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43"/>
  </p:notesMasterIdLst>
  <p:sldIdLst>
    <p:sldId id="256" r:id="rId2"/>
    <p:sldId id="257" r:id="rId3"/>
    <p:sldId id="338" r:id="rId4"/>
    <p:sldId id="393" r:id="rId5"/>
    <p:sldId id="341" r:id="rId6"/>
    <p:sldId id="342" r:id="rId7"/>
    <p:sldId id="343" r:id="rId8"/>
    <p:sldId id="347" r:id="rId9"/>
    <p:sldId id="348" r:id="rId10"/>
    <p:sldId id="350" r:id="rId11"/>
    <p:sldId id="407" r:id="rId12"/>
    <p:sldId id="408" r:id="rId13"/>
    <p:sldId id="392" r:id="rId14"/>
    <p:sldId id="354" r:id="rId15"/>
    <p:sldId id="356" r:id="rId16"/>
    <p:sldId id="265" r:id="rId17"/>
    <p:sldId id="394" r:id="rId18"/>
    <p:sldId id="266" r:id="rId19"/>
    <p:sldId id="267" r:id="rId20"/>
    <p:sldId id="268" r:id="rId21"/>
    <p:sldId id="270" r:id="rId22"/>
    <p:sldId id="272" r:id="rId23"/>
    <p:sldId id="274" r:id="rId24"/>
    <p:sldId id="398" r:id="rId25"/>
    <p:sldId id="399" r:id="rId26"/>
    <p:sldId id="400" r:id="rId27"/>
    <p:sldId id="405" r:id="rId28"/>
    <p:sldId id="287" r:id="rId29"/>
    <p:sldId id="282" r:id="rId30"/>
    <p:sldId id="377" r:id="rId31"/>
    <p:sldId id="397" r:id="rId32"/>
    <p:sldId id="381" r:id="rId33"/>
    <p:sldId id="396" r:id="rId34"/>
    <p:sldId id="361" r:id="rId35"/>
    <p:sldId id="363" r:id="rId36"/>
    <p:sldId id="364" r:id="rId37"/>
    <p:sldId id="284" r:id="rId38"/>
    <p:sldId id="285" r:id="rId39"/>
    <p:sldId id="371" r:id="rId40"/>
    <p:sldId id="372" r:id="rId41"/>
    <p:sldId id="28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0D1BC84-E474-4F65-9299-9174BE99D044}">
          <p14:sldIdLst>
            <p14:sldId id="256"/>
          </p14:sldIdLst>
        </p14:section>
        <p14:section name="Sekcja bez tytułu" id="{F7FDD2E4-008A-4B50-8AB6-C554FD1E40C7}">
          <p14:sldIdLst>
            <p14:sldId id="257"/>
            <p14:sldId id="338"/>
            <p14:sldId id="393"/>
            <p14:sldId id="341"/>
            <p14:sldId id="342"/>
            <p14:sldId id="343"/>
            <p14:sldId id="347"/>
            <p14:sldId id="348"/>
            <p14:sldId id="350"/>
            <p14:sldId id="407"/>
            <p14:sldId id="408"/>
            <p14:sldId id="392"/>
            <p14:sldId id="354"/>
            <p14:sldId id="356"/>
            <p14:sldId id="265"/>
            <p14:sldId id="394"/>
            <p14:sldId id="266"/>
            <p14:sldId id="267"/>
            <p14:sldId id="268"/>
            <p14:sldId id="270"/>
            <p14:sldId id="272"/>
            <p14:sldId id="274"/>
            <p14:sldId id="398"/>
            <p14:sldId id="399"/>
            <p14:sldId id="400"/>
            <p14:sldId id="405"/>
            <p14:sldId id="287"/>
            <p14:sldId id="282"/>
            <p14:sldId id="377"/>
            <p14:sldId id="397"/>
            <p14:sldId id="381"/>
            <p14:sldId id="396"/>
            <p14:sldId id="361"/>
            <p14:sldId id="363"/>
            <p14:sldId id="364"/>
            <p14:sldId id="284"/>
            <p14:sldId id="285"/>
            <p14:sldId id="371"/>
            <p14:sldId id="372"/>
            <p14:sldId id="286"/>
          </p14:sldIdLst>
        </p14:section>
        <p14:section name="Sekcja bez tytułu" id="{E09F209D-FAAE-4CEE-8B0A-5FC22E2618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  <a:srgbClr val="181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E13E91-7DA0-4025-8002-B2AB57BDF913}" v="2" dt="2025-10-11T16:55:56.11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5223" autoAdjust="0"/>
  </p:normalViewPr>
  <p:slideViewPr>
    <p:cSldViewPr snapToGrid="0">
      <p:cViewPr varScale="1">
        <p:scale>
          <a:sx n="84" d="100"/>
          <a:sy n="84" d="100"/>
        </p:scale>
        <p:origin x="1323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Tworowska" userId="b16c40a0af50c71c" providerId="LiveId" clId="{62008AB7-E1F5-452E-BB20-C25EE8D3663C}"/>
    <pc:docChg chg="delSld modSld modSection">
      <pc:chgData name="Julia Tworowska" userId="b16c40a0af50c71c" providerId="LiveId" clId="{62008AB7-E1F5-452E-BB20-C25EE8D3663C}" dt="2025-10-11T16:55:56.118" v="50" actId="478"/>
      <pc:docMkLst>
        <pc:docMk/>
      </pc:docMkLst>
      <pc:sldChg chg="del">
        <pc:chgData name="Julia Tworowska" userId="b16c40a0af50c71c" providerId="LiveId" clId="{62008AB7-E1F5-452E-BB20-C25EE8D3663C}" dt="2025-10-11T16:52:17.603" v="1" actId="47"/>
        <pc:sldMkLst>
          <pc:docMk/>
          <pc:sldMk cId="2379826177" sldId="258"/>
        </pc:sldMkLst>
      </pc:sldChg>
      <pc:sldChg chg="del">
        <pc:chgData name="Julia Tworowska" userId="b16c40a0af50c71c" providerId="LiveId" clId="{62008AB7-E1F5-452E-BB20-C25EE8D3663C}" dt="2025-10-11T16:52:19.474" v="2" actId="47"/>
        <pc:sldMkLst>
          <pc:docMk/>
          <pc:sldMk cId="2338055050" sldId="259"/>
        </pc:sldMkLst>
      </pc:sldChg>
      <pc:sldChg chg="del">
        <pc:chgData name="Julia Tworowska" userId="b16c40a0af50c71c" providerId="LiveId" clId="{62008AB7-E1F5-452E-BB20-C25EE8D3663C}" dt="2025-10-11T16:55:05.538" v="40" actId="47"/>
        <pc:sldMkLst>
          <pc:docMk/>
          <pc:sldMk cId="2041094408" sldId="260"/>
        </pc:sldMkLst>
      </pc:sldChg>
      <pc:sldChg chg="del">
        <pc:chgData name="Julia Tworowska" userId="b16c40a0af50c71c" providerId="LiveId" clId="{62008AB7-E1F5-452E-BB20-C25EE8D3663C}" dt="2025-10-11T16:52:16.209" v="0" actId="47"/>
        <pc:sldMkLst>
          <pc:docMk/>
          <pc:sldMk cId="1704201594" sldId="261"/>
        </pc:sldMkLst>
      </pc:sldChg>
      <pc:sldChg chg="del">
        <pc:chgData name="Julia Tworowska" userId="b16c40a0af50c71c" providerId="LiveId" clId="{62008AB7-E1F5-452E-BB20-C25EE8D3663C}" dt="2025-10-11T16:52:43.817" v="8" actId="47"/>
        <pc:sldMkLst>
          <pc:docMk/>
          <pc:sldMk cId="2946828943" sldId="262"/>
        </pc:sldMkLst>
      </pc:sldChg>
      <pc:sldChg chg="del">
        <pc:chgData name="Julia Tworowska" userId="b16c40a0af50c71c" providerId="LiveId" clId="{62008AB7-E1F5-452E-BB20-C25EE8D3663C}" dt="2025-10-11T16:52:45.225" v="9" actId="47"/>
        <pc:sldMkLst>
          <pc:docMk/>
          <pc:sldMk cId="1118357122" sldId="263"/>
        </pc:sldMkLst>
      </pc:sldChg>
      <pc:sldChg chg="del">
        <pc:chgData name="Julia Tworowska" userId="b16c40a0af50c71c" providerId="LiveId" clId="{62008AB7-E1F5-452E-BB20-C25EE8D3663C}" dt="2025-10-11T16:55:41.791" v="48" actId="47"/>
        <pc:sldMkLst>
          <pc:docMk/>
          <pc:sldMk cId="4104193608" sldId="264"/>
        </pc:sldMkLst>
      </pc:sldChg>
      <pc:sldChg chg="del">
        <pc:chgData name="Julia Tworowska" userId="b16c40a0af50c71c" providerId="LiveId" clId="{62008AB7-E1F5-452E-BB20-C25EE8D3663C}" dt="2025-10-11T16:52:55.432" v="10" actId="47"/>
        <pc:sldMkLst>
          <pc:docMk/>
          <pc:sldMk cId="549766120" sldId="269"/>
        </pc:sldMkLst>
      </pc:sldChg>
      <pc:sldChg chg="del">
        <pc:chgData name="Julia Tworowska" userId="b16c40a0af50c71c" providerId="LiveId" clId="{62008AB7-E1F5-452E-BB20-C25EE8D3663C}" dt="2025-10-11T16:53:01.017" v="12" actId="47"/>
        <pc:sldMkLst>
          <pc:docMk/>
          <pc:sldMk cId="3861741586" sldId="271"/>
        </pc:sldMkLst>
      </pc:sldChg>
      <pc:sldChg chg="delSp">
        <pc:chgData name="Julia Tworowska" userId="b16c40a0af50c71c" providerId="LiveId" clId="{62008AB7-E1F5-452E-BB20-C25EE8D3663C}" dt="2025-10-11T16:55:56.118" v="50" actId="478"/>
        <pc:sldMkLst>
          <pc:docMk/>
          <pc:sldMk cId="4229644924" sldId="272"/>
        </pc:sldMkLst>
        <pc:picChg chg="del">
          <ac:chgData name="Julia Tworowska" userId="b16c40a0af50c71c" providerId="LiveId" clId="{62008AB7-E1F5-452E-BB20-C25EE8D3663C}" dt="2025-10-11T16:55:56.118" v="50" actId="478"/>
          <ac:picMkLst>
            <pc:docMk/>
            <pc:sldMk cId="4229644924" sldId="272"/>
            <ac:picMk id="8" creationId="{00000000-0000-0000-0000-000000000000}"/>
          </ac:picMkLst>
        </pc:picChg>
      </pc:sldChg>
      <pc:sldChg chg="del">
        <pc:chgData name="Julia Tworowska" userId="b16c40a0af50c71c" providerId="LiveId" clId="{62008AB7-E1F5-452E-BB20-C25EE8D3663C}" dt="2025-10-11T16:53:11.489" v="13" actId="47"/>
        <pc:sldMkLst>
          <pc:docMk/>
          <pc:sldMk cId="753092360" sldId="273"/>
        </pc:sldMkLst>
      </pc:sldChg>
      <pc:sldChg chg="del">
        <pc:chgData name="Julia Tworowska" userId="b16c40a0af50c71c" providerId="LiveId" clId="{62008AB7-E1F5-452E-BB20-C25EE8D3663C}" dt="2025-10-11T16:54:51.800" v="39" actId="47"/>
        <pc:sldMkLst>
          <pc:docMk/>
          <pc:sldMk cId="1677541222" sldId="277"/>
        </pc:sldMkLst>
      </pc:sldChg>
      <pc:sldChg chg="del">
        <pc:chgData name="Julia Tworowska" userId="b16c40a0af50c71c" providerId="LiveId" clId="{62008AB7-E1F5-452E-BB20-C25EE8D3663C}" dt="2025-10-11T16:53:35.916" v="20" actId="47"/>
        <pc:sldMkLst>
          <pc:docMk/>
          <pc:sldMk cId="3722502176" sldId="278"/>
        </pc:sldMkLst>
      </pc:sldChg>
      <pc:sldChg chg="del">
        <pc:chgData name="Julia Tworowska" userId="b16c40a0af50c71c" providerId="LiveId" clId="{62008AB7-E1F5-452E-BB20-C25EE8D3663C}" dt="2025-10-11T16:53:29.054" v="18" actId="47"/>
        <pc:sldMkLst>
          <pc:docMk/>
          <pc:sldMk cId="3353646041" sldId="280"/>
        </pc:sldMkLst>
      </pc:sldChg>
      <pc:sldChg chg="del">
        <pc:chgData name="Julia Tworowska" userId="b16c40a0af50c71c" providerId="LiveId" clId="{62008AB7-E1F5-452E-BB20-C25EE8D3663C}" dt="2025-10-11T16:53:31.619" v="19" actId="47"/>
        <pc:sldMkLst>
          <pc:docMk/>
          <pc:sldMk cId="3624464898" sldId="283"/>
        </pc:sldMkLst>
      </pc:sldChg>
      <pc:sldChg chg="del">
        <pc:chgData name="Julia Tworowska" userId="b16c40a0af50c71c" providerId="LiveId" clId="{62008AB7-E1F5-452E-BB20-C25EE8D3663C}" dt="2025-10-11T16:53:50.144" v="23" actId="47"/>
        <pc:sldMkLst>
          <pc:docMk/>
          <pc:sldMk cId="2710095582" sldId="335"/>
        </pc:sldMkLst>
      </pc:sldChg>
      <pc:sldChg chg="del">
        <pc:chgData name="Julia Tworowska" userId="b16c40a0af50c71c" providerId="LiveId" clId="{62008AB7-E1F5-452E-BB20-C25EE8D3663C}" dt="2025-10-11T16:53:18.809" v="14" actId="47"/>
        <pc:sldMkLst>
          <pc:docMk/>
          <pc:sldMk cId="563435630" sldId="336"/>
        </pc:sldMkLst>
      </pc:sldChg>
      <pc:sldChg chg="del">
        <pc:chgData name="Julia Tworowska" userId="b16c40a0af50c71c" providerId="LiveId" clId="{62008AB7-E1F5-452E-BB20-C25EE8D3663C}" dt="2025-10-11T16:52:23.192" v="3" actId="47"/>
        <pc:sldMkLst>
          <pc:docMk/>
          <pc:sldMk cId="3549686917" sldId="337"/>
        </pc:sldMkLst>
      </pc:sldChg>
      <pc:sldChg chg="del">
        <pc:chgData name="Julia Tworowska" userId="b16c40a0af50c71c" providerId="LiveId" clId="{62008AB7-E1F5-452E-BB20-C25EE8D3663C}" dt="2025-10-11T16:52:28.821" v="4" actId="47"/>
        <pc:sldMkLst>
          <pc:docMk/>
          <pc:sldMk cId="1492127630" sldId="339"/>
        </pc:sldMkLst>
      </pc:sldChg>
      <pc:sldChg chg="delSp">
        <pc:chgData name="Julia Tworowska" userId="b16c40a0af50c71c" providerId="LiveId" clId="{62008AB7-E1F5-452E-BB20-C25EE8D3663C}" dt="2025-10-11T16:55:11.507" v="42" actId="478"/>
        <pc:sldMkLst>
          <pc:docMk/>
          <pc:sldMk cId="1441610430" sldId="341"/>
        </pc:sldMkLst>
        <pc:grpChg chg="del">
          <ac:chgData name="Julia Tworowska" userId="b16c40a0af50c71c" providerId="LiveId" clId="{62008AB7-E1F5-452E-BB20-C25EE8D3663C}" dt="2025-10-11T16:55:11.507" v="42" actId="478"/>
          <ac:grpSpMkLst>
            <pc:docMk/>
            <pc:sldMk cId="1441610430" sldId="341"/>
            <ac:grpSpMk id="10" creationId="{04E6A917-4DD8-4306-95CF-5F835FE77EB9}"/>
          </ac:grpSpMkLst>
        </pc:grpChg>
      </pc:sldChg>
      <pc:sldChg chg="del">
        <pc:chgData name="Julia Tworowska" userId="b16c40a0af50c71c" providerId="LiveId" clId="{62008AB7-E1F5-452E-BB20-C25EE8D3663C}" dt="2025-10-11T16:52:33.963" v="5" actId="47"/>
        <pc:sldMkLst>
          <pc:docMk/>
          <pc:sldMk cId="204833983" sldId="344"/>
        </pc:sldMkLst>
      </pc:sldChg>
      <pc:sldChg chg="del">
        <pc:chgData name="Julia Tworowska" userId="b16c40a0af50c71c" providerId="LiveId" clId="{62008AB7-E1F5-452E-BB20-C25EE8D3663C}" dt="2025-10-11T16:52:35.766" v="6" actId="47"/>
        <pc:sldMkLst>
          <pc:docMk/>
          <pc:sldMk cId="634692394" sldId="345"/>
        </pc:sldMkLst>
      </pc:sldChg>
      <pc:sldChg chg="del">
        <pc:chgData name="Julia Tworowska" userId="b16c40a0af50c71c" providerId="LiveId" clId="{62008AB7-E1F5-452E-BB20-C25EE8D3663C}" dt="2025-10-11T16:52:37.171" v="7" actId="47"/>
        <pc:sldMkLst>
          <pc:docMk/>
          <pc:sldMk cId="2977353866" sldId="346"/>
        </pc:sldMkLst>
      </pc:sldChg>
      <pc:sldChg chg="del">
        <pc:chgData name="Julia Tworowska" userId="b16c40a0af50c71c" providerId="LiveId" clId="{62008AB7-E1F5-452E-BB20-C25EE8D3663C}" dt="2025-10-11T16:55:22.662" v="43" actId="47"/>
        <pc:sldMkLst>
          <pc:docMk/>
          <pc:sldMk cId="3497410596" sldId="349"/>
        </pc:sldMkLst>
      </pc:sldChg>
      <pc:sldChg chg="del">
        <pc:chgData name="Julia Tworowska" userId="b16c40a0af50c71c" providerId="LiveId" clId="{62008AB7-E1F5-452E-BB20-C25EE8D3663C}" dt="2025-10-11T16:55:29.955" v="44" actId="47"/>
        <pc:sldMkLst>
          <pc:docMk/>
          <pc:sldMk cId="1612592151" sldId="351"/>
        </pc:sldMkLst>
      </pc:sldChg>
      <pc:sldChg chg="del">
        <pc:chgData name="Julia Tworowska" userId="b16c40a0af50c71c" providerId="LiveId" clId="{62008AB7-E1F5-452E-BB20-C25EE8D3663C}" dt="2025-10-11T16:55:34.224" v="46" actId="47"/>
        <pc:sldMkLst>
          <pc:docMk/>
          <pc:sldMk cId="1091664446" sldId="352"/>
        </pc:sldMkLst>
      </pc:sldChg>
      <pc:sldChg chg="del">
        <pc:chgData name="Julia Tworowska" userId="b16c40a0af50c71c" providerId="LiveId" clId="{62008AB7-E1F5-452E-BB20-C25EE8D3663C}" dt="2025-10-11T16:55:36.302" v="47" actId="47"/>
        <pc:sldMkLst>
          <pc:docMk/>
          <pc:sldMk cId="3781718611" sldId="353"/>
        </pc:sldMkLst>
      </pc:sldChg>
      <pc:sldChg chg="del">
        <pc:chgData name="Julia Tworowska" userId="b16c40a0af50c71c" providerId="LiveId" clId="{62008AB7-E1F5-452E-BB20-C25EE8D3663C}" dt="2025-10-11T16:52:57.057" v="11" actId="47"/>
        <pc:sldMkLst>
          <pc:docMk/>
          <pc:sldMk cId="2764569138" sldId="358"/>
        </pc:sldMkLst>
      </pc:sldChg>
      <pc:sldChg chg="del">
        <pc:chgData name="Julia Tworowska" userId="b16c40a0af50c71c" providerId="LiveId" clId="{62008AB7-E1F5-452E-BB20-C25EE8D3663C}" dt="2025-10-11T16:54:50.307" v="38" actId="47"/>
        <pc:sldMkLst>
          <pc:docMk/>
          <pc:sldMk cId="3875862070" sldId="362"/>
        </pc:sldMkLst>
      </pc:sldChg>
      <pc:sldChg chg="del">
        <pc:chgData name="Julia Tworowska" userId="b16c40a0af50c71c" providerId="LiveId" clId="{62008AB7-E1F5-452E-BB20-C25EE8D3663C}" dt="2025-10-11T16:53:26.057" v="17" actId="47"/>
        <pc:sldMkLst>
          <pc:docMk/>
          <pc:sldMk cId="3939389912" sldId="366"/>
        </pc:sldMkLst>
      </pc:sldChg>
      <pc:sldChg chg="del">
        <pc:chgData name="Julia Tworowska" userId="b16c40a0af50c71c" providerId="LiveId" clId="{62008AB7-E1F5-452E-BB20-C25EE8D3663C}" dt="2025-10-11T16:53:41.070" v="21" actId="47"/>
        <pc:sldMkLst>
          <pc:docMk/>
          <pc:sldMk cId="447754851" sldId="367"/>
        </pc:sldMkLst>
      </pc:sldChg>
      <pc:sldChg chg="del">
        <pc:chgData name="Julia Tworowska" userId="b16c40a0af50c71c" providerId="LiveId" clId="{62008AB7-E1F5-452E-BB20-C25EE8D3663C}" dt="2025-10-11T16:54:22.355" v="31" actId="47"/>
        <pc:sldMkLst>
          <pc:docMk/>
          <pc:sldMk cId="3903274896" sldId="368"/>
        </pc:sldMkLst>
      </pc:sldChg>
      <pc:sldChg chg="del">
        <pc:chgData name="Julia Tworowska" userId="b16c40a0af50c71c" providerId="LiveId" clId="{62008AB7-E1F5-452E-BB20-C25EE8D3663C}" dt="2025-10-11T16:54:24.377" v="32" actId="47"/>
        <pc:sldMkLst>
          <pc:docMk/>
          <pc:sldMk cId="1838488388" sldId="369"/>
        </pc:sldMkLst>
      </pc:sldChg>
      <pc:sldChg chg="del">
        <pc:chgData name="Julia Tworowska" userId="b16c40a0af50c71c" providerId="LiveId" clId="{62008AB7-E1F5-452E-BB20-C25EE8D3663C}" dt="2025-10-11T16:54:26.986" v="33" actId="47"/>
        <pc:sldMkLst>
          <pc:docMk/>
          <pc:sldMk cId="1500772322" sldId="370"/>
        </pc:sldMkLst>
      </pc:sldChg>
      <pc:sldChg chg="del">
        <pc:chgData name="Julia Tworowska" userId="b16c40a0af50c71c" providerId="LiveId" clId="{62008AB7-E1F5-452E-BB20-C25EE8D3663C}" dt="2025-10-11T16:54:44.810" v="36" actId="47"/>
        <pc:sldMkLst>
          <pc:docMk/>
          <pc:sldMk cId="4107518660" sldId="376"/>
        </pc:sldMkLst>
      </pc:sldChg>
      <pc:sldChg chg="del">
        <pc:chgData name="Julia Tworowska" userId="b16c40a0af50c71c" providerId="LiveId" clId="{62008AB7-E1F5-452E-BB20-C25EE8D3663C}" dt="2025-10-11T16:53:57.169" v="27" actId="47"/>
        <pc:sldMkLst>
          <pc:docMk/>
          <pc:sldMk cId="1295893809" sldId="382"/>
        </pc:sldMkLst>
      </pc:sldChg>
      <pc:sldChg chg="del">
        <pc:chgData name="Julia Tworowska" userId="b16c40a0af50c71c" providerId="LiveId" clId="{62008AB7-E1F5-452E-BB20-C25EE8D3663C}" dt="2025-10-11T16:53:54.893" v="26" actId="47"/>
        <pc:sldMkLst>
          <pc:docMk/>
          <pc:sldMk cId="1551048286" sldId="383"/>
        </pc:sldMkLst>
      </pc:sldChg>
      <pc:sldChg chg="del">
        <pc:chgData name="Julia Tworowska" userId="b16c40a0af50c71c" providerId="LiveId" clId="{62008AB7-E1F5-452E-BB20-C25EE8D3663C}" dt="2025-10-11T16:53:53.842" v="25" actId="47"/>
        <pc:sldMkLst>
          <pc:docMk/>
          <pc:sldMk cId="3959630721" sldId="384"/>
        </pc:sldMkLst>
      </pc:sldChg>
      <pc:sldChg chg="del">
        <pc:chgData name="Julia Tworowska" userId="b16c40a0af50c71c" providerId="LiveId" clId="{62008AB7-E1F5-452E-BB20-C25EE8D3663C}" dt="2025-10-11T16:53:52.671" v="24" actId="47"/>
        <pc:sldMkLst>
          <pc:docMk/>
          <pc:sldMk cId="2203704253" sldId="385"/>
        </pc:sldMkLst>
      </pc:sldChg>
      <pc:sldChg chg="del">
        <pc:chgData name="Julia Tworowska" userId="b16c40a0af50c71c" providerId="LiveId" clId="{62008AB7-E1F5-452E-BB20-C25EE8D3663C}" dt="2025-10-11T16:53:48.134" v="22" actId="47"/>
        <pc:sldMkLst>
          <pc:docMk/>
          <pc:sldMk cId="3399717958" sldId="386"/>
        </pc:sldMkLst>
      </pc:sldChg>
      <pc:sldChg chg="del">
        <pc:chgData name="Julia Tworowska" userId="b16c40a0af50c71c" providerId="LiveId" clId="{62008AB7-E1F5-452E-BB20-C25EE8D3663C}" dt="2025-10-11T16:54:01.968" v="30" actId="47"/>
        <pc:sldMkLst>
          <pc:docMk/>
          <pc:sldMk cId="3912448371" sldId="387"/>
        </pc:sldMkLst>
      </pc:sldChg>
      <pc:sldChg chg="del">
        <pc:chgData name="Julia Tworowska" userId="b16c40a0af50c71c" providerId="LiveId" clId="{62008AB7-E1F5-452E-BB20-C25EE8D3663C}" dt="2025-10-11T16:53:59.534" v="29" actId="47"/>
        <pc:sldMkLst>
          <pc:docMk/>
          <pc:sldMk cId="4010118176" sldId="388"/>
        </pc:sldMkLst>
      </pc:sldChg>
      <pc:sldChg chg="del">
        <pc:chgData name="Julia Tworowska" userId="b16c40a0af50c71c" providerId="LiveId" clId="{62008AB7-E1F5-452E-BB20-C25EE8D3663C}" dt="2025-10-11T16:53:58.704" v="28" actId="47"/>
        <pc:sldMkLst>
          <pc:docMk/>
          <pc:sldMk cId="3478334288" sldId="389"/>
        </pc:sldMkLst>
      </pc:sldChg>
      <pc:sldChg chg="del">
        <pc:chgData name="Julia Tworowska" userId="b16c40a0af50c71c" providerId="LiveId" clId="{62008AB7-E1F5-452E-BB20-C25EE8D3663C}" dt="2025-10-11T16:55:06.424" v="41" actId="47"/>
        <pc:sldMkLst>
          <pc:docMk/>
          <pc:sldMk cId="1809274017" sldId="390"/>
        </pc:sldMkLst>
      </pc:sldChg>
      <pc:sldChg chg="del">
        <pc:chgData name="Julia Tworowska" userId="b16c40a0af50c71c" providerId="LiveId" clId="{62008AB7-E1F5-452E-BB20-C25EE8D3663C}" dt="2025-10-11T16:55:32.837" v="45" actId="47"/>
        <pc:sldMkLst>
          <pc:docMk/>
          <pc:sldMk cId="996091233" sldId="391"/>
        </pc:sldMkLst>
      </pc:sldChg>
      <pc:sldChg chg="del">
        <pc:chgData name="Julia Tworowska" userId="b16c40a0af50c71c" providerId="LiveId" clId="{62008AB7-E1F5-452E-BB20-C25EE8D3663C}" dt="2025-10-11T16:55:52.010" v="49" actId="47"/>
        <pc:sldMkLst>
          <pc:docMk/>
          <pc:sldMk cId="1052700308" sldId="395"/>
        </pc:sldMkLst>
      </pc:sldChg>
      <pc:sldChg chg="del">
        <pc:chgData name="Julia Tworowska" userId="b16c40a0af50c71c" providerId="LiveId" clId="{62008AB7-E1F5-452E-BB20-C25EE8D3663C}" dt="2025-10-11T16:54:48.722" v="37" actId="47"/>
        <pc:sldMkLst>
          <pc:docMk/>
          <pc:sldMk cId="638094806" sldId="401"/>
        </pc:sldMkLst>
      </pc:sldChg>
      <pc:sldChg chg="del">
        <pc:chgData name="Julia Tworowska" userId="b16c40a0af50c71c" providerId="LiveId" clId="{62008AB7-E1F5-452E-BB20-C25EE8D3663C}" dt="2025-10-11T16:53:23.593" v="15" actId="47"/>
        <pc:sldMkLst>
          <pc:docMk/>
          <pc:sldMk cId="1957385303" sldId="402"/>
        </pc:sldMkLst>
      </pc:sldChg>
      <pc:sldChg chg="del">
        <pc:chgData name="Julia Tworowska" userId="b16c40a0af50c71c" providerId="LiveId" clId="{62008AB7-E1F5-452E-BB20-C25EE8D3663C}" dt="2025-10-11T16:53:24.509" v="16" actId="47"/>
        <pc:sldMkLst>
          <pc:docMk/>
          <pc:sldMk cId="3053448570" sldId="403"/>
        </pc:sldMkLst>
      </pc:sldChg>
      <pc:sldChg chg="del">
        <pc:chgData name="Julia Tworowska" userId="b16c40a0af50c71c" providerId="LiveId" clId="{62008AB7-E1F5-452E-BB20-C25EE8D3663C}" dt="2025-10-11T16:54:31.908" v="34" actId="47"/>
        <pc:sldMkLst>
          <pc:docMk/>
          <pc:sldMk cId="1317313332" sldId="404"/>
        </pc:sldMkLst>
      </pc:sldChg>
      <pc:sldChg chg="del">
        <pc:chgData name="Julia Tworowska" userId="b16c40a0af50c71c" providerId="LiveId" clId="{62008AB7-E1F5-452E-BB20-C25EE8D3663C}" dt="2025-10-11T16:54:42.424" v="35" actId="47"/>
        <pc:sldMkLst>
          <pc:docMk/>
          <pc:sldMk cId="1662500207" sldId="4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A749-FE13-4560-9AD2-57A3862DE78D}" type="datetimeFigureOut">
              <a:rPr lang="pl-PL" smtClean="0"/>
              <a:t>11.10.2025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CB1E7-0160-4FEE-ADA5-17AA525C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3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02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5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511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28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D57A-0F68-0CF8-7494-9F5F61398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30247F3-73EF-473A-E90B-669E562A3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24F59F-584E-26B3-1933-64B80EE35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306170-EFB2-B509-6AC4-7B0F886DE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34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D493-A374-D412-38A1-3E66BE21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CF0C89-D3B7-D699-9D8A-82A63AC3E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6CA13A-8F93-6EEA-7DFE-F254076B9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5F6430-3190-F358-8BAC-271EA1123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64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67D87-FD66-821C-5292-72A6202F4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C6B1300-2753-8B38-E0E8-87EBEA266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71F0CA8-4E79-F773-CF4F-7046933A9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4137BA-9825-44B4-923A-4A833CEE1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87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907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CB1E7-0160-4FEE-ADA5-17AA525CC84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047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F89F3D-199A-4AC2-831B-B0240661CC98}" type="datetime1">
              <a:rPr lang="pl-PL" smtClean="0"/>
              <a:t>11.10.2025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9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AF0C-86BD-46BD-AC89-E9F611999AA5}" type="datetime1">
              <a:rPr lang="pl-PL" smtClean="0"/>
              <a:t>11.10.2025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4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1B5B-EB82-4E4A-9D74-F7F1D2CD7EC4}" type="datetime1">
              <a:rPr lang="pl-PL" smtClean="0"/>
              <a:t>11.10.2025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2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E53-CB27-4EF3-BA03-416D65E64DBA}" type="datetime1">
              <a:rPr lang="pl-PL" smtClean="0"/>
              <a:t>11.10.2025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C52D-C4E7-42A9-B393-4A58A8A785C7}" type="datetime1">
              <a:rPr lang="pl-PL" smtClean="0"/>
              <a:t>11.10.2025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0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E1F-44B4-4331-A75F-B86F7B56A552}" type="datetime1">
              <a:rPr lang="pl-PL" smtClean="0"/>
              <a:t>11.10.2025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AF-D38B-42BF-B1C7-D326EABF1494}" type="datetime1">
              <a:rPr lang="pl-PL" smtClean="0"/>
              <a:t>11.10.2025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57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2B7-54CB-44C8-A738-00C1AB211393}" type="datetime1">
              <a:rPr lang="pl-PL" smtClean="0"/>
              <a:t>11.10.2025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1AEA-C5E5-466E-B743-F46E2852CC1E}" type="datetime1">
              <a:rPr lang="pl-PL" smtClean="0"/>
              <a:t>11.10.2025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5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7DD1-03AA-4F05-AC96-47BA0061127A}" type="datetime1">
              <a:rPr lang="pl-PL" smtClean="0"/>
              <a:t>11.10.2025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98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FBD-71D7-469B-B011-AE02543E46F6}" type="datetime1">
              <a:rPr lang="pl-PL" smtClean="0"/>
              <a:t>11.10.2025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6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840929D-6CF7-4EC0-9B4E-157E0546F106}" type="datetime1">
              <a:rPr lang="pl-PL" smtClean="0"/>
              <a:t>11.10.2025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B7386-8EA5-4956-B76F-C456C0AD5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Astma u dzieci i młodzieży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C78A1E-AAE8-49B1-86D2-C77A21817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Katedra i Klinika Pediatrii, Alergologii</a:t>
            </a:r>
            <a:br>
              <a:rPr lang="pl-PL" dirty="0"/>
            </a:br>
            <a:r>
              <a:rPr lang="pl-PL" dirty="0"/>
              <a:t>i Gastroenterologii CM</a:t>
            </a:r>
            <a:br>
              <a:rPr lang="pl-PL" dirty="0"/>
            </a:br>
            <a:r>
              <a:rPr lang="pl-PL" dirty="0"/>
              <a:t>w Bydgoszczy UMK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5BBEF3-6D88-47D3-89B0-0426A078D170}"/>
              </a:ext>
            </a:extLst>
          </p:cNvPr>
          <p:cNvGrpSpPr/>
          <p:nvPr/>
        </p:nvGrpSpPr>
        <p:grpSpPr>
          <a:xfrm>
            <a:off x="5299911" y="106780"/>
            <a:ext cx="3742070" cy="711367"/>
            <a:chOff x="5299911" y="106780"/>
            <a:chExt cx="3742070" cy="71136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E8E1E43D-B086-4856-8473-F4590E8F5F71}"/>
                </a:ext>
              </a:extLst>
            </p:cNvPr>
            <p:cNvSpPr/>
            <p:nvPr/>
          </p:nvSpPr>
          <p:spPr>
            <a:xfrm>
              <a:off x="5299911" y="106780"/>
              <a:ext cx="3742070" cy="71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61BC738A-1D88-468D-8E73-EF570E4F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084" y="198771"/>
              <a:ext cx="1850857" cy="556703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ADCBAD56-3111-4235-A163-DA4E201B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221" y="106780"/>
              <a:ext cx="1667760" cy="711367"/>
            </a:xfrm>
            <a:prstGeom prst="rect">
              <a:avLst/>
            </a:prstGeom>
          </p:spPr>
        </p:pic>
      </p:grp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1ABE15C2-25F7-4785-8176-478AE41D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68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380288" cy="1499616"/>
          </a:xfrm>
        </p:spPr>
        <p:txBody>
          <a:bodyPr>
            <a:noAutofit/>
          </a:bodyPr>
          <a:lstStyle/>
          <a:p>
            <a:r>
              <a:rPr lang="pl-PL" sz="3600" dirty="0"/>
              <a:t>Pomiar szczytowego przepływu wydechowego (PEF) </a:t>
            </a:r>
            <a:r>
              <a:rPr lang="pl-PL" sz="3600" dirty="0" err="1"/>
              <a:t>peakflowmetrem</a:t>
            </a:r>
            <a:r>
              <a:rPr lang="pl-PL" sz="3600" dirty="0"/>
              <a:t> </a:t>
            </a:r>
          </a:p>
        </p:txBody>
      </p:sp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BB1B62A0-B4F8-B618-31A4-15D6F6900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5326"/>
              </p:ext>
            </p:extLst>
          </p:nvPr>
        </p:nvGraphicFramePr>
        <p:xfrm>
          <a:off x="768096" y="2541217"/>
          <a:ext cx="793424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7120">
                  <a:extLst>
                    <a:ext uri="{9D8B030D-6E8A-4147-A177-3AD203B41FA5}">
                      <a16:colId xmlns:a16="http://schemas.microsoft.com/office/drawing/2014/main" val="2602916932"/>
                    </a:ext>
                  </a:extLst>
                </a:gridCol>
                <a:gridCol w="3967120">
                  <a:extLst>
                    <a:ext uri="{9D8B030D-6E8A-4147-A177-3AD203B41FA5}">
                      <a16:colId xmlns:a16="http://schemas.microsoft.com/office/drawing/2014/main" val="1823058015"/>
                    </a:ext>
                  </a:extLst>
                </a:gridCol>
              </a:tblGrid>
              <a:tr h="2123038">
                <a:tc>
                  <a:txBody>
                    <a:bodyPr/>
                    <a:lstStyle/>
                    <a:p>
                      <a:r>
                        <a:rPr lang="pl-PL" sz="1400" b="1" dirty="0"/>
                        <a:t>Dodatnia odpowiedź na lek rozszerzający oskrzela w teście odwracalności ze spirometrią lub PEF</a:t>
                      </a:r>
                      <a:br>
                        <a:rPr lang="pl-PL" sz="1400" dirty="0"/>
                      </a:br>
                      <a:r>
                        <a:rPr lang="pl-PL" sz="1400" b="1" dirty="0"/>
                        <a:t>Jeśli to możliwe, badaj podczas objawów lub rano.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Zmierzyć zmianę po 10–15 min. od podania 200–400 µg </a:t>
                      </a:r>
                      <a:r>
                        <a:rPr lang="pl-PL" sz="1400" dirty="0" err="1"/>
                        <a:t>salbutamolu</a:t>
                      </a:r>
                      <a:r>
                        <a:rPr lang="pl-PL" sz="1400" dirty="0"/>
                        <a:t> lub równoważnika, w porównaniu z wartościami przed badaniem. Test częściej dodatni, jeśli przed badaniem wstrzymano leki rozszerzające oskrzela: SABA ≥4 godz., długo działające leki rozszerzające oskrzela 24–48 godz.</a:t>
                      </a:r>
                      <a:br>
                        <a:rPr lang="pl-PL" sz="1400" dirty="0"/>
                      </a:br>
                      <a:endParaRPr lang="pl-PL" sz="1400" dirty="0"/>
                    </a:p>
                    <a:p>
                      <a:r>
                        <a:rPr lang="pl-PL" sz="1400" b="1" dirty="0"/>
                        <a:t>Dorośli:</a:t>
                      </a:r>
                      <a:r>
                        <a:rPr lang="pl-PL" sz="1400" dirty="0"/>
                        <a:t> wzrost względem wyjściowego FEV₁ lub FVC o </a:t>
                      </a:r>
                      <a:r>
                        <a:rPr lang="pl-PL" sz="1400" b="1" dirty="0"/>
                        <a:t>≥12% i ≥200 </a:t>
                      </a:r>
                      <a:r>
                        <a:rPr lang="pl-PL" sz="1400" b="1" dirty="0" err="1"/>
                        <a:t>mL</a:t>
                      </a:r>
                      <a:r>
                        <a:rPr lang="pl-PL" sz="1400" dirty="0"/>
                        <a:t>, z większą pewnością, gdy wzrost wynosi </a:t>
                      </a:r>
                      <a:r>
                        <a:rPr lang="pl-PL" sz="1400" b="1" dirty="0"/>
                        <a:t>≥15% i ≥400 </a:t>
                      </a:r>
                      <a:r>
                        <a:rPr lang="pl-PL" sz="1400" b="1" dirty="0" err="1"/>
                        <a:t>mL</a:t>
                      </a:r>
                      <a:r>
                        <a:rPr lang="pl-PL" sz="1400" dirty="0"/>
                        <a:t>; lub wzrost </a:t>
                      </a:r>
                      <a:r>
                        <a:rPr lang="pl-PL" sz="1400" b="1" dirty="0"/>
                        <a:t>PEF ≥20%</a:t>
                      </a:r>
                      <a:r>
                        <a:rPr lang="pl-PL" sz="1400" dirty="0"/>
                        <a:t>, gdy spirometria jest niedostępna.</a:t>
                      </a:r>
                      <a:br>
                        <a:rPr lang="pl-PL" sz="1400" dirty="0"/>
                      </a:br>
                      <a:endParaRPr lang="pl-PL" sz="1400" dirty="0"/>
                    </a:p>
                    <a:p>
                      <a:r>
                        <a:rPr lang="pl-PL" sz="1400" b="1" dirty="0"/>
                        <a:t>Dzieci:</a:t>
                      </a:r>
                      <a:r>
                        <a:rPr lang="pl-PL" sz="1400" dirty="0"/>
                        <a:t> wzrost względem wyjściowego FEV₁ o </a:t>
                      </a:r>
                      <a:r>
                        <a:rPr lang="pl-PL" sz="1400" b="1" dirty="0"/>
                        <a:t>≥12% wartości należnej</a:t>
                      </a:r>
                      <a:r>
                        <a:rPr lang="pl-PL" sz="1400" dirty="0"/>
                        <a:t> (lub </a:t>
                      </a:r>
                      <a:r>
                        <a:rPr lang="pl-PL" sz="1400" b="1" dirty="0"/>
                        <a:t>PEF ≥15%</a:t>
                      </a:r>
                      <a:r>
                        <a:rPr lang="pl-PL" sz="1400" dirty="0"/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266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400" b="1" dirty="0"/>
                        <a:t>Nadmierna zmienność PEF mierzonego 2× dziennie przez 2 tygodnie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Dorośli:</a:t>
                      </a:r>
                      <a:r>
                        <a:rPr lang="pl-PL" sz="1400" dirty="0"/>
                        <a:t> średnia dobowa (dzienna) zmienność PEF </a:t>
                      </a:r>
                      <a:r>
                        <a:rPr lang="pl-PL" sz="1400" b="1" dirty="0"/>
                        <a:t>&gt;10%</a:t>
                      </a:r>
                      <a:br>
                        <a:rPr lang="pl-PL" sz="1400" dirty="0"/>
                      </a:br>
                      <a:r>
                        <a:rPr lang="pl-PL" sz="1400" b="1" dirty="0"/>
                        <a:t>Dzieci:</a:t>
                      </a:r>
                      <a:r>
                        <a:rPr lang="pl-PL" sz="1400" dirty="0"/>
                        <a:t> średnia dobowa (dzienna) zmienność PEF </a:t>
                      </a:r>
                      <a:r>
                        <a:rPr lang="pl-PL" sz="1400" b="1" dirty="0"/>
                        <a:t>&gt;13%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932006"/>
                  </a:ext>
                </a:extLst>
              </a:tr>
            </a:tbl>
          </a:graphicData>
        </a:graphic>
      </p:graphicFrame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10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97" y="398305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9134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91BE8-D065-7037-B1DE-FFAF610E6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D352F-1546-8680-267A-BD1214BC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FENO - </a:t>
            </a:r>
            <a:r>
              <a:rPr lang="pl-PL" sz="3600" dirty="0"/>
              <a:t>frakcyjne stężenie tlenku azotu w wydychanym powietrzu</a:t>
            </a:r>
            <a:endParaRPr lang="pl-PL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DD980F9C-8E3C-7922-C11E-85468FEB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11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A67A5F4-A705-C01D-1F41-86138ECF5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2084832"/>
            <a:ext cx="7423669" cy="4224528"/>
          </a:xfrm>
        </p:spPr>
        <p:txBody>
          <a:bodyPr>
            <a:normAutofit/>
          </a:bodyPr>
          <a:lstStyle/>
          <a:p>
            <a:r>
              <a:rPr lang="pl-PL" b="1" dirty="0"/>
              <a:t>Cel:</a:t>
            </a:r>
            <a:r>
              <a:rPr lang="pl-PL" dirty="0"/>
              <a:t> ocena nasilenia zapalenia typu 2 w drogach oddechowych przez pomiar stężenia tlenku azotu w wydychanym powietrzu.</a:t>
            </a:r>
          </a:p>
          <a:p>
            <a:r>
              <a:rPr lang="pl-PL" b="1" dirty="0"/>
              <a:t>Zasada:</a:t>
            </a:r>
            <a:r>
              <a:rPr lang="pl-PL" dirty="0"/>
              <a:t> pacjent </a:t>
            </a:r>
            <a:r>
              <a:rPr lang="pl-PL" b="1" dirty="0"/>
              <a:t>wydycha stałym, niewielkim przepływem</a:t>
            </a:r>
            <a:r>
              <a:rPr lang="pl-PL" dirty="0"/>
              <a:t> przez ustnik urządzenia; aparat mierzy </a:t>
            </a:r>
            <a:r>
              <a:rPr lang="pl-PL" b="1" dirty="0" err="1"/>
              <a:t>ppb</a:t>
            </a:r>
            <a:r>
              <a:rPr lang="pl-PL" b="1" dirty="0"/>
              <a:t> NO</a:t>
            </a:r>
            <a:r>
              <a:rPr lang="pl-PL" dirty="0"/>
              <a:t> z końcowej części wydechu z oskrzeli (nos jest „odcięty” dzięki oporowi w ustniku).</a:t>
            </a:r>
          </a:p>
          <a:p>
            <a:r>
              <a:rPr lang="pl-PL" b="1" dirty="0"/>
              <a:t>Przygotowanie (min. 1 godz. przed):</a:t>
            </a:r>
            <a:endParaRPr lang="pl-PL" dirty="0"/>
          </a:p>
          <a:p>
            <a:r>
              <a:rPr lang="pl-PL" dirty="0"/>
              <a:t>brak palenia/e-papierosów, intensywnego wysiłku, posiłków bogatych w azotany (buraki, szpinak), napojów energetycznych;</a:t>
            </a:r>
          </a:p>
          <a:p>
            <a:r>
              <a:rPr lang="pl-PL" b="1" dirty="0"/>
              <a:t>przed spirometrią</a:t>
            </a:r>
            <a:r>
              <a:rPr lang="pl-PL" dirty="0"/>
              <a:t> (spirometria może obniżać </a:t>
            </a:r>
            <a:r>
              <a:rPr lang="pl-PL" dirty="0" err="1"/>
              <a:t>FeNO</a:t>
            </a:r>
            <a:r>
              <a:rPr lang="pl-PL" dirty="0"/>
              <a:t>);</a:t>
            </a:r>
          </a:p>
          <a:p>
            <a:r>
              <a:rPr lang="pl-PL" dirty="0"/>
              <a:t>przyjmuj leki jak zwykle, </a:t>
            </a:r>
            <a:r>
              <a:rPr lang="pl-PL" b="1" dirty="0"/>
              <a:t>ale pamiętaj</a:t>
            </a:r>
            <a:r>
              <a:rPr lang="pl-PL" dirty="0"/>
              <a:t>: </a:t>
            </a:r>
            <a:r>
              <a:rPr lang="pl-PL" dirty="0" err="1"/>
              <a:t>wGKS</a:t>
            </a:r>
            <a:r>
              <a:rPr lang="pl-PL" dirty="0"/>
              <a:t> obniżają </a:t>
            </a:r>
            <a:r>
              <a:rPr lang="pl-PL" dirty="0" err="1"/>
              <a:t>FeNO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093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B113-E9D1-240F-EF6B-B90754185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85D109-EB86-4346-E3FB-26F6DCD2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FENO - </a:t>
            </a:r>
            <a:r>
              <a:rPr lang="pl-PL" sz="3600" dirty="0"/>
              <a:t>frakcyjne stężenie tlenku azotu w wydychanym powietrzu</a:t>
            </a:r>
            <a:endParaRPr lang="pl-PL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48668CF7-13D9-F434-94E1-6711A24B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D5FAA31-4CE2-EF57-91EA-CDE15CCA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2084832"/>
            <a:ext cx="7423669" cy="422452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Wydech równym przepływem</a:t>
            </a:r>
            <a:r>
              <a:rPr lang="pl-PL" dirty="0"/>
              <a:t> przez ustnik</a:t>
            </a:r>
          </a:p>
          <a:p>
            <a:r>
              <a:rPr lang="pl-PL" dirty="0"/>
              <a:t>Zwykle wykonuje się </a:t>
            </a:r>
            <a:r>
              <a:rPr lang="pl-PL" b="1" dirty="0"/>
              <a:t>2 pomiary</a:t>
            </a:r>
            <a:r>
              <a:rPr lang="pl-PL" dirty="0"/>
              <a:t> zgodne (aparaty pokazują komunikaty o jakości).</a:t>
            </a:r>
          </a:p>
          <a:p>
            <a:r>
              <a:rPr lang="pl-PL" b="1" dirty="0"/>
              <a:t>Czas trwania:</a:t>
            </a:r>
            <a:r>
              <a:rPr lang="pl-PL" dirty="0"/>
              <a:t> 3–5 minut łącznie.</a:t>
            </a:r>
          </a:p>
          <a:p>
            <a:r>
              <a:rPr lang="pl-PL" b="1" dirty="0"/>
              <a:t>Co może zafałszować wynik:</a:t>
            </a:r>
            <a:r>
              <a:rPr lang="pl-PL" dirty="0"/>
              <a:t> zła technika (niestały przepływ), niedawna spirometria/hiperwentylacja, infekcja wirusowa, palenie, ekspozycja na alergeny (↑ ok. po 24 h), GKS (↓ zależnie od dawki).</a:t>
            </a:r>
          </a:p>
          <a:p>
            <a:r>
              <a:rPr lang="pl-PL" b="1" dirty="0"/>
              <a:t>Bezpieczeństwo / przeciwwskazania:</a:t>
            </a:r>
            <a:r>
              <a:rPr lang="pl-PL" dirty="0"/>
              <a:t> badanie </a:t>
            </a:r>
            <a:r>
              <a:rPr lang="pl-PL" b="1" dirty="0"/>
              <a:t>nieinwazyjne, bezpieczne</a:t>
            </a:r>
            <a:r>
              <a:rPr lang="pl-PL" dirty="0"/>
              <a:t>; przeciwwskazania praktycznie </a:t>
            </a:r>
            <a:r>
              <a:rPr lang="pl-PL" b="1" dirty="0"/>
              <a:t>brak</a:t>
            </a:r>
            <a:r>
              <a:rPr lang="pl-PL" dirty="0"/>
              <a:t> (ostrożność przy ciężkiej duszności — najpierw leczenie).</a:t>
            </a:r>
          </a:p>
          <a:p>
            <a:r>
              <a:rPr lang="pl-PL" b="1" dirty="0"/>
              <a:t>Wynik:</a:t>
            </a:r>
            <a:r>
              <a:rPr lang="pl-PL" dirty="0"/>
              <a:t> podawany w </a:t>
            </a:r>
            <a:r>
              <a:rPr lang="pl-PL" b="1" dirty="0" err="1"/>
              <a:t>ppb</a:t>
            </a:r>
            <a:r>
              <a:rPr lang="pl-PL" dirty="0"/>
              <a:t>; interpretować </a:t>
            </a:r>
            <a:r>
              <a:rPr lang="pl-PL" b="1" dirty="0"/>
              <a:t>z objawami, eozynofilią, </a:t>
            </a:r>
            <a:r>
              <a:rPr lang="pl-PL" b="1" dirty="0" err="1"/>
              <a:t>IgE</a:t>
            </a:r>
            <a:r>
              <a:rPr lang="pl-PL" b="1" dirty="0"/>
              <a:t> i spirometrią</a:t>
            </a:r>
            <a:r>
              <a:rPr lang="pl-PL" dirty="0"/>
              <a:t> (wysokie → sugeruje zapalenie T2 i dobrą odpowiedź na ICS; niskie nie wyklucza astmy).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90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0B27E-91C1-0279-3075-001E0F0A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3B6473-0965-BCE0-580F-17D4CB93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6380288" cy="1499616"/>
          </a:xfrm>
        </p:spPr>
        <p:txBody>
          <a:bodyPr>
            <a:noAutofit/>
          </a:bodyPr>
          <a:lstStyle/>
          <a:p>
            <a:r>
              <a:rPr lang="pl-PL" dirty="0" err="1"/>
              <a:t>Biomarkery</a:t>
            </a:r>
            <a:r>
              <a:rPr lang="pl-PL" dirty="0"/>
              <a:t> w astmie</a:t>
            </a:r>
            <a:br>
              <a:rPr lang="pl-PL" dirty="0"/>
            </a:br>
            <a:r>
              <a:rPr lang="pl-PL" sz="3200" dirty="0"/>
              <a:t>diagnostyka, </a:t>
            </a:r>
            <a:r>
              <a:rPr lang="pl-PL" sz="3200" dirty="0" err="1"/>
              <a:t>fenotypowanie</a:t>
            </a:r>
            <a:endParaRPr lang="pl-PL" sz="32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62747E-D135-49DC-F978-174D6F6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Fenotypowanie</a:t>
            </a:r>
            <a:r>
              <a:rPr lang="pl-PL" b="1" dirty="0"/>
              <a:t> astmy (łagodna–umiarkowana):</a:t>
            </a:r>
            <a:endParaRPr lang="pl-PL" dirty="0"/>
          </a:p>
          <a:p>
            <a:r>
              <a:rPr lang="pl-PL" b="1" dirty="0">
                <a:solidFill>
                  <a:srgbClr val="1CADE4"/>
                </a:solidFill>
              </a:rPr>
              <a:t>Wysoka eozynofilia </a:t>
            </a:r>
            <a:r>
              <a:rPr lang="pl-PL" dirty="0"/>
              <a:t>u chorego z rozpoznaną astmą → fenotyp zgodny z </a:t>
            </a:r>
            <a:r>
              <a:rPr lang="pl-PL" b="1" dirty="0">
                <a:solidFill>
                  <a:srgbClr val="1CADE4"/>
                </a:solidFill>
              </a:rPr>
              <a:t>astmą </a:t>
            </a:r>
            <a:r>
              <a:rPr lang="pl-PL" b="1" dirty="0" err="1">
                <a:solidFill>
                  <a:srgbClr val="1CADE4"/>
                </a:solidFill>
              </a:rPr>
              <a:t>eozynofilową</a:t>
            </a:r>
            <a:r>
              <a:rPr lang="pl-PL" dirty="0">
                <a:solidFill>
                  <a:srgbClr val="1CADE4"/>
                </a:solidFill>
              </a:rPr>
              <a:t>.</a:t>
            </a:r>
          </a:p>
          <a:p>
            <a:r>
              <a:rPr lang="pl-PL" b="1" dirty="0" err="1">
                <a:solidFill>
                  <a:srgbClr val="1CADE4"/>
                </a:solidFill>
              </a:rPr>
              <a:t>FeNO</a:t>
            </a:r>
            <a:r>
              <a:rPr lang="pl-PL" b="1" dirty="0">
                <a:solidFill>
                  <a:srgbClr val="1CADE4"/>
                </a:solidFill>
              </a:rPr>
              <a:t> wysokie</a:t>
            </a:r>
            <a:r>
              <a:rPr lang="pl-PL" dirty="0">
                <a:solidFill>
                  <a:srgbClr val="1CADE4"/>
                </a:solidFill>
              </a:rPr>
              <a:t> </a:t>
            </a:r>
            <a:r>
              <a:rPr lang="pl-PL" dirty="0"/>
              <a:t>u chorego z rozpoznaną astmą → zgodne z </a:t>
            </a:r>
            <a:r>
              <a:rPr lang="pl-PL" b="1" dirty="0">
                <a:solidFill>
                  <a:srgbClr val="1CADE4"/>
                </a:solidFill>
              </a:rPr>
              <a:t>astmą typu 2</a:t>
            </a:r>
            <a:r>
              <a:rPr lang="pl-PL" dirty="0">
                <a:solidFill>
                  <a:srgbClr val="1CADE4"/>
                </a:solidFill>
              </a:rPr>
              <a:t>.</a:t>
            </a:r>
          </a:p>
          <a:p>
            <a:endParaRPr lang="pl-PL" b="1" dirty="0"/>
          </a:p>
          <a:p>
            <a:r>
              <a:rPr lang="pl-PL" b="1" dirty="0">
                <a:solidFill>
                  <a:srgbClr val="1CADE4"/>
                </a:solidFill>
              </a:rPr>
              <a:t>Całkowite </a:t>
            </a:r>
            <a:r>
              <a:rPr lang="pl-PL" b="1" dirty="0" err="1">
                <a:solidFill>
                  <a:srgbClr val="1CADE4"/>
                </a:solidFill>
              </a:rPr>
              <a:t>IgE</a:t>
            </a:r>
            <a:r>
              <a:rPr lang="pl-PL" b="1" dirty="0">
                <a:solidFill>
                  <a:srgbClr val="1CADE4"/>
                </a:solidFill>
              </a:rPr>
              <a:t> w surowicy / swoiste </a:t>
            </a:r>
            <a:r>
              <a:rPr lang="pl-PL" b="1" dirty="0" err="1">
                <a:solidFill>
                  <a:srgbClr val="1CADE4"/>
                </a:solidFill>
              </a:rPr>
              <a:t>IgE</a:t>
            </a:r>
            <a:r>
              <a:rPr lang="pl-PL" b="1" dirty="0">
                <a:solidFill>
                  <a:srgbClr val="1CADE4"/>
                </a:solidFill>
              </a:rPr>
              <a:t> (lub SPT):</a:t>
            </a:r>
            <a:r>
              <a:rPr lang="pl-PL" dirty="0">
                <a:solidFill>
                  <a:srgbClr val="1CADE4"/>
                </a:solidFill>
              </a:rPr>
              <a:t> </a:t>
            </a:r>
            <a:r>
              <a:rPr lang="pl-PL" dirty="0"/>
              <a:t>≥1 dodatni, klinicznie istotny wynik zgodny </a:t>
            </a:r>
            <a:r>
              <a:rPr lang="pl-PL" dirty="0">
                <a:solidFill>
                  <a:srgbClr val="1CADE4"/>
                </a:solidFill>
              </a:rPr>
              <a:t>z </a:t>
            </a:r>
            <a:r>
              <a:rPr lang="pl-PL" b="1" dirty="0">
                <a:solidFill>
                  <a:srgbClr val="1CADE4"/>
                </a:solidFill>
              </a:rPr>
              <a:t>astmą alergiczną</a:t>
            </a:r>
            <a:r>
              <a:rPr lang="pl-PL" dirty="0">
                <a:solidFill>
                  <a:srgbClr val="1CADE4"/>
                </a:solidFill>
              </a:rPr>
              <a:t> </a:t>
            </a:r>
            <a:r>
              <a:rPr lang="pl-PL" dirty="0"/>
              <a:t>(jeśli koreluje z objawami po ekspozycji).</a:t>
            </a:r>
          </a:p>
          <a:p>
            <a:pPr marL="128016" lvl="1" indent="0">
              <a:buNone/>
            </a:pPr>
            <a:endParaRPr lang="pl-PL" sz="2000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6EC8AB6F-C084-9B00-36D4-3E53BC8D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13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8541518-A9E8-A76E-3030-D15E21E1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314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397379" cy="1499616"/>
          </a:xfrm>
        </p:spPr>
        <p:txBody>
          <a:bodyPr>
            <a:noAutofit/>
          </a:bodyPr>
          <a:lstStyle/>
          <a:p>
            <a:r>
              <a:rPr lang="pl-PL" sz="3200" dirty="0"/>
              <a:t>Algorytm postępowania diagnostycznego u dzieci &gt; 5 </a:t>
            </a:r>
            <a:r>
              <a:rPr lang="pl-PL" sz="3200" dirty="0" err="1"/>
              <a:t>rż</a:t>
            </a:r>
            <a:r>
              <a:rPr lang="pl-PL" sz="320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pl-PL" sz="2000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14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10098" r="35825" b="22701"/>
          <a:stretch>
            <a:fillRect/>
          </a:stretch>
        </p:blipFill>
        <p:spPr bwMode="auto">
          <a:xfrm>
            <a:off x="3165475" y="585216"/>
            <a:ext cx="569277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981" t="10098" r="35825" b="227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852863" y="1583754"/>
            <a:ext cx="1619250" cy="539750"/>
          </a:xfrm>
          <a:prstGeom prst="ellipse">
            <a:avLst/>
          </a:prstGeom>
          <a:noFill/>
          <a:ln w="36000">
            <a:solidFill>
              <a:srgbClr val="3465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6551613" y="1583754"/>
            <a:ext cx="1800225" cy="539750"/>
          </a:xfrm>
          <a:prstGeom prst="ellipse">
            <a:avLst/>
          </a:prstGeom>
          <a:noFill/>
          <a:ln w="36000">
            <a:solidFill>
              <a:srgbClr val="3465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011863" y="2664841"/>
            <a:ext cx="1079500" cy="539750"/>
          </a:xfrm>
          <a:prstGeom prst="ellipse">
            <a:avLst/>
          </a:prstGeom>
          <a:noFill/>
          <a:ln w="36000">
            <a:solidFill>
              <a:srgbClr val="3465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763380" cy="1499616"/>
          </a:xfrm>
        </p:spPr>
        <p:txBody>
          <a:bodyPr>
            <a:noAutofit/>
          </a:bodyPr>
          <a:lstStyle/>
          <a:p>
            <a:r>
              <a:rPr lang="pl-PL" sz="3200" dirty="0"/>
              <a:t>Algorytm postępowania diagnostycznego u dzieci &gt; 6 </a:t>
            </a:r>
            <a:r>
              <a:rPr lang="pl-PL" sz="3200" dirty="0" err="1"/>
              <a:t>rż</a:t>
            </a:r>
            <a:r>
              <a:rPr lang="pl-PL" sz="3200" dirty="0"/>
              <a:t>. </a:t>
            </a:r>
            <a:br>
              <a:rPr lang="pl-PL" sz="3200" dirty="0"/>
            </a:br>
            <a:r>
              <a:rPr lang="pl-PL" sz="3200" dirty="0"/>
              <a:t>wg GINA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pl-PL" sz="2000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15</a:t>
            </a:fld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3531476" y="591185"/>
            <a:ext cx="5565775" cy="5718175"/>
            <a:chOff x="3346376" y="585216"/>
            <a:chExt cx="5565775" cy="5718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76" y="585216"/>
              <a:ext cx="5565775" cy="571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Oval 3"/>
            <p:cNvSpPr>
              <a:spLocks noChangeArrowheads="1"/>
            </p:cNvSpPr>
            <p:nvPr/>
          </p:nvSpPr>
          <p:spPr bwMode="auto">
            <a:xfrm flipV="1">
              <a:off x="3869040" y="3470746"/>
              <a:ext cx="1177925" cy="4572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ts val="38"/>
                </a:spcBef>
                <a:spcAft>
                  <a:spcPts val="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l-PL" altLang="pl-P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 flipV="1">
              <a:off x="5509036" y="3423448"/>
              <a:ext cx="1368425" cy="817563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ts val="38"/>
                </a:spcBef>
                <a:spcAft>
                  <a:spcPts val="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pl-PL" altLang="pl-PL"/>
            </a:p>
          </p:txBody>
        </p:sp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94" y="4820753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157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867133-C9E4-4501-B894-4630A437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Rozpoznanie astmy</a:t>
            </a:r>
            <a:br>
              <a:rPr lang="pl-PL" dirty="0"/>
            </a:br>
            <a:r>
              <a:rPr lang="pl-PL" sz="3200" dirty="0"/>
              <a:t>u dzieci &lt;5 </a:t>
            </a:r>
            <a:r>
              <a:rPr lang="pl-PL" sz="3200" dirty="0" err="1"/>
              <a:t>rż</a:t>
            </a:r>
            <a:r>
              <a:rPr lang="pl-PL" sz="3200" dirty="0"/>
              <a:t>. wg GINA 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692900" y="1982147"/>
            <a:ext cx="7365252" cy="4327213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/>
              <a:t>Obraz kliniczny:</a:t>
            </a:r>
          </a:p>
          <a:p>
            <a:r>
              <a:rPr lang="pl-PL" b="1" dirty="0"/>
              <a:t>1) Nawracające ostre epizody świszczącego oddechu</a:t>
            </a:r>
            <a:br>
              <a:rPr lang="pl-PL" dirty="0"/>
            </a:br>
            <a:r>
              <a:rPr lang="pl-PL" b="1" dirty="0"/>
              <a:t>lub</a:t>
            </a:r>
            <a:endParaRPr lang="pl-PL" dirty="0"/>
          </a:p>
          <a:p>
            <a:r>
              <a:rPr lang="pl-PL" dirty="0"/>
              <a:t>≥1 </a:t>
            </a:r>
            <a:r>
              <a:rPr lang="pl-PL" b="1" dirty="0"/>
              <a:t>ostry epizod świszczącego oddechu</a:t>
            </a:r>
            <a:r>
              <a:rPr lang="pl-PL" dirty="0"/>
              <a:t> + </a:t>
            </a:r>
            <a:r>
              <a:rPr lang="pl-PL" b="1" dirty="0"/>
              <a:t>objawy „</a:t>
            </a:r>
            <a:r>
              <a:rPr lang="pl-PL" b="1" dirty="0" err="1"/>
              <a:t>astmopodobne</a:t>
            </a:r>
            <a:r>
              <a:rPr lang="pl-PL" b="1" dirty="0"/>
              <a:t>” między epizodami</a:t>
            </a:r>
            <a:br>
              <a:rPr lang="pl-PL" dirty="0"/>
            </a:br>
            <a:r>
              <a:rPr lang="pl-PL" i="1" dirty="0"/>
              <a:t>(np. suchy kaszel lub świsty po bieganiu/śmiechu/płaczu, w nocy)</a:t>
            </a:r>
            <a:endParaRPr lang="pl-PL" dirty="0"/>
          </a:p>
          <a:p>
            <a:r>
              <a:rPr lang="pl-PL" b="1" dirty="0"/>
              <a:t>2) Brak innego prawdopodobnego wyjaśnienia</a:t>
            </a:r>
            <a:r>
              <a:rPr lang="pl-PL" dirty="0"/>
              <a:t> dolegliwości oddechowych.</a:t>
            </a:r>
          </a:p>
          <a:p>
            <a:r>
              <a:rPr lang="pl-PL" b="1" dirty="0"/>
              <a:t>3) Szybka odpowiedź na lekach przeciwastmatycznych:</a:t>
            </a:r>
            <a:endParaRPr lang="pl-PL" dirty="0"/>
          </a:p>
          <a:p>
            <a:r>
              <a:rPr lang="pl-PL" dirty="0"/>
              <a:t>Szybka poprawa </a:t>
            </a:r>
            <a:r>
              <a:rPr lang="pl-PL" b="1" dirty="0"/>
              <a:t>po SABA </a:t>
            </a:r>
            <a:r>
              <a:rPr lang="pl-PL" dirty="0"/>
              <a:t>podczas ostrego epizodu (do </a:t>
            </a:r>
            <a:r>
              <a:rPr lang="pl-PL" b="1" dirty="0"/>
              <a:t>3–4 h</a:t>
            </a:r>
            <a:r>
              <a:rPr lang="pl-PL" dirty="0"/>
              <a:t> przy cięższym przebiegu),</a:t>
            </a:r>
          </a:p>
          <a:p>
            <a:r>
              <a:rPr lang="pl-PL" dirty="0"/>
              <a:t>Poprawa </a:t>
            </a:r>
            <a:r>
              <a:rPr lang="pl-PL" b="1" dirty="0"/>
              <a:t>po SABA w domu (minuty)</a:t>
            </a:r>
            <a:r>
              <a:rPr lang="pl-PL" dirty="0"/>
              <a:t>,</a:t>
            </a:r>
          </a:p>
          <a:p>
            <a:r>
              <a:rPr lang="pl-PL" b="1" dirty="0"/>
              <a:t>Mniejsze nasilenie/częstość</a:t>
            </a:r>
            <a:r>
              <a:rPr lang="pl-PL" dirty="0"/>
              <a:t> epizodów świszczących i/lub objawów międzynapadowych w trakcie </a:t>
            </a:r>
            <a:r>
              <a:rPr lang="pl-PL" b="1" dirty="0"/>
              <a:t>2–3 mies. codziennego leczenia </a:t>
            </a:r>
            <a:r>
              <a:rPr lang="pl-PL" b="1" dirty="0" err="1"/>
              <a:t>wGKS</a:t>
            </a:r>
            <a:r>
              <a:rPr lang="pl-PL" dirty="0"/>
              <a:t>.</a:t>
            </a:r>
          </a:p>
          <a:p>
            <a:endParaRPr lang="pl-PL" b="1" dirty="0">
              <a:solidFill>
                <a:srgbClr val="1CADE4"/>
              </a:solidFill>
            </a:endParaRPr>
          </a:p>
          <a:p>
            <a:r>
              <a:rPr lang="pl-PL" b="1" dirty="0">
                <a:solidFill>
                  <a:srgbClr val="1CADE4"/>
                </a:solidFill>
              </a:rPr>
              <a:t>Wymagane są wszystkie 3 elementy</a:t>
            </a:r>
            <a:r>
              <a:rPr lang="pl-PL" dirty="0">
                <a:solidFill>
                  <a:srgbClr val="1CADE4"/>
                </a:solidFill>
              </a:rPr>
              <a:t> do rozpoznania!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949B75-797B-4D1B-8E8A-954EAE69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16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54" y="267965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5906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E016-0281-B68B-17E9-446CBE85F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F5B060-A6F8-7B3F-F730-CDB76753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Rozpoznanie astmy</a:t>
            </a:r>
            <a:br>
              <a:rPr lang="pl-PL" dirty="0"/>
            </a:br>
            <a:r>
              <a:rPr lang="pl-PL" sz="3200" dirty="0"/>
              <a:t>u dzieci &lt;5 </a:t>
            </a:r>
            <a:r>
              <a:rPr lang="pl-PL" sz="3200" dirty="0" err="1"/>
              <a:t>rż</a:t>
            </a:r>
            <a:r>
              <a:rPr lang="pl-PL" sz="3200" dirty="0"/>
              <a:t>. wg GINA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1CDACC-E35E-6D72-F9B4-3FC28A73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17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37A70D-8870-61E3-0627-B5FB47A6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854" y="267965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D500A9B-740D-EE8D-8F57-695E29CDB8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2150" y="2454019"/>
            <a:ext cx="804292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Jeśli spełnione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latin typeface="Arial" panose="020B0604020202020204" pitchFamily="34" charset="0"/>
              </a:rPr>
              <a:t>tylko 1–2 kryteria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określ jako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„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latin typeface="Arial" panose="020B0604020202020204" pitchFamily="34" charset="0"/>
              </a:rPr>
              <a:t>podejrzenie astmy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kontynuuj obserwację/ponowną ocenę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Wywiad atopowy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osobisty/rodzinny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może wspierać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rozpoznanie,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nie jest konieczny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ani swoisty.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Zawsze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latin typeface="Arial" panose="020B0604020202020204" pitchFamily="34" charset="0"/>
              </a:rPr>
              <a:t>wyklucz alternatywy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(aspiracja ciała obcego, zapalenia, wady, dyskineza rzęsek, GERD itd.).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 trakcie próby leczenia: dokumentuj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1CADE4"/>
                </a:solidFill>
                <a:effectLst/>
                <a:latin typeface="Arial" panose="020B0604020202020204" pitchFamily="34" charset="0"/>
              </a:rPr>
              <a:t>odpowiedź na SABA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efekty </a:t>
            </a:r>
            <a:r>
              <a:rPr lang="pl-PL" altLang="pl-PL" sz="1800" b="1" dirty="0" err="1">
                <a:latin typeface="Arial" panose="020B0604020202020204" pitchFamily="34" charset="0"/>
              </a:rPr>
              <a:t>wGKS</a:t>
            </a:r>
            <a:r>
              <a:rPr lang="pl-PL" altLang="pl-PL" sz="1800" b="1" dirty="0">
                <a:latin typeface="Arial" panose="020B0604020202020204" pitchFamily="34" charset="0"/>
              </a:rPr>
              <a:t> przez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2–3 mc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(dzienniczek objawów).</a:t>
            </a:r>
          </a:p>
        </p:txBody>
      </p:sp>
    </p:spTree>
    <p:extLst>
      <p:ext uri="{BB962C8B-B14F-4D97-AF65-F5344CB8AC3E}">
        <p14:creationId xmlns:p14="http://schemas.microsoft.com/office/powerpoint/2010/main" val="77681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E90A2-606E-451E-9278-7A2AA68A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Diagnostyka różnicowa astmy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1800" b="1" dirty="0"/>
              <a:t>Wady i choroby wrodzone</a:t>
            </a:r>
          </a:p>
          <a:p>
            <a:pPr lvl="1"/>
            <a:r>
              <a:rPr lang="pl-PL" dirty="0" err="1"/>
              <a:t>tracheomalacja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mukowiscydoza </a:t>
            </a:r>
          </a:p>
          <a:p>
            <a:pPr lvl="1"/>
            <a:r>
              <a:rPr lang="pl-PL" dirty="0"/>
              <a:t>dysplazja oskrzelowo-płucna </a:t>
            </a:r>
          </a:p>
          <a:p>
            <a:pPr lvl="1"/>
            <a:r>
              <a:rPr lang="pl-PL" dirty="0"/>
              <a:t>wrodzone malformacje powodujące zwężenie dróg oddechowych wewnątrz klatki piersiowej </a:t>
            </a:r>
          </a:p>
          <a:p>
            <a:pPr lvl="1"/>
            <a:r>
              <a:rPr lang="pl-PL" dirty="0"/>
              <a:t>pierwotna dyskineza rzęsek </a:t>
            </a:r>
          </a:p>
          <a:p>
            <a:pPr lvl="1"/>
            <a:r>
              <a:rPr lang="pl-PL" dirty="0"/>
              <a:t>niedobory odporności </a:t>
            </a:r>
          </a:p>
          <a:p>
            <a:pPr lvl="1"/>
            <a:r>
              <a:rPr lang="pl-PL" dirty="0"/>
              <a:t>wrodzone wady serca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Infekcje</a:t>
            </a:r>
          </a:p>
          <a:p>
            <a:pPr lvl="1"/>
            <a:r>
              <a:rPr lang="pl-PL" dirty="0"/>
              <a:t>zespół przewlekłego kaszlu z górnych dróg oddechowych </a:t>
            </a:r>
          </a:p>
          <a:p>
            <a:pPr lvl="1"/>
            <a:r>
              <a:rPr lang="pl-PL" dirty="0"/>
              <a:t>przewlekłe zapalenie błony śluzowej nosa i zatok przynosowych </a:t>
            </a:r>
          </a:p>
          <a:p>
            <a:pPr lvl="1"/>
            <a:r>
              <a:rPr lang="pl-PL" dirty="0"/>
              <a:t>gruźlica, krztusiec </a:t>
            </a:r>
          </a:p>
          <a:p>
            <a:r>
              <a:rPr lang="pl-PL" b="1" dirty="0"/>
              <a:t>Inne</a:t>
            </a:r>
          </a:p>
          <a:p>
            <a:pPr lvl="1"/>
            <a:r>
              <a:rPr lang="pl-PL" dirty="0"/>
              <a:t>aspiracja ciała obcego do dróg oddechowych </a:t>
            </a:r>
          </a:p>
          <a:p>
            <a:pPr lvl="1"/>
            <a:r>
              <a:rPr lang="pl-PL" dirty="0"/>
              <a:t>choroba </a:t>
            </a:r>
            <a:r>
              <a:rPr lang="pl-PL" dirty="0" err="1"/>
              <a:t>refluksowa</a:t>
            </a:r>
            <a:r>
              <a:rPr lang="pl-PL" dirty="0"/>
              <a:t> przełyku</a:t>
            </a:r>
          </a:p>
          <a:p>
            <a:pPr lvl="1"/>
            <a:r>
              <a:rPr lang="pl-PL" dirty="0"/>
              <a:t>zatorowość  płucna </a:t>
            </a:r>
          </a:p>
          <a:p>
            <a:pPr lvl="1"/>
            <a:r>
              <a:rPr lang="pl-PL" dirty="0"/>
              <a:t>choroby psychosomatyczne</a:t>
            </a:r>
          </a:p>
          <a:p>
            <a:pPr lvl="1"/>
            <a:r>
              <a:rPr lang="pl-PL" dirty="0"/>
              <a:t>niewydolność krążenia</a:t>
            </a:r>
          </a:p>
          <a:p>
            <a:pPr lvl="1"/>
            <a:r>
              <a:rPr lang="pl-PL" dirty="0"/>
              <a:t>kaszel polekowy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BABFEF-C8CA-49BA-91B2-C62D4E04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7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AF0EE-CBDF-4B3F-AD36-9B85EDC9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Objawy sugerujące inną chorobę niż astma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679B4-5ADE-4127-96D3-05FFCAE49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2000" dirty="0"/>
              <a:t>Początek w okresie noworodkowym</a:t>
            </a:r>
          </a:p>
          <a:p>
            <a:pPr lvl="1"/>
            <a:r>
              <a:rPr lang="pl-PL" sz="2000" dirty="0"/>
              <a:t>Zaburzenia odżywienia - zahamowanie tempa przyrostu masy i długości ciała</a:t>
            </a:r>
          </a:p>
          <a:p>
            <a:pPr lvl="1"/>
            <a:r>
              <a:rPr lang="pl-PL" sz="2000" dirty="0"/>
              <a:t>Wymioty w połączeniu z objawami z układu oddechowego </a:t>
            </a:r>
          </a:p>
          <a:p>
            <a:pPr lvl="1"/>
            <a:r>
              <a:rPr lang="pl-PL" sz="2000" dirty="0"/>
              <a:t>Brak związku z najczęstszymi u dzieci czynnikami zaostrzającymi (infekcje wirusowe)</a:t>
            </a:r>
          </a:p>
          <a:p>
            <a:pPr lvl="1"/>
            <a:r>
              <a:rPr lang="pl-PL" sz="2000" dirty="0"/>
              <a:t>Zmiany ogniskowe w płucach, choroby serca, palce pałeczkowate</a:t>
            </a:r>
          </a:p>
          <a:p>
            <a:pPr lvl="1"/>
            <a:r>
              <a:rPr lang="pl-PL" sz="2000" dirty="0"/>
              <a:t>Podwyższone wskaźniki zapalne w badaniach laboratoryjnych</a:t>
            </a:r>
          </a:p>
          <a:p>
            <a:pPr lvl="1"/>
            <a:r>
              <a:rPr lang="pl-PL" sz="2000" dirty="0"/>
              <a:t>Brak odpowiedzi na leczenie p/astmatyczne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6996D9-67A4-4D58-AD0F-3C71ABF2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57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8B775F9-E4EA-42B0-8A0D-AA0570A5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astmy</a:t>
            </a:r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D049B67A-C199-47B3-B421-0C57393F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</a:t>
            </a:fld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7994F2-9667-4996-8F54-F4EC80E4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Astma to heterogenna choroba, cechująca się zwykle </a:t>
            </a:r>
            <a:r>
              <a:rPr lang="pl-PL" b="1" dirty="0">
                <a:solidFill>
                  <a:srgbClr val="1CADE4"/>
                </a:solidFill>
              </a:rPr>
              <a:t>przewlekłym zapaleniem dróg oddechowych</a:t>
            </a:r>
            <a:r>
              <a:rPr lang="pl-PL" dirty="0"/>
              <a:t> i zespołem objawów takich, jak :  </a:t>
            </a:r>
          </a:p>
          <a:p>
            <a:pPr lvl="1"/>
            <a:r>
              <a:rPr lang="pl-PL" dirty="0"/>
              <a:t>świszczący oddech</a:t>
            </a:r>
          </a:p>
          <a:p>
            <a:pPr lvl="1"/>
            <a:r>
              <a:rPr lang="pl-PL" dirty="0"/>
              <a:t>duszność</a:t>
            </a:r>
          </a:p>
          <a:p>
            <a:pPr lvl="1"/>
            <a:r>
              <a:rPr lang="pl-PL" dirty="0"/>
              <a:t>uczucie ściskania w klatce piersiowej</a:t>
            </a:r>
          </a:p>
          <a:p>
            <a:pPr lvl="1"/>
            <a:r>
              <a:rPr lang="pl-PL" dirty="0"/>
              <a:t>kaszel</a:t>
            </a:r>
          </a:p>
          <a:p>
            <a:r>
              <a:rPr lang="pl-PL" dirty="0"/>
              <a:t>Objawy mają różną intensywność i  zmienność w czasie, towarzyszy im różnego stopnia zmienne ograniczenie przepływu powietrza przez drogi oddechowe, ustępują po zastosowaniu leków lub samoistnie</a:t>
            </a:r>
          </a:p>
          <a:p>
            <a:endParaRPr lang="pl-PL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FFFEA41-9689-4F0B-A02E-37E624DA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068" y="5819552"/>
            <a:ext cx="910754" cy="83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671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AF0EE-CBDF-4B3F-AD36-9B85EDC9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Weryfikacja rozpoznania astmy </a:t>
            </a:r>
            <a:br>
              <a:rPr lang="pl-PL" dirty="0"/>
            </a:br>
            <a:r>
              <a:rPr lang="pl-PL" dirty="0"/>
              <a:t>u dzieci &lt;5 </a:t>
            </a:r>
            <a:r>
              <a:rPr lang="pl-PL" dirty="0" err="1"/>
              <a:t>rż</a:t>
            </a:r>
            <a:r>
              <a:rPr lang="pl-PL" dirty="0"/>
              <a:t>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679B4-5ADE-4127-96D3-05FFCAE49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Próba terapeutyczna wskazująca na rozpoznanie astmy</a:t>
            </a:r>
          </a:p>
          <a:p>
            <a:pPr lvl="1"/>
            <a:r>
              <a:rPr lang="pl-PL" sz="2400" dirty="0"/>
              <a:t>Szybka poprawa – ustąpienie </a:t>
            </a:r>
            <a:r>
              <a:rPr lang="pl-PL" sz="2400" dirty="0" err="1"/>
              <a:t>obturacji</a:t>
            </a:r>
            <a:r>
              <a:rPr lang="pl-PL" sz="2400" dirty="0"/>
              <a:t> oskrzeli po SABA</a:t>
            </a:r>
          </a:p>
          <a:p>
            <a:pPr lvl="1"/>
            <a:r>
              <a:rPr lang="pl-PL" sz="2400" dirty="0"/>
              <a:t>Poprawa w zakresie liczby i nasilenia incydentów </a:t>
            </a:r>
            <a:r>
              <a:rPr lang="pl-PL" sz="2400" dirty="0" err="1"/>
              <a:t>obturacji</a:t>
            </a:r>
            <a:r>
              <a:rPr lang="pl-PL" sz="2400" dirty="0"/>
              <a:t> po 2-3 miesiącach leczenia </a:t>
            </a:r>
            <a:r>
              <a:rPr lang="pl-PL" sz="2400" dirty="0" err="1"/>
              <a:t>wGKS</a:t>
            </a:r>
            <a:r>
              <a:rPr lang="pl-PL" sz="2400" dirty="0"/>
              <a:t>  </a:t>
            </a:r>
          </a:p>
          <a:p>
            <a:pPr lvl="1"/>
            <a:r>
              <a:rPr lang="pl-PL" sz="2400" dirty="0"/>
              <a:t>Pogorszenie po odstawieniu </a:t>
            </a:r>
            <a:r>
              <a:rPr lang="pl-PL" sz="2400" dirty="0" err="1"/>
              <a:t>wGKS</a:t>
            </a:r>
            <a:r>
              <a:rPr lang="pl-PL" sz="2400" dirty="0"/>
              <a:t> </a:t>
            </a:r>
          </a:p>
          <a:p>
            <a:endParaRPr lang="pl-PL" sz="2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6996D9-67A4-4D58-AD0F-3C71ABF2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70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8B109-DD04-4411-AA03-8087C51F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Personalizacja leczenia astmy </a:t>
            </a:r>
            <a:br>
              <a:rPr lang="pl-PL" dirty="0"/>
            </a:b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768096" y="1658415"/>
            <a:ext cx="7745479" cy="4650945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CADE4"/>
                </a:solidFill>
              </a:rPr>
              <a:t>Perspektywa pacjenta</a:t>
            </a:r>
            <a:endParaRPr lang="pl-PL" dirty="0">
              <a:solidFill>
                <a:srgbClr val="1CADE4"/>
              </a:solidFill>
            </a:endParaRPr>
          </a:p>
          <a:p>
            <a:r>
              <a:rPr lang="pl-PL" b="1" dirty="0"/>
              <a:t>Cele, przekonania, obawy</a:t>
            </a:r>
            <a:r>
              <a:rPr lang="pl-PL" dirty="0"/>
              <a:t> dotyczące astmy i leczenia.</a:t>
            </a:r>
          </a:p>
          <a:p>
            <a:endParaRPr lang="pl-PL" b="1" dirty="0">
              <a:solidFill>
                <a:srgbClr val="1CADE4"/>
              </a:solidFill>
            </a:endParaRPr>
          </a:p>
          <a:p>
            <a:r>
              <a:rPr lang="pl-PL" b="1" dirty="0">
                <a:solidFill>
                  <a:srgbClr val="1CADE4"/>
                </a:solidFill>
              </a:rPr>
              <a:t>Kwestie praktyczne</a:t>
            </a:r>
            <a:endParaRPr lang="pl-PL" dirty="0">
              <a:solidFill>
                <a:srgbClr val="1CADE4"/>
              </a:solidFill>
            </a:endParaRPr>
          </a:p>
          <a:p>
            <a:r>
              <a:rPr lang="pl-PL" dirty="0"/>
              <a:t>Jakie </a:t>
            </a:r>
            <a:r>
              <a:rPr lang="pl-PL" b="1" dirty="0"/>
              <a:t>inhalatory</a:t>
            </a:r>
            <a:r>
              <a:rPr lang="pl-PL" dirty="0"/>
              <a:t> są dostępne dla tego pacjenta?</a:t>
            </a:r>
          </a:p>
          <a:p>
            <a:r>
              <a:rPr lang="pl-PL" dirty="0"/>
              <a:t>Czy po szkoleniu pacjent </a:t>
            </a:r>
            <a:r>
              <a:rPr lang="pl-PL" b="1" dirty="0"/>
              <a:t>prawidłowo użyje inhalatora</a:t>
            </a:r>
            <a:r>
              <a:rPr lang="pl-PL" dirty="0"/>
              <a:t>?</a:t>
            </a:r>
          </a:p>
          <a:p>
            <a:r>
              <a:rPr lang="pl-PL" dirty="0"/>
              <a:t>Czy </a:t>
            </a:r>
            <a:r>
              <a:rPr lang="pl-PL" b="1" dirty="0"/>
              <a:t>stać go</a:t>
            </a:r>
            <a:r>
              <a:rPr lang="pl-PL" dirty="0"/>
              <a:t> na leczenie?</a:t>
            </a:r>
          </a:p>
          <a:p>
            <a:r>
              <a:rPr lang="pl-PL" b="1" dirty="0"/>
              <a:t>Adherencja</a:t>
            </a:r>
            <a:r>
              <a:rPr lang="pl-PL" dirty="0"/>
              <a:t> — jak często realnie będzie przyjmował leki?</a:t>
            </a:r>
          </a:p>
          <a:p>
            <a:r>
              <a:rPr lang="pl-PL" dirty="0"/>
              <a:t>Jeśli kilka opcji jest równoważnych, </a:t>
            </a:r>
            <a:r>
              <a:rPr lang="pl-PL" b="1" dirty="0"/>
              <a:t>który inhalator ma mniejszy wpływ na środowisko</a:t>
            </a:r>
            <a:r>
              <a:rPr lang="pl-PL" dirty="0"/>
              <a:t>?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B86F6C-3F4A-44EB-A649-9A6B30FD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pPr/>
              <a:t>21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26" y="294025"/>
            <a:ext cx="949261" cy="122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62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F3280-E6A4-4F21-B256-979CD5BFB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 leczenia astmy</a:t>
            </a:r>
            <a:br>
              <a:rPr lang="pl-PL" dirty="0"/>
            </a:br>
            <a:r>
              <a:rPr lang="pl-PL" sz="3200" dirty="0"/>
              <a:t>Kontrola astmy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14FF8F-618D-4B1D-93C2-356123A5C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25799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sz="2800" dirty="0"/>
              <a:t>Kontrola objawów astmy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Ocena czynników ryzyka niekorzystnych wyników leczenia</a:t>
            </a:r>
          </a:p>
          <a:p>
            <a:pPr marL="516636" lvl="1" indent="-342900"/>
            <a:r>
              <a:rPr lang="pl-PL" sz="2400" dirty="0"/>
              <a:t>ryzyka zaostrzeń, ryzyka nieodwracalnego upośledzenia przepływu powietrza przez drogi oddechowe,  niepożądanych działań leków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7E4776-E8F3-4FF7-96D9-8869198E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22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9644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9D32B-E89A-48C6-8D4E-7C20FCE0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Kontrola objawów astmy </a:t>
            </a:r>
            <a:endParaRPr lang="pl-PL" dirty="0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181136"/>
              </p:ext>
            </p:extLst>
          </p:nvPr>
        </p:nvGraphicFramePr>
        <p:xfrm>
          <a:off x="768096" y="2084832"/>
          <a:ext cx="7961300" cy="3968257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228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8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0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PYTANIE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Dobrze kontrolowana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Częściowo kontrolowana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Niekontrolowana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467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Czy objawy astmy występują &gt; 2 x                  w tygodniu?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nie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 rowSpan="4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1 -2  odpowiedzi TAK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 rowSpan="4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3-4  odpowiedzi TAK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48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Czy budzisz się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 nocy z powodu astmy?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nie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 vMerge="1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/>
                </a:tc>
                <a:tc vMerge="1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52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Czy używasz SABA częściej niż 2 x               w tygodniu?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nie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 vMerge="1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/>
                </a:tc>
                <a:tc vMerge="1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1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Czy astma ogranicza twoją aktywność? 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nie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 vMerge="1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/>
                </a:tc>
                <a:tc vMerge="1"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52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3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63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75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88"/>
                        </a:spcBef>
                        <a:spcAft>
                          <a:spcPts val="1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82000"/>
                        </a:lnSpc>
                        <a:spcBef>
                          <a:spcPts val="113"/>
                        </a:spcBef>
                        <a:spcAft>
                          <a:spcPts val="113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Rockwell" panose="02060603020205020403" pitchFamily="18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D3D49C-FCEB-487E-B8BC-C2917DC9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37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6B02-54DB-BE82-EE6D-E0677E056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2C7A8EDC-B830-5719-7268-5E2FADDE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Leki stosowane w leczeniu astmy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72DF0BA4-916D-4BDC-D943-E948DD1CC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2" y="2004865"/>
            <a:ext cx="7290055" cy="4395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1CADE4"/>
                </a:solidFill>
              </a:rPr>
              <a:t>Leki kontrolujące</a:t>
            </a:r>
            <a:endParaRPr lang="pl-PL" dirty="0">
              <a:solidFill>
                <a:srgbClr val="1CADE4"/>
              </a:solidFill>
            </a:endParaRPr>
          </a:p>
          <a:p>
            <a:r>
              <a:rPr lang="pl-PL" dirty="0"/>
              <a:t>Cel: </a:t>
            </a:r>
            <a:r>
              <a:rPr lang="pl-PL" b="1" dirty="0"/>
              <a:t>zmniejszenie zapalenia</a:t>
            </a:r>
            <a:r>
              <a:rPr lang="pl-PL" dirty="0"/>
              <a:t>, kontrola objawów, </a:t>
            </a:r>
            <a:r>
              <a:rPr lang="pl-PL" b="1" dirty="0"/>
              <a:t>redukcja ryzyka</a:t>
            </a:r>
            <a:r>
              <a:rPr lang="pl-PL" dirty="0"/>
              <a:t> (zaostrzeń, spadku funkcji płuc).</a:t>
            </a:r>
          </a:p>
          <a:p>
            <a:r>
              <a:rPr lang="pl-PL" b="1" dirty="0"/>
              <a:t>AIR/MART:</a:t>
            </a:r>
            <a:r>
              <a:rPr lang="pl-PL" dirty="0"/>
              <a:t> mała dawka </a:t>
            </a:r>
            <a:r>
              <a:rPr lang="pl-PL" b="1" dirty="0" err="1"/>
              <a:t>wGKS</a:t>
            </a:r>
            <a:r>
              <a:rPr lang="pl-PL" b="1" dirty="0"/>
              <a:t>–</a:t>
            </a:r>
            <a:r>
              <a:rPr lang="pl-PL" b="1" dirty="0" err="1"/>
              <a:t>formoterolu</a:t>
            </a:r>
            <a:r>
              <a:rPr lang="pl-PL" dirty="0"/>
              <a:t> jako lek p-zapalny doraźny (AIR) + leczenie podtrzymujące (MART) w zależności od potrzeb</a:t>
            </a:r>
          </a:p>
          <a:p>
            <a:r>
              <a:rPr lang="pl-PL" dirty="0"/>
              <a:t>Optymalizuj </a:t>
            </a:r>
            <a:r>
              <a:rPr lang="pl-PL" b="1" dirty="0"/>
              <a:t>dawkę i schemat</a:t>
            </a:r>
            <a:r>
              <a:rPr lang="pl-PL" dirty="0"/>
              <a:t>, aby ograniczyć działania niepożądane i systemowych GKS. </a:t>
            </a:r>
          </a:p>
          <a:p>
            <a:r>
              <a:rPr lang="pl-PL" dirty="0"/>
              <a:t>Przykłady:</a:t>
            </a:r>
          </a:p>
          <a:p>
            <a:pPr lvl="1"/>
            <a:r>
              <a:rPr lang="pl-PL" sz="2100" dirty="0"/>
              <a:t>GKS wziewne (</a:t>
            </a:r>
            <a:r>
              <a:rPr lang="pl-PL" sz="2100" dirty="0" err="1"/>
              <a:t>wGKS</a:t>
            </a:r>
            <a:r>
              <a:rPr lang="pl-PL" sz="2100" dirty="0"/>
              <a:t>)</a:t>
            </a:r>
          </a:p>
          <a:p>
            <a:pPr lvl="1"/>
            <a:r>
              <a:rPr lang="pl-PL" sz="2100" dirty="0"/>
              <a:t>Beta 2 </a:t>
            </a:r>
            <a:r>
              <a:rPr lang="pl-PL" sz="2100" dirty="0" err="1"/>
              <a:t>mimetyki</a:t>
            </a:r>
            <a:r>
              <a:rPr lang="pl-PL" sz="2100" dirty="0"/>
              <a:t> długo działające (LABA) + GKS wziewne (LABA/</a:t>
            </a:r>
            <a:r>
              <a:rPr lang="pl-PL" sz="2100" dirty="0" err="1"/>
              <a:t>wGKS</a:t>
            </a:r>
            <a:r>
              <a:rPr lang="pl-PL" sz="2100" dirty="0"/>
              <a:t>)</a:t>
            </a:r>
          </a:p>
          <a:p>
            <a:pPr lvl="1"/>
            <a:r>
              <a:rPr lang="pl-PL" sz="2100" dirty="0"/>
              <a:t>Leki </a:t>
            </a:r>
            <a:r>
              <a:rPr lang="pl-PL" sz="2100" dirty="0" err="1"/>
              <a:t>przeciwleukotrienowe</a:t>
            </a:r>
            <a:r>
              <a:rPr lang="pl-PL" sz="2100" dirty="0"/>
              <a:t> (LTRA)</a:t>
            </a:r>
          </a:p>
          <a:p>
            <a:pPr lvl="1"/>
            <a:r>
              <a:rPr lang="pl-PL" sz="2100" dirty="0"/>
              <a:t>Teofilina o wolnym uwalnianiu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37738F-FD6E-2C6B-3A2D-05A08DE1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24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AAB3511-BF26-85D3-1C49-1D26C605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54" y="54603"/>
            <a:ext cx="768558" cy="98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260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0530F-F47B-C56D-C2A0-ACBD3FD72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2194890D-C608-793A-526D-F796B6D0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Leki stosowane w leczeniu astmy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1E559FD7-B32B-B28E-2754-6F73B898C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2" y="2004865"/>
            <a:ext cx="7290055" cy="43953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1CADE4"/>
                </a:solidFill>
              </a:rPr>
              <a:t>Leki interwencyjne</a:t>
            </a:r>
          </a:p>
          <a:p>
            <a:pPr marL="0" indent="0">
              <a:buNone/>
            </a:pPr>
            <a:r>
              <a:rPr lang="pl-PL" sz="1900" i="1" dirty="0"/>
              <a:t>każdy pacjent powinien być zabezpieczony w inhalator</a:t>
            </a:r>
          </a:p>
          <a:p>
            <a:r>
              <a:rPr lang="pl-PL" dirty="0"/>
              <a:t>Do przerywania zaostrzeń i nasilenia objawów; także krótkotrwale </a:t>
            </a:r>
            <a:r>
              <a:rPr lang="pl-PL" b="1" dirty="0"/>
              <a:t>przed wysiłkiem</a:t>
            </a:r>
            <a:r>
              <a:rPr lang="pl-PL" dirty="0"/>
              <a:t>.</a:t>
            </a:r>
          </a:p>
          <a:p>
            <a:r>
              <a:rPr lang="pl-PL" dirty="0"/>
              <a:t>Opcje doraźne: </a:t>
            </a:r>
            <a:r>
              <a:rPr lang="pl-PL" b="1" dirty="0" err="1"/>
              <a:t>wGKS</a:t>
            </a:r>
            <a:r>
              <a:rPr lang="pl-PL" b="1" dirty="0"/>
              <a:t>–</a:t>
            </a:r>
            <a:r>
              <a:rPr lang="pl-PL" b="1" dirty="0" err="1"/>
              <a:t>formoterol</a:t>
            </a:r>
            <a:r>
              <a:rPr lang="pl-PL" dirty="0"/>
              <a:t> (p-zapalny </a:t>
            </a:r>
            <a:r>
              <a:rPr lang="pl-PL" dirty="0" err="1"/>
              <a:t>reliever</a:t>
            </a:r>
            <a:r>
              <a:rPr lang="pl-PL" dirty="0"/>
              <a:t>), </a:t>
            </a:r>
            <a:r>
              <a:rPr lang="pl-PL" b="1" dirty="0" err="1"/>
              <a:t>wGKS</a:t>
            </a:r>
            <a:r>
              <a:rPr lang="pl-PL" b="1" dirty="0"/>
              <a:t>–SABA</a:t>
            </a:r>
            <a:r>
              <a:rPr lang="pl-PL" dirty="0"/>
              <a:t>, </a:t>
            </a:r>
            <a:r>
              <a:rPr lang="pl-PL" b="1" dirty="0"/>
              <a:t>SABA</a:t>
            </a:r>
            <a:r>
              <a:rPr lang="pl-PL" dirty="0"/>
              <a:t>.</a:t>
            </a:r>
          </a:p>
          <a:p>
            <a:pPr lvl="1"/>
            <a:endParaRPr lang="pl-PL" sz="2400" dirty="0"/>
          </a:p>
          <a:p>
            <a:pPr lvl="1"/>
            <a:r>
              <a:rPr lang="pl-PL" sz="2400" dirty="0"/>
              <a:t>Beta 2 </a:t>
            </a:r>
            <a:r>
              <a:rPr lang="pl-PL" sz="2400" dirty="0" err="1"/>
              <a:t>mimetyki</a:t>
            </a:r>
            <a:r>
              <a:rPr lang="pl-PL" sz="2400" dirty="0"/>
              <a:t> szybko krótko</a:t>
            </a:r>
            <a:br>
              <a:rPr lang="pl-PL" sz="2400" dirty="0"/>
            </a:br>
            <a:r>
              <a:rPr lang="pl-PL" sz="2400" dirty="0"/>
              <a:t>i długo działające wziewne SABA, </a:t>
            </a:r>
            <a:r>
              <a:rPr lang="pl-PL" sz="2400" dirty="0" err="1"/>
              <a:t>formoterol</a:t>
            </a:r>
            <a:endParaRPr lang="pl-PL" sz="2400" dirty="0"/>
          </a:p>
          <a:p>
            <a:pPr lvl="1"/>
            <a:r>
              <a:rPr lang="pl-PL" sz="2400" dirty="0"/>
              <a:t>SABA/</a:t>
            </a:r>
            <a:r>
              <a:rPr lang="pl-PL" sz="2400" dirty="0" err="1"/>
              <a:t>formoterol</a:t>
            </a:r>
            <a:r>
              <a:rPr lang="pl-PL" sz="2400" dirty="0"/>
              <a:t>  + </a:t>
            </a:r>
            <a:r>
              <a:rPr lang="pl-PL" sz="2400" dirty="0" err="1"/>
              <a:t>wGKS</a:t>
            </a:r>
            <a:r>
              <a:rPr lang="pl-PL" sz="2400" dirty="0"/>
              <a:t>  (AIR)</a:t>
            </a:r>
          </a:p>
          <a:p>
            <a:pPr lvl="1"/>
            <a:r>
              <a:rPr lang="pl-PL" sz="2400" dirty="0"/>
              <a:t>Antycholinergiczne wziewne szybko działające (SAMA)</a:t>
            </a:r>
          </a:p>
          <a:p>
            <a:pPr lvl="1"/>
            <a:r>
              <a:rPr lang="pl-PL" sz="2400" dirty="0"/>
              <a:t>GKS systemowe</a:t>
            </a:r>
          </a:p>
          <a:p>
            <a:pPr lvl="1"/>
            <a:r>
              <a:rPr lang="pl-PL" sz="2400" dirty="0"/>
              <a:t>Teofilina o szybkim uwalnianiu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D4AAF7-A596-73CF-9247-F7CAE6DD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25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E0A0F7D-8CC7-32CE-65C6-755629AA5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54" y="54603"/>
            <a:ext cx="768558" cy="98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415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3EEF8-F5F5-FD43-1D88-8CFF5070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id="{E5D51172-CD20-6C6C-5B36-3C9E7CBF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Leki stosowane w leczeniu astmy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4EB65904-5DB7-38DD-0CA4-80CD9F68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2" y="2004865"/>
            <a:ext cx="7290055" cy="4395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1CADE4"/>
                </a:solidFill>
              </a:rPr>
              <a:t>Terapie typu ‚</a:t>
            </a:r>
            <a:r>
              <a:rPr lang="pl-PL" b="1" dirty="0" err="1">
                <a:solidFill>
                  <a:srgbClr val="1CADE4"/>
                </a:solidFill>
              </a:rPr>
              <a:t>add-on</a:t>
            </a:r>
            <a:r>
              <a:rPr lang="pl-PL" b="1" dirty="0">
                <a:solidFill>
                  <a:srgbClr val="1CADE4"/>
                </a:solidFill>
              </a:rPr>
              <a:t>’</a:t>
            </a:r>
            <a:endParaRPr lang="pl-PL" dirty="0"/>
          </a:p>
          <a:p>
            <a:pPr lvl="1"/>
            <a:endParaRPr lang="pl-PL" sz="2400" dirty="0"/>
          </a:p>
          <a:p>
            <a:pPr lvl="1"/>
            <a:r>
              <a:rPr lang="pl-PL" sz="2400" dirty="0"/>
              <a:t>Antycholinergiczne wziewne długo działające (LAMA)</a:t>
            </a:r>
          </a:p>
          <a:p>
            <a:pPr lvl="1"/>
            <a:r>
              <a:rPr lang="pl-PL" sz="2400" dirty="0"/>
              <a:t>Przeciwciała anty-</a:t>
            </a:r>
            <a:r>
              <a:rPr lang="pl-PL" sz="2400" dirty="0" err="1"/>
              <a:t>IgE</a:t>
            </a:r>
            <a:r>
              <a:rPr lang="pl-PL" sz="2400" dirty="0"/>
              <a:t> i inne leki biologiczne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E6386E-5EAF-0E62-5207-1E7F3422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26</a:t>
            </a:fld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569412B6-7A86-B37A-0A9F-D8482A399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354" y="54603"/>
            <a:ext cx="768558" cy="98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042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E36B-8D34-58CB-A21F-284D22F08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C5D8DE-26DA-A858-4A7C-73790EF56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wziewne GKS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DA9A13-DC62-BBB8-4138-6DD831AC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22580"/>
            <a:ext cx="7505047" cy="4486780"/>
          </a:xfrm>
        </p:spPr>
        <p:txBody>
          <a:bodyPr>
            <a:normAutofit/>
          </a:bodyPr>
          <a:lstStyle/>
          <a:p>
            <a:r>
              <a:rPr lang="pl-PL" b="1" dirty="0"/>
              <a:t>Przykłady leków</a:t>
            </a:r>
            <a:endParaRPr lang="pl-PL" dirty="0"/>
          </a:p>
          <a:p>
            <a:r>
              <a:rPr lang="pl-PL" dirty="0" err="1"/>
              <a:t>Beklometazon</a:t>
            </a:r>
            <a:r>
              <a:rPr lang="pl-PL" dirty="0"/>
              <a:t>, </a:t>
            </a:r>
            <a:r>
              <a:rPr lang="pl-PL" dirty="0" err="1"/>
              <a:t>budezonid</a:t>
            </a:r>
            <a:r>
              <a:rPr lang="pl-PL" dirty="0"/>
              <a:t>, </a:t>
            </a:r>
            <a:r>
              <a:rPr lang="pl-PL" dirty="0" err="1"/>
              <a:t>cyklezonid</a:t>
            </a:r>
            <a:r>
              <a:rPr lang="pl-PL" dirty="0"/>
              <a:t>, </a:t>
            </a:r>
            <a:r>
              <a:rPr lang="pl-PL" dirty="0" err="1"/>
              <a:t>flutykazon</a:t>
            </a:r>
            <a:r>
              <a:rPr lang="pl-PL" dirty="0"/>
              <a:t> </a:t>
            </a:r>
            <a:r>
              <a:rPr lang="pl-PL" dirty="0" err="1"/>
              <a:t>propionian</a:t>
            </a:r>
            <a:r>
              <a:rPr lang="pl-PL" dirty="0"/>
              <a:t>, </a:t>
            </a:r>
            <a:r>
              <a:rPr lang="pl-PL" dirty="0" err="1"/>
              <a:t>flutykazon</a:t>
            </a:r>
            <a:r>
              <a:rPr lang="pl-PL" dirty="0"/>
              <a:t> </a:t>
            </a:r>
            <a:r>
              <a:rPr lang="pl-PL" dirty="0" err="1"/>
              <a:t>furoinian</a:t>
            </a:r>
            <a:r>
              <a:rPr lang="pl-PL" dirty="0"/>
              <a:t>, </a:t>
            </a:r>
            <a:r>
              <a:rPr lang="pl-PL" dirty="0" err="1"/>
              <a:t>mometazon</a:t>
            </a:r>
            <a:r>
              <a:rPr lang="pl-PL" dirty="0"/>
              <a:t>, </a:t>
            </a:r>
            <a:r>
              <a:rPr lang="pl-PL" dirty="0" err="1"/>
              <a:t>triamcynolon</a:t>
            </a:r>
            <a:r>
              <a:rPr lang="pl-PL" dirty="0"/>
              <a:t>.</a:t>
            </a:r>
          </a:p>
          <a:p>
            <a:r>
              <a:rPr lang="pl-PL" b="1" dirty="0"/>
              <a:t>Podanie</a:t>
            </a:r>
            <a:endParaRPr lang="pl-PL" dirty="0"/>
          </a:p>
          <a:p>
            <a:r>
              <a:rPr lang="pl-PL" dirty="0" err="1"/>
              <a:t>pMDI</a:t>
            </a:r>
            <a:r>
              <a:rPr lang="pl-PL" dirty="0"/>
              <a:t> lub DPI (u dzieci </a:t>
            </a:r>
            <a:r>
              <a:rPr lang="pl-PL" dirty="0" err="1"/>
              <a:t>pMDI</a:t>
            </a:r>
            <a:r>
              <a:rPr lang="pl-PL" dirty="0"/>
              <a:t> z komorą).</a:t>
            </a:r>
          </a:p>
          <a:p>
            <a:r>
              <a:rPr lang="pl-PL" b="1" dirty="0"/>
              <a:t>Wskazania / korzyści</a:t>
            </a:r>
            <a:endParaRPr lang="pl-PL" dirty="0"/>
          </a:p>
          <a:p>
            <a:r>
              <a:rPr lang="pl-PL" dirty="0"/>
              <a:t>Najskuteczniejsze leki </a:t>
            </a:r>
            <a:r>
              <a:rPr lang="pl-PL" b="1" dirty="0"/>
              <a:t>przeciwzapalne</a:t>
            </a:r>
            <a:r>
              <a:rPr lang="pl-PL" dirty="0"/>
              <a:t> w astmie: ↓ objawy, ↑ funkcja płuc, ↓ </a:t>
            </a:r>
            <a:r>
              <a:rPr lang="pl-PL" dirty="0" err="1"/>
              <a:t>nadreaktywność</a:t>
            </a:r>
            <a:r>
              <a:rPr lang="pl-PL" dirty="0"/>
              <a:t> oskrzeli, ↑ jakość życia.</a:t>
            </a:r>
          </a:p>
          <a:p>
            <a:r>
              <a:rPr lang="pl-PL" dirty="0"/>
              <a:t>↓ ryzyko </a:t>
            </a:r>
            <a:r>
              <a:rPr lang="pl-PL" b="1" dirty="0"/>
              <a:t>zaostrzeń</a:t>
            </a:r>
            <a:r>
              <a:rPr lang="pl-PL" dirty="0"/>
              <a:t>, hospitalizacji i zgonu astmatycznego.</a:t>
            </a:r>
          </a:p>
          <a:p>
            <a:r>
              <a:rPr lang="pl-PL" dirty="0"/>
              <a:t>Różna siła/biodostępność między cząsteczkami, ale </a:t>
            </a:r>
            <a:r>
              <a:rPr lang="pl-PL" b="1" dirty="0"/>
              <a:t>większość korzyści już przy małych dawkach</a:t>
            </a:r>
            <a:r>
              <a:rPr lang="pl-PL" dirty="0"/>
              <a:t>.</a:t>
            </a:r>
          </a:p>
          <a:p>
            <a:pPr lvl="1"/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9F328BA-84B3-4DBC-FC65-17E06468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58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BC7A1-5CA4-42EB-A53A-1EE202A8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wziewne GKS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22112C-6219-4374-88C1-D7987945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Uwaga na adherencję</a:t>
            </a:r>
            <a:r>
              <a:rPr lang="pl-PL" dirty="0"/>
              <a:t>: pacjent nie czuje natychmiastowej ulgi → potrzebna edukacja.</a:t>
            </a:r>
          </a:p>
          <a:p>
            <a:r>
              <a:rPr lang="pl-PL" b="1" dirty="0"/>
              <a:t>Działania niepożądane</a:t>
            </a:r>
            <a:endParaRPr lang="pl-PL" dirty="0"/>
          </a:p>
          <a:p>
            <a:r>
              <a:rPr lang="pl-PL" dirty="0"/>
              <a:t>Miejscowe: </a:t>
            </a:r>
            <a:r>
              <a:rPr lang="pl-PL" b="1" dirty="0"/>
              <a:t>kandydoza jamy ustnej</a:t>
            </a:r>
            <a:r>
              <a:rPr lang="pl-PL" dirty="0"/>
              <a:t>, </a:t>
            </a:r>
            <a:r>
              <a:rPr lang="pl-PL" b="1" dirty="0" err="1"/>
              <a:t>dysfonia</a:t>
            </a:r>
            <a:r>
              <a:rPr lang="pl-PL" dirty="0"/>
              <a:t> → komora inhalacyjna do </a:t>
            </a:r>
            <a:r>
              <a:rPr lang="pl-PL" dirty="0" err="1"/>
              <a:t>pMDI</a:t>
            </a:r>
            <a:r>
              <a:rPr lang="pl-PL" dirty="0"/>
              <a:t>, </a:t>
            </a:r>
            <a:r>
              <a:rPr lang="pl-PL" b="1" dirty="0"/>
              <a:t>płukanie ust i wyplucie</a:t>
            </a:r>
            <a:r>
              <a:rPr lang="pl-PL" dirty="0"/>
              <a:t> po inhalacji.</a:t>
            </a:r>
          </a:p>
          <a:p>
            <a:r>
              <a:rPr lang="pl-PL" dirty="0"/>
              <a:t>Długotrwale wysokie dawki: ↑ ryzyko objawów ogólnych (np. </a:t>
            </a:r>
            <a:r>
              <a:rPr lang="pl-PL" b="1" dirty="0"/>
              <a:t>osteoporoza, zaćma, jaskra</a:t>
            </a:r>
            <a:r>
              <a:rPr lang="pl-PL" dirty="0"/>
              <a:t>).</a:t>
            </a:r>
          </a:p>
          <a:p>
            <a:r>
              <a:rPr lang="pl-PL" b="1" dirty="0"/>
              <a:t>Interakcje CYP3A4</a:t>
            </a:r>
            <a:r>
              <a:rPr lang="pl-PL" dirty="0"/>
              <a:t> (</a:t>
            </a:r>
            <a:r>
              <a:rPr lang="pl-PL" dirty="0" err="1"/>
              <a:t>ketokonazol</a:t>
            </a:r>
            <a:r>
              <a:rPr lang="pl-PL" dirty="0"/>
              <a:t>, </a:t>
            </a:r>
            <a:r>
              <a:rPr lang="pl-PL" dirty="0" err="1"/>
              <a:t>rytonawir</a:t>
            </a:r>
            <a:r>
              <a:rPr lang="pl-PL" dirty="0"/>
              <a:t>, </a:t>
            </a:r>
            <a:r>
              <a:rPr lang="pl-PL" dirty="0" err="1"/>
              <a:t>itrakonazol</a:t>
            </a:r>
            <a:r>
              <a:rPr lang="pl-PL" dirty="0"/>
              <a:t>, erytromycyna, </a:t>
            </a:r>
            <a:r>
              <a:rPr lang="pl-PL" dirty="0" err="1"/>
              <a:t>klarytromycyna</a:t>
            </a:r>
            <a:r>
              <a:rPr lang="pl-PL" dirty="0"/>
              <a:t>) → ↑ ryzyko ogólnoustrojowych działań niepożądanych (np. </a:t>
            </a:r>
            <a:r>
              <a:rPr lang="pl-PL" b="1" dirty="0"/>
              <a:t>supresja nadnerczy</a:t>
            </a:r>
            <a:r>
              <a:rPr lang="pl-PL" dirty="0"/>
              <a:t>).</a:t>
            </a:r>
          </a:p>
          <a:p>
            <a:pPr lvl="1"/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A7A84F-4C51-46FC-AE1C-8CCC3FF9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003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4BF97-2D7F-4969-9A70-E5B0EA8B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Wybór leczenia inhalacyjnego</a:t>
            </a:r>
            <a:br>
              <a:rPr lang="pl-PL" dirty="0"/>
            </a:br>
            <a:r>
              <a:rPr lang="pl-PL" sz="3200" dirty="0"/>
              <a:t>w zależności od wieku dziecka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EC2DC7-DDF6-45CE-90BC-F001F375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29</a:t>
            </a:fld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55749"/>
              </p:ext>
            </p:extLst>
          </p:nvPr>
        </p:nvGraphicFramePr>
        <p:xfrm>
          <a:off x="571402" y="2084832"/>
          <a:ext cx="8089900" cy="4184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val="348520729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14680929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1913505738"/>
                    </a:ext>
                  </a:extLst>
                </a:gridCol>
              </a:tblGrid>
              <a:tr h="779877"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Wiek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Typ inhalatora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Alternatywne rozwiązanie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83115084"/>
                  </a:ext>
                </a:extLst>
              </a:tr>
              <a:tr h="1067733"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&lt; 4 </a:t>
                      </a:r>
                      <a:r>
                        <a:rPr kumimoji="0" lang="pl-PL" alt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rż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Inhalator ciśnieniowy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 dozownikiem (</a:t>
                      </a:r>
                      <a:r>
                        <a:rPr kumimoji="0" lang="pl-PL" alt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pMDI</a:t>
                      </a: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), komorą inhalacyjną i maską twarzową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Nebulizator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 maską twarzową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3749398709"/>
                  </a:ext>
                </a:extLst>
              </a:tr>
              <a:tr h="1020814"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4 – 6rż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pMDI</a:t>
                      </a: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z komorą inhalacyjną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 ustnikiem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Nebulizator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 ustnikiem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764184589"/>
                  </a:ext>
                </a:extLst>
              </a:tr>
              <a:tr h="1316279"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&gt; 6rż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Inhalator suchego proszku (DPI)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lub </a:t>
                      </a:r>
                      <a:r>
                        <a:rPr kumimoji="0" lang="pl-PL" alt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pMDI</a:t>
                      </a: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inicjowany wdechem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lub </a:t>
                      </a:r>
                      <a:r>
                        <a:rPr kumimoji="0" lang="pl-PL" altLang="pl-PL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pMDI</a:t>
                      </a: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z komorą inhalacyjną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 ustnikiem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ts val="9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1000" b="1" i="1">
                          <a:solidFill>
                            <a:srgbClr val="CCFF33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8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7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638"/>
                        </a:spcBef>
                        <a:spcAft>
                          <a:spcPts val="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638"/>
                        </a:spcBef>
                        <a:spcAft>
                          <a:spcPts val="13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ts val="138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  <a:tab pos="9434513" algn="l"/>
                          <a:tab pos="9883775" algn="l"/>
                          <a:tab pos="10333038" algn="l"/>
                          <a:tab pos="10782300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Nebulizator</a:t>
                      </a:r>
                      <a:b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z ustnikiem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51639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61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Rozpoznanie astmy </a:t>
            </a:r>
            <a:br>
              <a:rPr lang="pl-PL" dirty="0"/>
            </a:br>
            <a:r>
              <a:rPr lang="pl-PL" sz="3200" dirty="0"/>
              <a:t>dzieci &gt;5 </a:t>
            </a:r>
            <a:r>
              <a:rPr lang="pl-PL" sz="3200" dirty="0" err="1"/>
              <a:t>rż</a:t>
            </a:r>
            <a:r>
              <a:rPr lang="pl-PL" sz="3200" dirty="0"/>
              <a:t>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/>
              <a:t>Badanie podmiotowe - wywiad</a:t>
            </a:r>
          </a:p>
          <a:p>
            <a:pPr lvl="1"/>
            <a:r>
              <a:rPr lang="pl-PL" sz="2400" dirty="0"/>
              <a:t>Badanie przedmiotowe</a:t>
            </a:r>
          </a:p>
          <a:p>
            <a:pPr lvl="1"/>
            <a:r>
              <a:rPr lang="pl-PL" sz="2400" dirty="0"/>
              <a:t>Badania czynnościowe układu oddechowego</a:t>
            </a:r>
          </a:p>
          <a:p>
            <a:pPr lvl="1"/>
            <a:r>
              <a:rPr lang="pl-PL" sz="2400" dirty="0" err="1"/>
              <a:t>Biomarkery</a:t>
            </a:r>
            <a:r>
              <a:rPr lang="pl-PL" sz="2400" dirty="0"/>
              <a:t> zapalenia Th 2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887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BC974-299D-41CC-86EB-4045331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wGKS</a:t>
            </a:r>
            <a:r>
              <a:rPr lang="pl-PL" dirty="0"/>
              <a:t>-LABA — wziewny GKS w połączeniu z długodziałającym β₂-</a:t>
            </a:r>
            <a:r>
              <a:rPr lang="pl-PL" dirty="0" err="1"/>
              <a:t>mimetykiem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D97F7-4863-4E9A-BCCC-9AACD05C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59429"/>
            <a:ext cx="7495581" cy="4349931"/>
          </a:xfrm>
        </p:spPr>
        <p:txBody>
          <a:bodyPr>
            <a:normAutofit/>
          </a:bodyPr>
          <a:lstStyle/>
          <a:p>
            <a:r>
              <a:rPr lang="pl-PL" b="1" dirty="0"/>
              <a:t>Przykładowe preparaty - </a:t>
            </a:r>
            <a:r>
              <a:rPr lang="pl-PL" dirty="0" err="1"/>
              <a:t>beklometazon</a:t>
            </a:r>
            <a:r>
              <a:rPr lang="pl-PL" dirty="0"/>
              <a:t>–</a:t>
            </a:r>
            <a:r>
              <a:rPr lang="pl-PL" dirty="0" err="1"/>
              <a:t>formoterol</a:t>
            </a:r>
            <a:r>
              <a:rPr lang="pl-PL" dirty="0"/>
              <a:t>, </a:t>
            </a:r>
            <a:r>
              <a:rPr lang="pl-PL" dirty="0" err="1"/>
              <a:t>budezonid</a:t>
            </a:r>
            <a:r>
              <a:rPr lang="pl-PL" dirty="0"/>
              <a:t>–</a:t>
            </a:r>
            <a:r>
              <a:rPr lang="pl-PL" dirty="0" err="1"/>
              <a:t>formoterol</a:t>
            </a:r>
            <a:endParaRPr lang="pl-PL" dirty="0"/>
          </a:p>
          <a:p>
            <a:r>
              <a:rPr lang="pl-PL" b="1" dirty="0"/>
              <a:t>Sposób podania:</a:t>
            </a:r>
            <a:r>
              <a:rPr lang="pl-PL" dirty="0"/>
              <a:t> </a:t>
            </a:r>
            <a:r>
              <a:rPr lang="pl-PL" dirty="0" err="1"/>
              <a:t>pMDI</a:t>
            </a:r>
            <a:r>
              <a:rPr lang="pl-PL" dirty="0"/>
              <a:t> lub DPI.</a:t>
            </a:r>
          </a:p>
          <a:p>
            <a:r>
              <a:rPr lang="pl-PL" b="1" dirty="0"/>
              <a:t>Wskazania:</a:t>
            </a:r>
          </a:p>
          <a:p>
            <a:r>
              <a:rPr lang="pl-PL" dirty="0"/>
              <a:t>Gdy </a:t>
            </a:r>
            <a:r>
              <a:rPr lang="pl-PL" b="1" dirty="0"/>
              <a:t>mała dawka </a:t>
            </a:r>
            <a:r>
              <a:rPr lang="pl-PL" b="1" dirty="0" err="1"/>
              <a:t>wGKS</a:t>
            </a:r>
            <a:r>
              <a:rPr lang="pl-PL" b="1" dirty="0"/>
              <a:t> </a:t>
            </a:r>
            <a:r>
              <a:rPr lang="pl-PL" dirty="0"/>
              <a:t> nie zapewnia dobrej kontroli: dodanie LABA do leczenia podtrzymującego </a:t>
            </a:r>
            <a:r>
              <a:rPr lang="pl-PL" b="1" dirty="0"/>
              <a:t>szybciej poprawia objawy, czynność płuc i zmniejsza zaostrzenia</a:t>
            </a:r>
            <a:r>
              <a:rPr lang="pl-PL" dirty="0"/>
              <a:t> niż samo podwajanie dawki </a:t>
            </a:r>
            <a:r>
              <a:rPr lang="pl-PL" dirty="0" err="1"/>
              <a:t>wGKS</a:t>
            </a:r>
            <a:r>
              <a:rPr lang="pl-PL" dirty="0"/>
              <a:t>.</a:t>
            </a:r>
          </a:p>
          <a:p>
            <a:r>
              <a:rPr lang="pl-PL" dirty="0"/>
              <a:t>Dwa główne schematy u dorosłych i młodzieży:</a:t>
            </a:r>
          </a:p>
          <a:p>
            <a:pPr lvl="1"/>
            <a:r>
              <a:rPr lang="pl-PL" b="1" dirty="0"/>
              <a:t>MART:</a:t>
            </a:r>
            <a:r>
              <a:rPr lang="pl-PL" dirty="0"/>
              <a:t> mała dawka </a:t>
            </a:r>
            <a:r>
              <a:rPr lang="pl-PL" b="1" dirty="0" err="1"/>
              <a:t>beklometazonu</a:t>
            </a:r>
            <a:r>
              <a:rPr lang="pl-PL" b="1" dirty="0"/>
              <a:t> lub </a:t>
            </a:r>
            <a:r>
              <a:rPr lang="pl-PL" b="1" dirty="0" err="1"/>
              <a:t>budezonidu</a:t>
            </a:r>
            <a:r>
              <a:rPr lang="pl-PL" b="1" dirty="0"/>
              <a:t> z </a:t>
            </a:r>
            <a:r>
              <a:rPr lang="pl-PL" b="1" dirty="0" err="1"/>
              <a:t>formoterolem</a:t>
            </a:r>
            <a:r>
              <a:rPr lang="pl-PL" dirty="0"/>
              <a:t> jako </a:t>
            </a:r>
            <a:r>
              <a:rPr lang="pl-PL" b="1" dirty="0"/>
              <a:t>lek podtrzymujący i doraźny w jednym</a:t>
            </a:r>
            <a:r>
              <a:rPr lang="pl-PL" dirty="0"/>
              <a:t> – </a:t>
            </a:r>
            <a:r>
              <a:rPr lang="pl-PL" b="1" dirty="0"/>
              <a:t>preferowany</a:t>
            </a:r>
            <a:r>
              <a:rPr lang="pl-PL" dirty="0"/>
              <a:t>, bo redukuje zaostrzenia i upraszcza terapię.</a:t>
            </a:r>
          </a:p>
          <a:p>
            <a:pPr lvl="1"/>
            <a:r>
              <a:rPr lang="pl-PL" b="1" dirty="0"/>
              <a:t>Alternatywnie:</a:t>
            </a:r>
            <a:r>
              <a:rPr lang="pl-PL" dirty="0"/>
              <a:t> leczenie podtrzymujące </a:t>
            </a:r>
            <a:r>
              <a:rPr lang="pl-PL" b="1" dirty="0" err="1"/>
              <a:t>wGKS</a:t>
            </a:r>
            <a:r>
              <a:rPr lang="pl-PL" b="1" dirty="0"/>
              <a:t>-LABA</a:t>
            </a:r>
            <a:r>
              <a:rPr lang="pl-PL" dirty="0"/>
              <a:t>, a </a:t>
            </a:r>
            <a:r>
              <a:rPr lang="pl-PL" b="1" dirty="0"/>
              <a:t>doraźnie SABA</a:t>
            </a:r>
            <a:r>
              <a:rPr lang="pl-PL" dirty="0"/>
              <a:t> lub </a:t>
            </a:r>
            <a:r>
              <a:rPr lang="pl-PL" b="1" dirty="0" err="1"/>
              <a:t>wGKS</a:t>
            </a:r>
            <a:r>
              <a:rPr lang="pl-PL" b="1" dirty="0"/>
              <a:t>-SABA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6CF93-AEF2-4AA1-AAA1-16645C98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74" y="294025"/>
            <a:ext cx="764913" cy="98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165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9E81-199D-9D66-5FC5-6F11147E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7345C-85E1-D2F6-68B1-2A0AFECA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wGKS</a:t>
            </a:r>
            <a:r>
              <a:rPr lang="pl-PL" dirty="0"/>
              <a:t>-LABA — wziewny GKS w połączeniu z długodziałającym β₂-</a:t>
            </a:r>
            <a:r>
              <a:rPr lang="pl-PL" dirty="0" err="1"/>
              <a:t>mimetykiem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3D8D6-EE2C-426E-9146-7EA2CF066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Działania niepożądane/ bezpieczeństwo:</a:t>
            </a:r>
            <a:endParaRPr lang="pl-PL" dirty="0"/>
          </a:p>
          <a:p>
            <a:r>
              <a:rPr lang="pl-PL" b="1" dirty="0"/>
              <a:t>LABA</a:t>
            </a:r>
            <a:r>
              <a:rPr lang="pl-PL" dirty="0"/>
              <a:t>: możliwe </a:t>
            </a:r>
            <a:r>
              <a:rPr lang="pl-PL" b="1" dirty="0"/>
              <a:t>tachykardia, ból głowy</a:t>
            </a:r>
            <a:endParaRPr lang="pl-PL" dirty="0"/>
          </a:p>
          <a:p>
            <a:r>
              <a:rPr lang="pl-PL" b="1" dirty="0"/>
              <a:t>LABA jest bezpieczny z razem z </a:t>
            </a:r>
            <a:r>
              <a:rPr lang="pl-PL" b="1" dirty="0" err="1"/>
              <a:t>wGKS</a:t>
            </a:r>
            <a:r>
              <a:rPr lang="pl-PL" dirty="0"/>
              <a:t>, ale </a:t>
            </a:r>
            <a:r>
              <a:rPr lang="pl-PL" b="1" dirty="0"/>
              <a:t>nie stosować LABA w </a:t>
            </a:r>
            <a:r>
              <a:rPr lang="pl-PL" b="1" dirty="0" err="1"/>
              <a:t>monoterapii</a:t>
            </a:r>
            <a:r>
              <a:rPr lang="pl-PL" b="1" dirty="0"/>
              <a:t> w astmie</a:t>
            </a:r>
            <a:r>
              <a:rPr lang="pl-PL" dirty="0"/>
              <a:t> (ryzyko ciężkich powikłań)</a:t>
            </a:r>
          </a:p>
          <a:p>
            <a:r>
              <a:rPr lang="pl-PL" dirty="0"/>
              <a:t>Interakcje z innymi lekami </a:t>
            </a:r>
            <a:r>
              <a:rPr lang="pl-PL" b="1" dirty="0"/>
              <a:t>CYP3A4</a:t>
            </a:r>
            <a:r>
              <a:rPr lang="pl-PL" dirty="0"/>
              <a:t> (</a:t>
            </a:r>
            <a:r>
              <a:rPr lang="pl-PL" dirty="0" err="1"/>
              <a:t>ketokonazol</a:t>
            </a:r>
            <a:r>
              <a:rPr lang="pl-PL" dirty="0"/>
              <a:t>, </a:t>
            </a:r>
            <a:r>
              <a:rPr lang="pl-PL" dirty="0" err="1"/>
              <a:t>rytonawir</a:t>
            </a:r>
            <a:r>
              <a:rPr lang="pl-PL" dirty="0"/>
              <a:t>, </a:t>
            </a:r>
            <a:r>
              <a:rPr lang="pl-PL" dirty="0" err="1"/>
              <a:t>itrakonazol</a:t>
            </a:r>
            <a:r>
              <a:rPr lang="pl-PL" dirty="0"/>
              <a:t>, erytromycyna, </a:t>
            </a:r>
            <a:r>
              <a:rPr lang="pl-PL" dirty="0" err="1"/>
              <a:t>klarytromycyna</a:t>
            </a:r>
            <a:r>
              <a:rPr lang="pl-PL" dirty="0"/>
              <a:t>) mogą </a:t>
            </a:r>
            <a:r>
              <a:rPr lang="pl-PL" b="1" dirty="0"/>
              <a:t>nasilać działania niepożądane </a:t>
            </a:r>
            <a:r>
              <a:rPr lang="pl-PL" b="1" dirty="0" err="1"/>
              <a:t>wGKS</a:t>
            </a:r>
            <a:r>
              <a:rPr lang="pl-PL" dirty="0"/>
              <a:t> (np. supresja nadnerczy).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FC507C-5C1A-A2E5-B43B-5433734B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31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12712CC-1CA7-A6CC-C543-DEC260A2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74" y="294025"/>
            <a:ext cx="764913" cy="98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3821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BC974-299D-41CC-86EB-4045331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SABA - krótko działające β₂-</a:t>
            </a:r>
            <a:r>
              <a:rPr lang="pl-PL" dirty="0" err="1"/>
              <a:t>mimetyki</a:t>
            </a:r>
            <a:r>
              <a:rPr lang="pl-PL" dirty="0"/>
              <a:t> wziewne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D97F7-4863-4E9A-BCCC-9AACD05C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/>
              <a:t>Przykłady:</a:t>
            </a:r>
            <a:r>
              <a:rPr lang="pl-PL" dirty="0"/>
              <a:t> </a:t>
            </a:r>
            <a:r>
              <a:rPr lang="pl-PL" dirty="0" err="1">
                <a:solidFill>
                  <a:srgbClr val="1CADE4"/>
                </a:solidFill>
              </a:rPr>
              <a:t>salbutamol</a:t>
            </a:r>
            <a:r>
              <a:rPr lang="pl-PL" dirty="0"/>
              <a:t> (</a:t>
            </a:r>
            <a:r>
              <a:rPr lang="pl-PL" dirty="0" err="1"/>
              <a:t>albuterol</a:t>
            </a:r>
            <a:r>
              <a:rPr lang="pl-PL" dirty="0"/>
              <a:t>), </a:t>
            </a:r>
            <a:r>
              <a:rPr lang="pl-PL" dirty="0" err="1"/>
              <a:t>terbutalina</a:t>
            </a:r>
            <a:br>
              <a:rPr lang="pl-PL" dirty="0"/>
            </a:br>
            <a:endParaRPr lang="pl-PL" dirty="0"/>
          </a:p>
          <a:p>
            <a:r>
              <a:rPr lang="pl-PL" b="1" dirty="0"/>
              <a:t>Drogi podania:</a:t>
            </a:r>
            <a:r>
              <a:rPr lang="pl-PL" dirty="0"/>
              <a:t> </a:t>
            </a:r>
            <a:r>
              <a:rPr lang="pl-PL" dirty="0" err="1"/>
              <a:t>pMDI</a:t>
            </a:r>
            <a:r>
              <a:rPr lang="pl-PL" dirty="0"/>
              <a:t>, DPI; rzadko roztwór do nebulizacji/ iniekcji</a:t>
            </a:r>
          </a:p>
          <a:p>
            <a:endParaRPr lang="pl-PL" b="1" dirty="0"/>
          </a:p>
          <a:p>
            <a:r>
              <a:rPr lang="pl-PL" b="1" dirty="0">
                <a:solidFill>
                  <a:srgbClr val="1CADE4"/>
                </a:solidFill>
              </a:rPr>
              <a:t>Wskazania (jak stosować):</a:t>
            </a:r>
            <a:endParaRPr lang="pl-PL" dirty="0">
              <a:solidFill>
                <a:srgbClr val="1CADE4"/>
              </a:solidFill>
            </a:endParaRPr>
          </a:p>
          <a:p>
            <a:r>
              <a:rPr lang="pl-PL" dirty="0"/>
              <a:t>Szybka ulga w </a:t>
            </a:r>
            <a:r>
              <a:rPr lang="pl-PL" b="1" dirty="0"/>
              <a:t>objawach i skurczu oskrzeli</a:t>
            </a:r>
            <a:r>
              <a:rPr lang="pl-PL" dirty="0"/>
              <a:t>; </a:t>
            </a:r>
            <a:r>
              <a:rPr lang="pl-PL" b="1" dirty="0"/>
              <a:t>profilaktyka przed wysiłkiem</a:t>
            </a:r>
            <a:endParaRPr lang="pl-PL" dirty="0"/>
          </a:p>
          <a:p>
            <a:r>
              <a:rPr lang="pl-PL" b="1" dirty="0"/>
              <a:t>Tylko </a:t>
            </a:r>
            <a:r>
              <a:rPr lang="pl-PL" b="1" dirty="0">
                <a:solidFill>
                  <a:srgbClr val="1CADE4"/>
                </a:solidFill>
              </a:rPr>
              <a:t>doraźnie</a:t>
            </a:r>
            <a:r>
              <a:rPr lang="pl-PL" dirty="0">
                <a:solidFill>
                  <a:srgbClr val="1CADE4"/>
                </a:solidFill>
              </a:rPr>
              <a:t>, </a:t>
            </a:r>
            <a:r>
              <a:rPr lang="pl-PL" dirty="0"/>
              <a:t>w </a:t>
            </a:r>
            <a:r>
              <a:rPr lang="pl-PL" b="1" dirty="0"/>
              <a:t>najmniejszej skutecznej dawce</a:t>
            </a:r>
            <a:endParaRPr lang="pl-PL" dirty="0"/>
          </a:p>
          <a:p>
            <a:r>
              <a:rPr lang="pl-PL" b="1" dirty="0"/>
              <a:t>Nie zaleca się </a:t>
            </a:r>
            <a:r>
              <a:rPr lang="pl-PL" b="1" dirty="0" err="1"/>
              <a:t>monoterapii</a:t>
            </a:r>
            <a:r>
              <a:rPr lang="pl-PL" b="1" dirty="0"/>
              <a:t> SABA</a:t>
            </a:r>
            <a:r>
              <a:rPr lang="pl-PL" dirty="0"/>
              <a:t> → ↑ ryzyko ciężkich zaostrzeń i zgonów vs. jakiekolwiek </a:t>
            </a:r>
            <a:r>
              <a:rPr lang="pl-PL" dirty="0" err="1"/>
              <a:t>wGKS</a:t>
            </a:r>
            <a:endParaRPr lang="pl-PL" dirty="0"/>
          </a:p>
          <a:p>
            <a:r>
              <a:rPr lang="pl-PL" dirty="0"/>
              <a:t>Najczęściej używane w </a:t>
            </a:r>
            <a:r>
              <a:rPr lang="pl-PL" b="1" dirty="0"/>
              <a:t>zaostrzeniach wymagających pilnej pomocy/SOR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6CF93-AEF2-4AA1-AAA1-16645C98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32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127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1326F-11C2-3E90-D6C2-9759805C2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47619-64E9-F2CE-35B7-EE9BEC91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SABA - krótko działające β₂-</a:t>
            </a:r>
            <a:r>
              <a:rPr lang="pl-PL" dirty="0" err="1"/>
              <a:t>mimetyki</a:t>
            </a:r>
            <a:r>
              <a:rPr lang="pl-PL" dirty="0"/>
              <a:t> wziewne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F5E64F-B771-F7CC-480C-FC5994FB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2286000"/>
            <a:ext cx="7796595" cy="4143198"/>
          </a:xfrm>
        </p:spPr>
        <p:txBody>
          <a:bodyPr>
            <a:normAutofit/>
          </a:bodyPr>
          <a:lstStyle/>
          <a:p>
            <a:r>
              <a:rPr lang="pl-PL" b="1" dirty="0"/>
              <a:t>Działania niepożądane/ ostrzeżenia:</a:t>
            </a:r>
            <a:endParaRPr lang="pl-PL" dirty="0"/>
          </a:p>
          <a:p>
            <a:r>
              <a:rPr lang="pl-PL" b="1" dirty="0"/>
              <a:t>Drżenie, tachykardia</a:t>
            </a:r>
            <a:r>
              <a:rPr lang="pl-PL" dirty="0"/>
              <a:t> na początku terapii</a:t>
            </a:r>
          </a:p>
          <a:p>
            <a:r>
              <a:rPr lang="pl-PL" dirty="0"/>
              <a:t>Szybko rozwija się </a:t>
            </a:r>
            <a:r>
              <a:rPr lang="pl-PL" b="1" dirty="0"/>
              <a:t>tolerancja</a:t>
            </a:r>
            <a:r>
              <a:rPr lang="pl-PL" dirty="0"/>
              <a:t> przy regularnym użyciu (1–2 tyg.) → ↑ </a:t>
            </a:r>
            <a:r>
              <a:rPr lang="pl-PL" dirty="0" err="1"/>
              <a:t>nadreaktywność</a:t>
            </a:r>
            <a:r>
              <a:rPr lang="pl-PL" dirty="0"/>
              <a:t>, ↓ efekt rozszerzający, ↑ zapalenie</a:t>
            </a:r>
          </a:p>
          <a:p>
            <a:endParaRPr lang="pl-PL" b="1" dirty="0"/>
          </a:p>
          <a:p>
            <a:r>
              <a:rPr lang="pl-PL" b="1" dirty="0"/>
              <a:t>Nadmierne użycie lub słaba odpowiedź</a:t>
            </a:r>
            <a:r>
              <a:rPr lang="pl-PL" dirty="0"/>
              <a:t> = sygnał </a:t>
            </a:r>
            <a:r>
              <a:rPr lang="pl-PL" b="1" dirty="0"/>
              <a:t>złej kontroli astmy</a:t>
            </a:r>
            <a:r>
              <a:rPr lang="pl-PL" dirty="0"/>
              <a:t> i wyższego ryzyka zaostrzeń</a:t>
            </a:r>
          </a:p>
          <a:p>
            <a:pPr lvl="1"/>
            <a:r>
              <a:rPr lang="pl-PL" dirty="0"/>
              <a:t>Wydanie </a:t>
            </a:r>
            <a:r>
              <a:rPr lang="pl-PL" b="1" dirty="0"/>
              <a:t>≥3 kasetek/rok (200 dawek)</a:t>
            </a:r>
            <a:r>
              <a:rPr lang="pl-PL" dirty="0"/>
              <a:t> → ↑ ryzyko zaostrzeń</a:t>
            </a:r>
          </a:p>
          <a:p>
            <a:pPr lvl="1"/>
            <a:r>
              <a:rPr lang="pl-PL" dirty="0"/>
              <a:t>Wydanie </a:t>
            </a:r>
            <a:r>
              <a:rPr lang="pl-PL" b="1" dirty="0"/>
              <a:t>≥12 kasetek/rok</a:t>
            </a:r>
            <a:r>
              <a:rPr lang="pl-PL" dirty="0"/>
              <a:t> → </a:t>
            </a:r>
            <a:r>
              <a:rPr lang="pl-PL" b="1" dirty="0"/>
              <a:t>znacznie ↑ ryzyko zgonu z powodu astmy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4D67D6-46EF-3495-8F5F-980590208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33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B4300E9-427F-B5A0-C173-31F744A8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7807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34</a:t>
            </a:fld>
            <a:endParaRPr lang="pl-P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704"/>
            <a:ext cx="9144000" cy="629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42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35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377561"/>
            <a:ext cx="8701088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42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36</a:t>
            </a:fld>
            <a:endParaRPr lang="pl-P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5925"/>
            <a:ext cx="8723312" cy="61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32550" y="3981450"/>
            <a:ext cx="18113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8"/>
              </a:spcBef>
              <a:spcAft>
                <a:spcPts val="88"/>
              </a:spcAft>
              <a:buSzPct val="100000"/>
            </a:pPr>
            <a:r>
              <a:rPr lang="pl-PL" altLang="pl-PL" b="1">
                <a:solidFill>
                  <a:srgbClr val="FF0000"/>
                </a:solidFill>
              </a:rPr>
              <a:t>bez LTRA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3850" y="2492375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8"/>
              </a:spcBef>
              <a:spcAft>
                <a:spcPts val="88"/>
              </a:spcAft>
              <a:buSzPct val="100000"/>
            </a:pPr>
            <a:r>
              <a:rPr lang="pl-PL" altLang="pl-PL" b="1" i="1" dirty="0">
                <a:solidFill>
                  <a:srgbClr val="FF0000"/>
                </a:solidFill>
              </a:rPr>
              <a:t>BUD/FOR w trakcie badań</a:t>
            </a:r>
          </a:p>
        </p:txBody>
      </p:sp>
    </p:spTree>
    <p:extLst>
      <p:ext uri="{BB962C8B-B14F-4D97-AF65-F5344CB8AC3E}">
        <p14:creationId xmlns:p14="http://schemas.microsoft.com/office/powerpoint/2010/main" val="89283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BC974-299D-41CC-86EB-4045331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Czynniki ryzyka</a:t>
            </a:r>
            <a:br>
              <a:rPr lang="pl-PL" dirty="0"/>
            </a:br>
            <a:r>
              <a:rPr lang="pl-PL" dirty="0"/>
              <a:t>zaostrzeń astmy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D97F7-4863-4E9A-BCCC-9AACD05C5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6" y="1978090"/>
            <a:ext cx="7367686" cy="4331270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>
                <a:solidFill>
                  <a:srgbClr val="1CADE4"/>
                </a:solidFill>
              </a:rPr>
              <a:t>Niekontrolowane objawy astmy</a:t>
            </a:r>
            <a:r>
              <a:rPr lang="pl-PL" dirty="0">
                <a:solidFill>
                  <a:srgbClr val="1CADE4"/>
                </a:solidFill>
              </a:rPr>
              <a:t> → istotny czynnik ryzyka zaostrzeń.</a:t>
            </a:r>
          </a:p>
          <a:p>
            <a:endParaRPr lang="pl-PL" b="1" dirty="0"/>
          </a:p>
          <a:p>
            <a:r>
              <a:rPr lang="pl-PL" b="1" dirty="0"/>
              <a:t>Czynniki zwiększające ryzyko (nawet przy skąpych objawach):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Nadmierne użycie SABA:</a:t>
            </a:r>
            <a:r>
              <a:rPr lang="pl-PL" dirty="0"/>
              <a:t> ≥3 kasetki po 200 dawek/rok (szczególnie ryzykowne ≥1 kasetka/mies.).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Niewystarczające </a:t>
            </a:r>
            <a:r>
              <a:rPr lang="pl-PL" b="1" dirty="0" err="1"/>
              <a:t>wGKS</a:t>
            </a:r>
            <a:r>
              <a:rPr lang="pl-PL" b="1" dirty="0"/>
              <a:t>:</a:t>
            </a:r>
            <a:r>
              <a:rPr lang="pl-PL" dirty="0"/>
              <a:t> brak przepisanego </a:t>
            </a:r>
            <a:r>
              <a:rPr lang="pl-PL" dirty="0" err="1"/>
              <a:t>wGKS</a:t>
            </a:r>
            <a:r>
              <a:rPr lang="pl-PL" dirty="0"/>
              <a:t>, </a:t>
            </a:r>
            <a:r>
              <a:rPr lang="pl-PL" b="1" dirty="0"/>
              <a:t>słaba adherencja</a:t>
            </a:r>
            <a:r>
              <a:rPr lang="pl-PL" dirty="0"/>
              <a:t>, </a:t>
            </a:r>
            <a:r>
              <a:rPr lang="pl-PL" b="1" dirty="0"/>
              <a:t>zła technika inhalacji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Choroby współistniejące:</a:t>
            </a:r>
            <a:r>
              <a:rPr lang="pl-PL" dirty="0"/>
              <a:t> otyłość, przewlekłe zapalenie zatok (CRS), GERD, potwierdzona alergia pokarmowa, ciąża.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Ekspozycje:</a:t>
            </a:r>
            <a:r>
              <a:rPr lang="pl-PL" dirty="0"/>
              <a:t> palenie (także e-papierosy), ekspozycja na alergeny u osób uczulonych, </a:t>
            </a:r>
            <a:r>
              <a:rPr lang="pl-PL" b="1" dirty="0"/>
              <a:t>zanieczyszczenie powietrza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Czynniki psychospołeczne:</a:t>
            </a:r>
            <a:r>
              <a:rPr lang="pl-PL" dirty="0"/>
              <a:t> poważne problemy psychologiczne lub socjoekonomiczne.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Funkcja płuc:</a:t>
            </a:r>
            <a:r>
              <a:rPr lang="pl-PL" dirty="0"/>
              <a:t> niskie </a:t>
            </a:r>
            <a:r>
              <a:rPr lang="pl-PL" b="1" dirty="0"/>
              <a:t>FEV₁</a:t>
            </a:r>
            <a:r>
              <a:rPr lang="pl-PL" dirty="0"/>
              <a:t> (zwł. &lt;80% należnej), duża </a:t>
            </a:r>
            <a:r>
              <a:rPr lang="pl-PL" b="1" dirty="0"/>
              <a:t>odwracalność po BD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Markery zapalenia typu 2:</a:t>
            </a:r>
            <a:r>
              <a:rPr lang="pl-PL" dirty="0"/>
              <a:t> podwyższone </a:t>
            </a:r>
            <a:r>
              <a:rPr lang="pl-PL" b="1" dirty="0" err="1"/>
              <a:t>eozynofile</a:t>
            </a:r>
            <a:r>
              <a:rPr lang="pl-PL" b="1" dirty="0"/>
              <a:t> krwi</a:t>
            </a:r>
            <a:r>
              <a:rPr lang="pl-PL" dirty="0"/>
              <a:t>, wysokie </a:t>
            </a:r>
            <a:r>
              <a:rPr lang="pl-PL" b="1" dirty="0" err="1"/>
              <a:t>FeNO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Wywiad zaostrzeń ciężkich:</a:t>
            </a:r>
            <a:r>
              <a:rPr lang="pl-PL" dirty="0"/>
              <a:t> kiedykolwiek </a:t>
            </a:r>
            <a:r>
              <a:rPr lang="pl-PL" b="1" dirty="0"/>
              <a:t>intubacja/ICU</a:t>
            </a:r>
            <a:r>
              <a:rPr lang="pl-PL" dirty="0"/>
              <a:t> z powodu astmy; </a:t>
            </a:r>
            <a:r>
              <a:rPr lang="pl-PL" b="1" dirty="0"/>
              <a:t>≥1 ciężkie zaostrzenie</a:t>
            </a:r>
            <a:r>
              <a:rPr lang="pl-PL" dirty="0"/>
              <a:t> w ostatnim roku.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6CF93-AEF2-4AA1-AAA1-16645C98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37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600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27C4F-596C-4D60-9303-F4AF724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Schemat postępowania</a:t>
            </a:r>
            <a:br>
              <a:rPr lang="pl-PL" dirty="0"/>
            </a:br>
            <a:r>
              <a:rPr lang="pl-PL" sz="3600" dirty="0"/>
              <a:t>ambulatoryjnego w zaostrzeniu astmy u dzieci</a:t>
            </a:r>
            <a:br>
              <a:rPr lang="pl-PL" sz="3600" dirty="0"/>
            </a:br>
            <a:r>
              <a:rPr lang="pl-PL" sz="3600" dirty="0"/>
              <a:t>STAN4T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A6DF7-78E4-4CB7-B4E5-1173C4A6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8A1BAE-71BB-49B2-AB37-7C98692C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38</a:t>
            </a:fld>
            <a:endParaRPr lang="pl-P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9399" r="38976" b="23401"/>
          <a:stretch>
            <a:fillRect/>
          </a:stretch>
        </p:blipFill>
        <p:spPr bwMode="auto">
          <a:xfrm>
            <a:off x="3047349" y="585216"/>
            <a:ext cx="5567529" cy="551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832" t="9399" r="38976" b="234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70550" y="2432457"/>
            <a:ext cx="2363975" cy="487206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053075" y="2945803"/>
            <a:ext cx="2336946" cy="278659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38"/>
              </a:spcBef>
              <a:spcAft>
                <a:spcPts val="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356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BC974-299D-41CC-86EB-4045331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Sterydy systemowe</a:t>
            </a:r>
            <a:br>
              <a:rPr lang="pl-PL" dirty="0"/>
            </a:br>
            <a:r>
              <a:rPr lang="pl-PL" sz="3200" dirty="0"/>
              <a:t>w ciężkim zaostrzeniu astmy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D97F7-4863-4E9A-BCCC-9AACD05C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Kiedy rozważyć doustne GKS: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PEF lub FEV₁ </a:t>
            </a:r>
            <a:r>
              <a:rPr lang="pl-PL" b="1" dirty="0"/>
              <a:t>&lt;80%</a:t>
            </a:r>
            <a:r>
              <a:rPr lang="pl-PL" dirty="0"/>
              <a:t> najlepszego/predykcji </a:t>
            </a:r>
            <a:r>
              <a:rPr lang="pl-PL" b="1" dirty="0"/>
              <a:t>lub</a:t>
            </a:r>
            <a:r>
              <a:rPr lang="pl-PL" dirty="0"/>
              <a:t> brak odpowiedzi na dotychczasowe leczenie przez </a:t>
            </a:r>
            <a:r>
              <a:rPr lang="pl-PL" b="1" dirty="0"/>
              <a:t>2–3 dni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 </a:t>
            </a:r>
            <a:r>
              <a:rPr lang="pl-PL" b="1" dirty="0"/>
              <a:t>pierwszej dawce</a:t>
            </a:r>
            <a:r>
              <a:rPr lang="pl-PL" dirty="0"/>
              <a:t> preferuj podawanie </a:t>
            </a:r>
            <a:r>
              <a:rPr lang="pl-PL" b="1" dirty="0"/>
              <a:t>rano</a:t>
            </a:r>
            <a:r>
              <a:rPr lang="pl-PL" dirty="0"/>
              <a:t> (mniej bezsenności).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Poinformuj o możliwych </a:t>
            </a:r>
            <a:r>
              <a:rPr lang="pl-PL" b="1" dirty="0"/>
              <a:t>działaniach niepożądanych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6CF93-AEF2-4AA1-AAA1-16645C98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39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155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0938-8A2F-4DFD-FCE0-2A493C961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7AA240-8DCB-BC54-6419-B8D5BF07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Wywiad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E4BCE5-F5C2-8E80-E509-21BC29D1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664094"/>
            <a:ext cx="7535338" cy="4645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Typowe, zmienne objawy oddechowe</a:t>
            </a:r>
            <a:endParaRPr lang="pl-PL" dirty="0"/>
          </a:p>
          <a:p>
            <a:pPr lvl="1"/>
            <a:r>
              <a:rPr lang="pl-PL" dirty="0"/>
              <a:t>świsty, </a:t>
            </a:r>
          </a:p>
          <a:p>
            <a:pPr lvl="1"/>
            <a:r>
              <a:rPr lang="pl-PL" dirty="0"/>
              <a:t>duszność, </a:t>
            </a:r>
          </a:p>
          <a:p>
            <a:pPr lvl="1"/>
            <a:r>
              <a:rPr lang="pl-PL" dirty="0"/>
              <a:t>uczucie ścisku w klatce, </a:t>
            </a:r>
          </a:p>
          <a:p>
            <a:pPr lvl="1"/>
            <a:r>
              <a:rPr lang="pl-PL" dirty="0"/>
              <a:t>kaszel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Zmienność w czasie i nasileniu.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Często większe nasilenie objawów</a:t>
            </a:r>
            <a:r>
              <a:rPr lang="pl-PL" b="1" dirty="0"/>
              <a:t> w nocy lub po przebudzeniu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Wyzwalane przez </a:t>
            </a:r>
            <a:r>
              <a:rPr lang="pl-PL" b="1" dirty="0"/>
              <a:t>wysiłek, śmiech, alergeny, zimne powietrze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/>
              <a:t>Nasilenie po wysiłku</a:t>
            </a:r>
            <a:r>
              <a:rPr lang="pl-PL" dirty="0"/>
              <a:t> (charakterystyczne).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Często </a:t>
            </a:r>
            <a:r>
              <a:rPr lang="pl-PL" b="1" dirty="0"/>
              <a:t>występują lub nasilają się w infekcjach wirusowych</a:t>
            </a:r>
            <a:r>
              <a:rPr lang="pl-PL" dirty="0"/>
              <a:t>.</a:t>
            </a:r>
          </a:p>
          <a:p>
            <a:pPr lvl="1"/>
            <a:endParaRPr lang="pl-PL" sz="1800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048547C2-6D85-B1A6-805B-BCA35D02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612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BC974-299D-41CC-86EB-4045331D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Kryteria ciężkości</a:t>
            </a:r>
            <a:br>
              <a:rPr lang="pl-PL" dirty="0"/>
            </a:br>
            <a:r>
              <a:rPr lang="pl-PL" dirty="0"/>
              <a:t>zaostrzeń astmy u dzieci &lt; 5 </a:t>
            </a:r>
            <a:r>
              <a:rPr lang="pl-PL" dirty="0" err="1"/>
              <a:t>rż</a:t>
            </a:r>
            <a:r>
              <a:rPr lang="pl-PL" dirty="0"/>
              <a:t>.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75A63C8F-C0E7-68C0-65F9-1A2E36C4F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223279"/>
              </p:ext>
            </p:extLst>
          </p:nvPr>
        </p:nvGraphicFramePr>
        <p:xfrm>
          <a:off x="914399" y="2285720"/>
          <a:ext cx="6506547" cy="40723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8849">
                  <a:extLst>
                    <a:ext uri="{9D8B030D-6E8A-4147-A177-3AD203B41FA5}">
                      <a16:colId xmlns:a16="http://schemas.microsoft.com/office/drawing/2014/main" val="683128206"/>
                    </a:ext>
                  </a:extLst>
                </a:gridCol>
                <a:gridCol w="2168849">
                  <a:extLst>
                    <a:ext uri="{9D8B030D-6E8A-4147-A177-3AD203B41FA5}">
                      <a16:colId xmlns:a16="http://schemas.microsoft.com/office/drawing/2014/main" val="331302288"/>
                    </a:ext>
                  </a:extLst>
                </a:gridCol>
                <a:gridCol w="2168849">
                  <a:extLst>
                    <a:ext uri="{9D8B030D-6E8A-4147-A177-3AD203B41FA5}">
                      <a16:colId xmlns:a16="http://schemas.microsoft.com/office/drawing/2014/main" val="1188337574"/>
                    </a:ext>
                  </a:extLst>
                </a:gridCol>
              </a:tblGrid>
              <a:tr h="2368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/>
                        <a:t>Objaw / parametr</a:t>
                      </a:r>
                      <a:endParaRPr lang="pl-PL" sz="1200" dirty="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/>
                        <a:t>Łagodne</a:t>
                      </a:r>
                      <a:endParaRPr lang="pl-PL" sz="1200" dirty="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1200" b="1" dirty="0"/>
                        <a:t>Ciężkie</a:t>
                      </a:r>
                      <a:endParaRPr lang="pl-PL" sz="1200" dirty="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924282143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Świadomość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Brak zaburzeń</a:t>
                      </a:r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Pobudzenie / splątanie / senność</a:t>
                      </a:r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1489602068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Saturacja (SaO₂) przy prezentacji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&gt; 94%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&lt; 92%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2210078962"/>
                  </a:ext>
                </a:extLst>
              </a:tr>
              <a:tr h="418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Mowa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Mówi </a:t>
                      </a:r>
                      <a:r>
                        <a:rPr lang="pl-PL" sz="1200" b="1"/>
                        <a:t>zdaniami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/>
                        <a:t>Mówi </a:t>
                      </a:r>
                      <a:r>
                        <a:rPr lang="pl-PL" sz="1200" b="1"/>
                        <a:t>pojedynczymi słowami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1771156959"/>
                  </a:ext>
                </a:extLst>
              </a:tr>
              <a:tr h="507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Tętno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&lt; 100/min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&gt; 180/min (0–3 lata)</a:t>
                      </a:r>
                      <a:r>
                        <a:rPr lang="pl-PL" sz="1200"/>
                        <a:t>; </a:t>
                      </a:r>
                      <a:r>
                        <a:rPr lang="pl-PL" sz="1200" b="1"/>
                        <a:t>&gt; 150/min (4–5 lat)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1495092269"/>
                  </a:ext>
                </a:extLst>
              </a:tr>
              <a:tr h="236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Częstość oddechów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≤ 40/min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&gt; 40/min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3344495630"/>
                  </a:ext>
                </a:extLst>
              </a:tr>
              <a:tr h="967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Użycie dodatkowych mięśni oddechowych</a:t>
                      </a:r>
                      <a:r>
                        <a:rPr lang="pl-PL" sz="1200"/>
                        <a:t> (zapadanie międzyżebrzy/nadmostkowe, szerokie skrzydełka nosa)</a:t>
                      </a:r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Nieobecne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Obecne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4267705355"/>
                  </a:ext>
                </a:extLst>
              </a:tr>
              <a:tr h="353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Sinica centralna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Brak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Prawdopodobna/obecna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2443835647"/>
                  </a:ext>
                </a:extLst>
              </a:tr>
              <a:tr h="507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Nasilenie świstów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/>
                        <a:t>Zmienna</a:t>
                      </a:r>
                      <a:endParaRPr lang="pl-PL" sz="1200"/>
                    </a:p>
                  </a:txBody>
                  <a:tcPr marL="55871" marR="55871" marT="27936" marB="2793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200" b="1" dirty="0"/>
                        <a:t>Klatka może być „cicha”</a:t>
                      </a:r>
                      <a:r>
                        <a:rPr lang="pl-PL" sz="1200" dirty="0"/>
                        <a:t> (objaw alarmowy)</a:t>
                      </a:r>
                    </a:p>
                  </a:txBody>
                  <a:tcPr marL="55871" marR="55871" marT="27936" marB="27936" anchor="ctr"/>
                </a:tc>
                <a:extLst>
                  <a:ext uri="{0D108BD9-81ED-4DB2-BD59-A6C34878D82A}">
                    <a16:rowId xmlns:a16="http://schemas.microsoft.com/office/drawing/2014/main" val="1712706739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D6CF93-AEF2-4AA1-AAA1-16645C98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40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57788AE-99B1-4DED-9C0F-D98EDBBB8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96" y="294024"/>
            <a:ext cx="1388292" cy="1787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5365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9F3BE-5D79-4585-A47C-C49870A3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Wskazania do niezwłocznego skierowania dziecka z zaostrzeniem astmy do szpitala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CF4EB-9513-4CFA-A61C-74D672DB8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2400" dirty="0"/>
              <a:t>ciężkie zaostrzenie astmy </a:t>
            </a:r>
          </a:p>
          <a:p>
            <a:pPr lvl="1"/>
            <a:r>
              <a:rPr lang="pl-PL" sz="2400" dirty="0"/>
              <a:t>brak poprawy po wstępnym leczeniu umiarkowanego zaostrzenia astmy</a:t>
            </a:r>
          </a:p>
          <a:p>
            <a:pPr lvl="1"/>
            <a:r>
              <a:rPr lang="pl-PL" sz="2400" dirty="0"/>
              <a:t>tachykardia z sinicą</a:t>
            </a:r>
          </a:p>
          <a:p>
            <a:pPr lvl="1"/>
            <a:r>
              <a:rPr lang="pl-PL" sz="2400" dirty="0"/>
              <a:t>nietolerancja płynów i leków doustnych (sterydy)</a:t>
            </a:r>
          </a:p>
          <a:p>
            <a:pPr lvl="1"/>
            <a:r>
              <a:rPr lang="pl-PL" sz="2400" dirty="0"/>
              <a:t>brak współpracy ze strony opiekunów dziecka</a:t>
            </a:r>
          </a:p>
          <a:p>
            <a:pPr lvl="1"/>
            <a:r>
              <a:rPr lang="pl-PL" sz="2400" dirty="0"/>
              <a:t>względy socjalne</a:t>
            </a:r>
          </a:p>
          <a:p>
            <a:pPr lvl="1"/>
            <a:r>
              <a:rPr lang="pl-PL" sz="2400" dirty="0"/>
              <a:t>poważne choroby współistniejące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0AF210-063D-465C-A5F1-64F99646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0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Badanie przedmiotowe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1800" dirty="0"/>
              <a:t>Bez odchyleń </a:t>
            </a:r>
          </a:p>
          <a:p>
            <a:pPr lvl="1"/>
            <a:r>
              <a:rPr lang="pl-PL" sz="1800" dirty="0"/>
              <a:t>Świsty</a:t>
            </a:r>
          </a:p>
          <a:p>
            <a:pPr lvl="1"/>
            <a:r>
              <a:rPr lang="pl-PL" sz="1800" dirty="0"/>
              <a:t>Duszność wydechowa</a:t>
            </a:r>
            <a:br>
              <a:rPr lang="pl-PL" sz="1800" dirty="0"/>
            </a:br>
            <a:endParaRPr lang="pl-PL" sz="1800" dirty="0"/>
          </a:p>
          <a:p>
            <a:pPr lvl="1"/>
            <a:r>
              <a:rPr lang="pl-PL" sz="1800" dirty="0"/>
              <a:t>dodatkowo fenotyp atopowy :</a:t>
            </a:r>
          </a:p>
          <a:p>
            <a:pPr lvl="2"/>
            <a:r>
              <a:rPr lang="pl-PL" sz="1400" dirty="0"/>
              <a:t>Atopowe zapalenie skóry </a:t>
            </a:r>
          </a:p>
          <a:p>
            <a:pPr lvl="2"/>
            <a:r>
              <a:rPr lang="pl-PL" sz="1400" dirty="0"/>
              <a:t>Zapalenie błony śluzowej nosa, salut alergiczny</a:t>
            </a:r>
          </a:p>
          <a:p>
            <a:pPr lvl="2"/>
            <a:r>
              <a:rPr lang="pl-PL" sz="1400" dirty="0"/>
              <a:t>Zapalenie spojówek</a:t>
            </a:r>
          </a:p>
          <a:p>
            <a:pPr marL="128016" lvl="1" indent="0">
              <a:buNone/>
            </a:pPr>
            <a:endParaRPr lang="pl-PL" sz="1800" dirty="0"/>
          </a:p>
          <a:p>
            <a:pPr marL="128016" lvl="1" indent="0">
              <a:buNone/>
            </a:pPr>
            <a:endParaRPr lang="pl-PL" sz="1800" dirty="0"/>
          </a:p>
          <a:p>
            <a:pPr marL="128016" lvl="1" indent="0">
              <a:buNone/>
            </a:pPr>
            <a:endParaRPr lang="pl-PL" sz="1800" dirty="0"/>
          </a:p>
          <a:p>
            <a:pPr lvl="1"/>
            <a:r>
              <a:rPr lang="pl-PL" sz="1800" dirty="0"/>
              <a:t>Świszczący oddech pojawia się dopiero przy </a:t>
            </a:r>
            <a:r>
              <a:rPr lang="pl-PL" sz="1800" dirty="0" err="1"/>
              <a:t>obturacji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dirty="0"/>
              <a:t>oskrzeli odpowiadającej spadkowi FEV1 o 27 – 30%.</a:t>
            </a:r>
          </a:p>
          <a:p>
            <a:pPr lvl="1"/>
            <a:endParaRPr lang="pl-PL" sz="1800" dirty="0"/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61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Badania czynnościowe układu oddechowego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1800" dirty="0"/>
              <a:t>Pozwalają ocenić stopień, odwracalność i zmienność przepływu powietrza </a:t>
            </a:r>
            <a:br>
              <a:rPr lang="pl-PL" sz="1800" dirty="0"/>
            </a:br>
            <a:r>
              <a:rPr lang="pl-PL" sz="1800" dirty="0"/>
              <a:t>w drogach oddechowych oraz potwierdzają rozpoznanie astmy </a:t>
            </a:r>
            <a:br>
              <a:rPr lang="pl-PL" sz="1800" dirty="0"/>
            </a:br>
            <a:br>
              <a:rPr lang="pl-PL" sz="1800" dirty="0"/>
            </a:br>
            <a:endParaRPr lang="pl-PL" sz="1800" dirty="0"/>
          </a:p>
          <a:p>
            <a:pPr lvl="1"/>
            <a:r>
              <a:rPr lang="pl-PL" sz="1800" b="1" dirty="0">
                <a:solidFill>
                  <a:srgbClr val="1CADE4"/>
                </a:solidFill>
              </a:rPr>
              <a:t>Zaleta:</a:t>
            </a:r>
            <a:r>
              <a:rPr lang="pl-PL" sz="1800" dirty="0"/>
              <a:t> obiektywny i ilościowy charakter, wysoka powtarzalność</a:t>
            </a:r>
          </a:p>
          <a:p>
            <a:pPr lvl="1"/>
            <a:r>
              <a:rPr lang="pl-PL" sz="1800" b="1" dirty="0">
                <a:solidFill>
                  <a:srgbClr val="1CADE4"/>
                </a:solidFill>
              </a:rPr>
              <a:t>Wada:</a:t>
            </a:r>
            <a:r>
              <a:rPr lang="pl-PL" sz="1800" dirty="0"/>
              <a:t> niska swoistość</a:t>
            </a:r>
          </a:p>
          <a:p>
            <a:pPr marL="128016" lvl="1" indent="0">
              <a:buNone/>
            </a:pPr>
            <a:endParaRPr lang="pl-PL" sz="1800" dirty="0"/>
          </a:p>
          <a:p>
            <a:pPr marL="128016" lvl="1" indent="0">
              <a:buNone/>
            </a:pPr>
            <a:endParaRPr lang="pl-PL" sz="1800" dirty="0"/>
          </a:p>
          <a:p>
            <a:pPr marL="128016" lvl="1" indent="0" algn="ctr">
              <a:buNone/>
            </a:pPr>
            <a:r>
              <a:rPr lang="pl-PL" sz="1800" b="1" dirty="0">
                <a:solidFill>
                  <a:srgbClr val="1CADE4"/>
                </a:solidFill>
              </a:rPr>
              <a:t>Wynik w normie nie wyklucza astmy,</a:t>
            </a:r>
            <a:br>
              <a:rPr lang="pl-PL" sz="1800" b="1" dirty="0">
                <a:solidFill>
                  <a:srgbClr val="1CADE4"/>
                </a:solidFill>
              </a:rPr>
            </a:br>
            <a:r>
              <a:rPr lang="pl-PL" sz="1800" b="1" dirty="0">
                <a:solidFill>
                  <a:srgbClr val="1CADE4"/>
                </a:solidFill>
              </a:rPr>
              <a:t>a wynik nieprawidłowy nie przesądza o astmie</a:t>
            </a:r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21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Krzywa przepływ - objętość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1800" dirty="0"/>
              <a:t>FEV1 – natężona objętość </a:t>
            </a:r>
            <a:br>
              <a:rPr lang="pl-PL" sz="1800" dirty="0"/>
            </a:br>
            <a:r>
              <a:rPr lang="pl-PL" sz="1800" dirty="0"/>
              <a:t>   wydechowa </a:t>
            </a:r>
            <a:r>
              <a:rPr lang="pl-PL" sz="1800" dirty="0" err="1"/>
              <a:t>pierwszosekundowa</a:t>
            </a:r>
            <a:r>
              <a:rPr lang="pl-PL" sz="1800" dirty="0"/>
              <a:t>,</a:t>
            </a:r>
          </a:p>
          <a:p>
            <a:pPr lvl="1"/>
            <a:r>
              <a:rPr lang="pl-PL" sz="1800" dirty="0"/>
              <a:t>FVC – natężona pojemność życiowa</a:t>
            </a:r>
          </a:p>
          <a:p>
            <a:pPr lvl="1"/>
            <a:r>
              <a:rPr lang="pl-PL" sz="1800" dirty="0"/>
              <a:t>FEV1/FVC – wskaźnik </a:t>
            </a:r>
            <a:r>
              <a:rPr lang="pl-PL" sz="1800" dirty="0" err="1"/>
              <a:t>Tiffenau</a:t>
            </a:r>
            <a:endParaRPr lang="pl-PL" sz="1800" dirty="0"/>
          </a:p>
          <a:p>
            <a:pPr lvl="1"/>
            <a:r>
              <a:rPr lang="pl-PL" sz="1800" dirty="0"/>
              <a:t>PEF – szczytowy przepływ wydechowy</a:t>
            </a:r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</a:t>
            </a:fld>
            <a:endParaRPr lang="pl-P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84B16C-1C4D-4110-BFF7-56FC0ED6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99" y="2084832"/>
            <a:ext cx="3554626" cy="3607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DCE409B7-38B4-462A-816F-025B2B99413D}"/>
              </a:ext>
            </a:extLst>
          </p:cNvPr>
          <p:cNvGrpSpPr/>
          <p:nvPr/>
        </p:nvGrpSpPr>
        <p:grpSpPr>
          <a:xfrm>
            <a:off x="325437" y="6141196"/>
            <a:ext cx="8493125" cy="369332"/>
            <a:chOff x="325437" y="6141196"/>
            <a:chExt cx="8493125" cy="369332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5965ED5E-F9B5-4BB3-861C-31523C1B5FB6}"/>
                </a:ext>
              </a:extLst>
            </p:cNvPr>
            <p:cNvSpPr/>
            <p:nvPr/>
          </p:nvSpPr>
          <p:spPr>
            <a:xfrm>
              <a:off x="325437" y="6141196"/>
              <a:ext cx="8493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pl-PL" dirty="0" err="1"/>
                <a:t>Obturacja</a:t>
              </a:r>
              <a:r>
                <a:rPr lang="pl-PL" dirty="0"/>
                <a:t> 	  FEV1&lt; 80% wartości należnej przy obniżonym wskaźniku FEV1/FVC</a:t>
              </a:r>
            </a:p>
          </p:txBody>
        </p:sp>
        <p:sp>
          <p:nvSpPr>
            <p:cNvPr id="6" name="Strzałka: w prawo 5">
              <a:extLst>
                <a:ext uri="{FF2B5EF4-FFF2-40B4-BE49-F238E27FC236}">
                  <a16:creationId xmlns:a16="http://schemas.microsoft.com/office/drawing/2014/main" id="{1DF810DA-5DBF-40B5-B175-2C0D4F9740C4}"/>
                </a:ext>
              </a:extLst>
            </p:cNvPr>
            <p:cNvSpPr/>
            <p:nvPr/>
          </p:nvSpPr>
          <p:spPr>
            <a:xfrm>
              <a:off x="1933832" y="6309360"/>
              <a:ext cx="345989" cy="179173"/>
            </a:xfrm>
            <a:prstGeom prst="rightArrow">
              <a:avLst/>
            </a:prstGeom>
            <a:solidFill>
              <a:srgbClr val="1CAD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9946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Próba odwracalności </a:t>
            </a:r>
            <a:r>
              <a:rPr lang="pl-PL" dirty="0" err="1"/>
              <a:t>obturacji</a:t>
            </a:r>
            <a:br>
              <a:rPr lang="pl-PL" dirty="0"/>
            </a:br>
            <a:r>
              <a:rPr lang="pl-PL" sz="3200" dirty="0"/>
              <a:t>próba rozkurczowa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1800" dirty="0"/>
              <a:t>Ocena drożności oskrzeli po podaniu SABA</a:t>
            </a:r>
            <a:br>
              <a:rPr lang="pl-PL" sz="1800" dirty="0"/>
            </a:br>
            <a:r>
              <a:rPr lang="pl-PL" sz="1800" dirty="0"/>
              <a:t>(szybko działającego β2-mimetyku - 400µg </a:t>
            </a:r>
            <a:r>
              <a:rPr lang="pl-PL" sz="1800" dirty="0" err="1"/>
              <a:t>salbutamolu</a:t>
            </a:r>
            <a:r>
              <a:rPr lang="pl-PL" sz="1800" dirty="0"/>
              <a:t>)</a:t>
            </a:r>
          </a:p>
          <a:p>
            <a:pPr marL="128016" lvl="1" indent="0">
              <a:buNone/>
            </a:pPr>
            <a:r>
              <a:rPr lang="pl-PL" sz="1800" dirty="0"/>
              <a:t>	</a:t>
            </a:r>
            <a:br>
              <a:rPr lang="pl-PL" sz="1800" dirty="0"/>
            </a:br>
            <a:r>
              <a:rPr lang="pl-PL" sz="1800" dirty="0"/>
              <a:t>        	</a:t>
            </a:r>
            <a:r>
              <a:rPr lang="pl-PL" sz="1800" b="1" dirty="0">
                <a:solidFill>
                  <a:srgbClr val="1CADE4"/>
                </a:solidFill>
              </a:rPr>
              <a:t>FEV1 o co najmniej 12% wartości wyjściowej</a:t>
            </a:r>
            <a:br>
              <a:rPr lang="pl-PL" sz="1800" b="1" dirty="0">
                <a:solidFill>
                  <a:srgbClr val="1CADE4"/>
                </a:solidFill>
              </a:rPr>
            </a:br>
            <a:r>
              <a:rPr lang="pl-PL" sz="1800" b="1" dirty="0">
                <a:solidFill>
                  <a:srgbClr val="1CADE4"/>
                </a:solidFill>
              </a:rPr>
              <a:t>	lub 200ml</a:t>
            </a:r>
          </a:p>
          <a:p>
            <a:pPr lvl="1"/>
            <a:endParaRPr lang="pl-PL" sz="1800" b="1" dirty="0">
              <a:solidFill>
                <a:srgbClr val="1CADE4"/>
              </a:solidFill>
            </a:endParaRPr>
          </a:p>
          <a:p>
            <a:pPr marL="128016" lvl="1" indent="0">
              <a:buNone/>
            </a:pPr>
            <a:r>
              <a:rPr lang="pl-PL" sz="1800" dirty="0"/>
              <a:t>	</a:t>
            </a:r>
          </a:p>
          <a:p>
            <a:pPr lvl="1"/>
            <a:r>
              <a:rPr lang="pl-PL" sz="1800" dirty="0"/>
              <a:t>Przyczyny ujemnej próby rozkurczowej:</a:t>
            </a:r>
          </a:p>
          <a:p>
            <a:pPr lvl="2"/>
            <a:r>
              <a:rPr lang="pl-PL" sz="1400" dirty="0"/>
              <a:t>Zbyt mała dawka SABA</a:t>
            </a:r>
          </a:p>
          <a:p>
            <a:pPr lvl="2"/>
            <a:r>
              <a:rPr lang="pl-PL" sz="1400" dirty="0"/>
              <a:t>Niewłaściwa technika inhalacji</a:t>
            </a:r>
          </a:p>
          <a:p>
            <a:pPr lvl="2"/>
            <a:r>
              <a:rPr lang="pl-PL" sz="1400" dirty="0"/>
              <a:t>Małego stopnia </a:t>
            </a:r>
            <a:r>
              <a:rPr lang="pl-PL" sz="1400" dirty="0" err="1"/>
              <a:t>obturacja</a:t>
            </a:r>
            <a:endParaRPr lang="pl-PL" sz="1400" dirty="0"/>
          </a:p>
          <a:p>
            <a:pPr lvl="2"/>
            <a:r>
              <a:rPr lang="pl-PL" sz="1400" dirty="0"/>
              <a:t>Udział mechanizmów innych niż skurcz mięśniówki gładkiej</a:t>
            </a:r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8</a:t>
            </a:fld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6060ED83-B68D-493A-8467-269F0FFFF171}"/>
              </a:ext>
            </a:extLst>
          </p:cNvPr>
          <p:cNvSpPr/>
          <p:nvPr/>
        </p:nvSpPr>
        <p:spPr>
          <a:xfrm rot="16200000">
            <a:off x="1373144" y="3277630"/>
            <a:ext cx="345989" cy="179173"/>
          </a:xfrm>
          <a:prstGeom prst="rightArrow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B7B1E37-54D4-4CE9-B199-8A8E88EA9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5029" r="11826" b="7896"/>
          <a:stretch>
            <a:fillRect/>
          </a:stretch>
        </p:blipFill>
        <p:spPr bwMode="auto">
          <a:xfrm rot="60000">
            <a:off x="6309797" y="2305685"/>
            <a:ext cx="2276475" cy="2354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305" t="5029" r="11826" b="789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974AD12F-B03E-4651-A9C1-4EE8AEA09F09}"/>
              </a:ext>
            </a:extLst>
          </p:cNvPr>
          <p:cNvSpPr/>
          <p:nvPr/>
        </p:nvSpPr>
        <p:spPr>
          <a:xfrm>
            <a:off x="6674571" y="4585042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próba dodatnia</a:t>
            </a:r>
          </a:p>
        </p:txBody>
      </p:sp>
    </p:spTree>
    <p:extLst>
      <p:ext uri="{BB962C8B-B14F-4D97-AF65-F5344CB8AC3E}">
        <p14:creationId xmlns:p14="http://schemas.microsoft.com/office/powerpoint/2010/main" val="102965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37E9-15CB-4FA3-A48C-C4D94797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Testy nieswoistej </a:t>
            </a:r>
            <a:br>
              <a:rPr lang="pl-PL" dirty="0"/>
            </a:br>
            <a:r>
              <a:rPr lang="pl-PL" dirty="0"/>
              <a:t>prowokacji oskrzeli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82F3004-49DA-44D7-B983-667E264A9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2000" dirty="0"/>
              <a:t>czynniki fizyczne</a:t>
            </a:r>
          </a:p>
          <a:p>
            <a:pPr lvl="1"/>
            <a:r>
              <a:rPr lang="pl-PL" sz="2000" dirty="0"/>
              <a:t>czynniki chemiczne, </a:t>
            </a:r>
            <a:r>
              <a:rPr lang="pl-PL" sz="2000" dirty="0" err="1"/>
              <a:t>np.metacholina</a:t>
            </a:r>
            <a:r>
              <a:rPr lang="pl-PL" sz="2000" dirty="0"/>
              <a:t>	</a:t>
            </a:r>
          </a:p>
          <a:p>
            <a:pPr lvl="1"/>
            <a:r>
              <a:rPr lang="pl-PL" sz="2000" dirty="0"/>
              <a:t>wysiłek </a:t>
            </a:r>
          </a:p>
          <a:p>
            <a:pPr lvl="1"/>
            <a:endParaRPr lang="pl-PL" sz="2000" dirty="0"/>
          </a:p>
          <a:p>
            <a:pPr marL="128016" lvl="1" indent="0">
              <a:buNone/>
            </a:pPr>
            <a:r>
              <a:rPr lang="pl-PL" dirty="0"/>
              <a:t>Badania te odznaczają się dużą czułością, ale małą swoistością</a:t>
            </a:r>
            <a:br>
              <a:rPr lang="pl-PL" dirty="0"/>
            </a:br>
            <a:r>
              <a:rPr lang="pl-PL" dirty="0"/>
              <a:t>w rozpoznaniu astmy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Ujemny wynik badania może pomóc wykluczyć rozpoznanie astmy przewlekłej u pacjenta, który nie przyjmuje wziewnych GKS, natomiast wynik dodatni nie zawsze oznacza,</a:t>
            </a:r>
            <a:br>
              <a:rPr lang="pl-PL" dirty="0"/>
            </a:br>
            <a:r>
              <a:rPr lang="pl-PL" dirty="0"/>
              <a:t>że pacjent choruje na astmę.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A72EE00-8A7D-41A2-82AE-254323C17A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pl-PL" sz="2000" dirty="0"/>
              <a:t>FEV1 o 20%</a:t>
            </a:r>
          </a:p>
          <a:p>
            <a:pPr lvl="1"/>
            <a:endParaRPr lang="pl-PL" sz="2000" dirty="0"/>
          </a:p>
          <a:p>
            <a:pPr lvl="1"/>
            <a:endParaRPr lang="pl-PL" sz="2000" dirty="0"/>
          </a:p>
          <a:p>
            <a:pPr marL="128016" lvl="1" indent="0">
              <a:buNone/>
            </a:pPr>
            <a:r>
              <a:rPr lang="pl-PL" sz="2000" dirty="0"/>
              <a:t>FEV1 o 10%</a:t>
            </a:r>
          </a:p>
        </p:txBody>
      </p:sp>
      <p:sp>
        <p:nvSpPr>
          <p:cNvPr id="46" name="Symbol zastępczy numeru slajdu 45">
            <a:extLst>
              <a:ext uri="{FF2B5EF4-FFF2-40B4-BE49-F238E27FC236}">
                <a16:creationId xmlns:a16="http://schemas.microsoft.com/office/drawing/2014/main" id="{ECB843EF-273D-42A0-9712-B20D12DB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9</a:t>
            </a:fld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CFE663E0-1E82-4F38-BD2E-B33DA4139620}"/>
              </a:ext>
            </a:extLst>
          </p:cNvPr>
          <p:cNvSpPr/>
          <p:nvPr/>
        </p:nvSpPr>
        <p:spPr>
          <a:xfrm rot="5400000">
            <a:off x="4250848" y="3401197"/>
            <a:ext cx="345989" cy="179173"/>
          </a:xfrm>
          <a:prstGeom prst="rightArrow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E2169B2C-7F05-47DF-B2E2-4D123C293A62}"/>
              </a:ext>
            </a:extLst>
          </p:cNvPr>
          <p:cNvSpPr/>
          <p:nvPr/>
        </p:nvSpPr>
        <p:spPr>
          <a:xfrm rot="5400000">
            <a:off x="3947520" y="2662016"/>
            <a:ext cx="931205" cy="179173"/>
          </a:xfrm>
          <a:prstGeom prst="rightArrow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Nawias klamrowy zamykający 5">
            <a:extLst>
              <a:ext uri="{FF2B5EF4-FFF2-40B4-BE49-F238E27FC236}">
                <a16:creationId xmlns:a16="http://schemas.microsoft.com/office/drawing/2014/main" id="{C9D7DBB6-9DE2-48A8-A4A7-ECFF5103A1AB}"/>
              </a:ext>
            </a:extLst>
          </p:cNvPr>
          <p:cNvSpPr/>
          <p:nvPr/>
        </p:nvSpPr>
        <p:spPr>
          <a:xfrm>
            <a:off x="3181864" y="2286000"/>
            <a:ext cx="179173" cy="9312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144F293-8842-4FE0-AE01-6081A35E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r="16826" b="3914"/>
          <a:stretch>
            <a:fillRect/>
          </a:stretch>
        </p:blipFill>
        <p:spPr bwMode="auto">
          <a:xfrm rot="60000">
            <a:off x="5176978" y="3913867"/>
            <a:ext cx="3658319" cy="26622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44" r="16826" b="391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55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1890</TotalTime>
  <Words>2646</Words>
  <Application>Microsoft Office PowerPoint</Application>
  <PresentationFormat>Pokaz na ekranie (4:3)</PresentationFormat>
  <Paragraphs>372</Paragraphs>
  <Slides>41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50" baseType="lpstr">
      <vt:lpstr>Arial</vt:lpstr>
      <vt:lpstr>Calibri</vt:lpstr>
      <vt:lpstr>Rockwell</vt:lpstr>
      <vt:lpstr>Tahoma</vt:lpstr>
      <vt:lpstr>Times New Roman</vt:lpstr>
      <vt:lpstr>Tw Cen MT</vt:lpstr>
      <vt:lpstr>Tw Cen MT Condensed</vt:lpstr>
      <vt:lpstr>Wingdings 3</vt:lpstr>
      <vt:lpstr>Integralny</vt:lpstr>
      <vt:lpstr>Astma u dzieci i młodzieży </vt:lpstr>
      <vt:lpstr>Definicja astmy</vt:lpstr>
      <vt:lpstr>Rozpoznanie astmy  dzieci &gt;5 rż.</vt:lpstr>
      <vt:lpstr>Wywiad</vt:lpstr>
      <vt:lpstr>Badanie przedmiotowe</vt:lpstr>
      <vt:lpstr>Badania czynnościowe układu oddechowego</vt:lpstr>
      <vt:lpstr>Krzywa przepływ - objętość</vt:lpstr>
      <vt:lpstr>Próba odwracalności obturacji próba rozkurczowa</vt:lpstr>
      <vt:lpstr>Testy nieswoistej  prowokacji oskrzeli</vt:lpstr>
      <vt:lpstr>Pomiar szczytowego przepływu wydechowego (PEF) peakflowmetrem </vt:lpstr>
      <vt:lpstr>FENO - frakcyjne stężenie tlenku azotu w wydychanym powietrzu</vt:lpstr>
      <vt:lpstr>FENO - frakcyjne stężenie tlenku azotu w wydychanym powietrzu</vt:lpstr>
      <vt:lpstr>Biomarkery w astmie diagnostyka, fenotypowanie</vt:lpstr>
      <vt:lpstr>Algorytm postępowania diagnostycznego u dzieci &gt; 5 rż.</vt:lpstr>
      <vt:lpstr>Algorytm postępowania diagnostycznego u dzieci &gt; 6 rż.  wg GINA </vt:lpstr>
      <vt:lpstr>Rozpoznanie astmy u dzieci &lt;5 rż. wg GINA </vt:lpstr>
      <vt:lpstr>Rozpoznanie astmy u dzieci &lt;5 rż. wg GINA </vt:lpstr>
      <vt:lpstr>Diagnostyka różnicowa astmy</vt:lpstr>
      <vt:lpstr>Objawy sugerujące inną chorobę niż astma</vt:lpstr>
      <vt:lpstr>Weryfikacja rozpoznania astmy  u dzieci &lt;5 rż.</vt:lpstr>
      <vt:lpstr>Personalizacja leczenia astmy  </vt:lpstr>
      <vt:lpstr>Cel  leczenia astmy Kontrola astmy</vt:lpstr>
      <vt:lpstr>Kontrola objawów astmy </vt:lpstr>
      <vt:lpstr>Leki stosowane w leczeniu astmy</vt:lpstr>
      <vt:lpstr>Leki stosowane w leczeniu astmy</vt:lpstr>
      <vt:lpstr>Leki stosowane w leczeniu astmy</vt:lpstr>
      <vt:lpstr>wziewne GKS</vt:lpstr>
      <vt:lpstr>wziewne GKS</vt:lpstr>
      <vt:lpstr>Wybór leczenia inhalacyjnego w zależności od wieku dziecka </vt:lpstr>
      <vt:lpstr>wGKS-LABA — wziewny GKS w połączeniu z długodziałającym β₂-mimetykiem </vt:lpstr>
      <vt:lpstr>wGKS-LABA — wziewny GKS w połączeniu z długodziałającym β₂-mimetykiem </vt:lpstr>
      <vt:lpstr>SABA - krótko działające β₂-mimetyki wziewne </vt:lpstr>
      <vt:lpstr>SABA - krótko działające β₂-mimetyki wziewne </vt:lpstr>
      <vt:lpstr>Prezentacja programu PowerPoint</vt:lpstr>
      <vt:lpstr>Prezentacja programu PowerPoint</vt:lpstr>
      <vt:lpstr>Prezentacja programu PowerPoint</vt:lpstr>
      <vt:lpstr>Czynniki ryzyka zaostrzeń astmy </vt:lpstr>
      <vt:lpstr>Schemat postępowania ambulatoryjnego w zaostrzeniu astmy u dzieci STAN4T</vt:lpstr>
      <vt:lpstr>Sterydy systemowe w ciężkim zaostrzeniu astmy </vt:lpstr>
      <vt:lpstr>Kryteria ciężkości zaostrzeń astmy u dzieci &lt; 5 rż. </vt:lpstr>
      <vt:lpstr>Wskazania do niezwłocznego skierowania dziecka z zaostrzeniem astmy do szpitala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Alergiczny nieżyt nosa</dc:title>
  <dc:creator>Szymon Tworowski</dc:creator>
  <cp:lastModifiedBy>Julia Tworowska</cp:lastModifiedBy>
  <cp:revision>62</cp:revision>
  <dcterms:created xsi:type="dcterms:W3CDTF">2025-09-29T12:23:35Z</dcterms:created>
  <dcterms:modified xsi:type="dcterms:W3CDTF">2025-10-11T16:55:58Z</dcterms:modified>
</cp:coreProperties>
</file>