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61"/>
  </p:notesMasterIdLst>
  <p:sldIdLst>
    <p:sldId id="256" r:id="rId2"/>
    <p:sldId id="257" r:id="rId3"/>
    <p:sldId id="260" r:id="rId4"/>
    <p:sldId id="390" r:id="rId5"/>
    <p:sldId id="339" r:id="rId6"/>
    <p:sldId id="393" r:id="rId7"/>
    <p:sldId id="341" r:id="rId8"/>
    <p:sldId id="342" r:id="rId9"/>
    <p:sldId id="347" r:id="rId10"/>
    <p:sldId id="348" r:id="rId11"/>
    <p:sldId id="349" r:id="rId12"/>
    <p:sldId id="407" r:id="rId13"/>
    <p:sldId id="408" r:id="rId14"/>
    <p:sldId id="351" r:id="rId15"/>
    <p:sldId id="391" r:id="rId16"/>
    <p:sldId id="352" r:id="rId17"/>
    <p:sldId id="392" r:id="rId18"/>
    <p:sldId id="353" r:id="rId19"/>
    <p:sldId id="356" r:id="rId20"/>
    <p:sldId id="264" r:id="rId21"/>
    <p:sldId id="265" r:id="rId22"/>
    <p:sldId id="394" r:id="rId23"/>
    <p:sldId id="266" r:id="rId24"/>
    <p:sldId id="267" r:id="rId25"/>
    <p:sldId id="268" r:id="rId26"/>
    <p:sldId id="395" r:id="rId27"/>
    <p:sldId id="270" r:id="rId28"/>
    <p:sldId id="271" r:id="rId29"/>
    <p:sldId id="272" r:id="rId30"/>
    <p:sldId id="274" r:id="rId31"/>
    <p:sldId id="398" r:id="rId32"/>
    <p:sldId id="399" r:id="rId33"/>
    <p:sldId id="400" r:id="rId34"/>
    <p:sldId id="405" r:id="rId35"/>
    <p:sldId id="287" r:id="rId36"/>
    <p:sldId id="280" r:id="rId37"/>
    <p:sldId id="377" r:id="rId38"/>
    <p:sldId id="397" r:id="rId39"/>
    <p:sldId id="381" r:id="rId40"/>
    <p:sldId id="396" r:id="rId41"/>
    <p:sldId id="278" r:id="rId42"/>
    <p:sldId id="277" r:id="rId43"/>
    <p:sldId id="376" r:id="rId44"/>
    <p:sldId id="362" r:id="rId45"/>
    <p:sldId id="401" r:id="rId46"/>
    <p:sldId id="361" r:id="rId47"/>
    <p:sldId id="363" r:id="rId48"/>
    <p:sldId id="364" r:id="rId49"/>
    <p:sldId id="367" r:id="rId50"/>
    <p:sldId id="284" r:id="rId51"/>
    <p:sldId id="368" r:id="rId52"/>
    <p:sldId id="369" r:id="rId53"/>
    <p:sldId id="370" r:id="rId54"/>
    <p:sldId id="371" r:id="rId55"/>
    <p:sldId id="404" r:id="rId56"/>
    <p:sldId id="372" r:id="rId57"/>
    <p:sldId id="286" r:id="rId58"/>
    <p:sldId id="382" r:id="rId59"/>
    <p:sldId id="38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50D1BC84-E474-4F65-9299-9174BE99D044}">
          <p14:sldIdLst>
            <p14:sldId id="256"/>
          </p14:sldIdLst>
        </p14:section>
        <p14:section name="Sekcja bez tytułu" id="{F7FDD2E4-008A-4B50-8AB6-C554FD1E40C7}">
          <p14:sldIdLst>
            <p14:sldId id="257"/>
            <p14:sldId id="260"/>
            <p14:sldId id="390"/>
            <p14:sldId id="339"/>
            <p14:sldId id="393"/>
            <p14:sldId id="341"/>
            <p14:sldId id="342"/>
            <p14:sldId id="347"/>
            <p14:sldId id="348"/>
            <p14:sldId id="349"/>
            <p14:sldId id="407"/>
            <p14:sldId id="408"/>
            <p14:sldId id="351"/>
            <p14:sldId id="391"/>
            <p14:sldId id="352"/>
            <p14:sldId id="392"/>
            <p14:sldId id="353"/>
            <p14:sldId id="356"/>
            <p14:sldId id="264"/>
            <p14:sldId id="265"/>
            <p14:sldId id="394"/>
            <p14:sldId id="266"/>
            <p14:sldId id="267"/>
            <p14:sldId id="268"/>
            <p14:sldId id="395"/>
            <p14:sldId id="270"/>
            <p14:sldId id="271"/>
            <p14:sldId id="272"/>
            <p14:sldId id="274"/>
            <p14:sldId id="398"/>
            <p14:sldId id="399"/>
            <p14:sldId id="400"/>
            <p14:sldId id="405"/>
            <p14:sldId id="287"/>
            <p14:sldId id="280"/>
            <p14:sldId id="377"/>
            <p14:sldId id="397"/>
            <p14:sldId id="381"/>
            <p14:sldId id="396"/>
            <p14:sldId id="278"/>
            <p14:sldId id="277"/>
            <p14:sldId id="376"/>
            <p14:sldId id="362"/>
            <p14:sldId id="401"/>
            <p14:sldId id="361"/>
            <p14:sldId id="363"/>
            <p14:sldId id="364"/>
            <p14:sldId id="367"/>
            <p14:sldId id="284"/>
            <p14:sldId id="368"/>
            <p14:sldId id="369"/>
            <p14:sldId id="370"/>
            <p14:sldId id="371"/>
            <p14:sldId id="404"/>
            <p14:sldId id="372"/>
            <p14:sldId id="286"/>
            <p14:sldId id="382"/>
            <p14:sldId id="385"/>
          </p14:sldIdLst>
        </p14:section>
        <p14:section name="Sekcja bez tytułu" id="{E09F209D-FAAE-4CEE-8B0A-5FC22E2618C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a:srgbClr val="18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0811C-5587-4D17-8FA5-6A0610BD9E80}" v="2" dt="2025-11-18T09:35:45.64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3" autoAdjust="0"/>
    <p:restoredTop sz="95223" autoAdjust="0"/>
  </p:normalViewPr>
  <p:slideViewPr>
    <p:cSldViewPr snapToGrid="0">
      <p:cViewPr varScale="1">
        <p:scale>
          <a:sx n="84" d="100"/>
          <a:sy n="84" d="100"/>
        </p:scale>
        <p:origin x="1323"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4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Tworowska" userId="b16c40a0af50c71c" providerId="LiveId" clId="{62008AB7-E1F5-452E-BB20-C25EE8D3663C}"/>
    <pc:docChg chg="custSel delSld modSld modSection">
      <pc:chgData name="Julia Tworowska" userId="b16c40a0af50c71c" providerId="LiveId" clId="{62008AB7-E1F5-452E-BB20-C25EE8D3663C}" dt="2025-11-18T09:36:14.526" v="37" actId="47"/>
      <pc:docMkLst>
        <pc:docMk/>
      </pc:docMkLst>
      <pc:sldChg chg="del">
        <pc:chgData name="Julia Tworowska" userId="b16c40a0af50c71c" providerId="LiveId" clId="{62008AB7-E1F5-452E-BB20-C25EE8D3663C}" dt="2025-11-18T09:32:43.424" v="1" actId="47"/>
        <pc:sldMkLst>
          <pc:docMk/>
          <pc:sldMk cId="2379826177" sldId="258"/>
        </pc:sldMkLst>
      </pc:sldChg>
      <pc:sldChg chg="del">
        <pc:chgData name="Julia Tworowska" userId="b16c40a0af50c71c" providerId="LiveId" clId="{62008AB7-E1F5-452E-BB20-C25EE8D3663C}" dt="2025-11-18T09:32:44.955" v="2" actId="47"/>
        <pc:sldMkLst>
          <pc:docMk/>
          <pc:sldMk cId="2338055050" sldId="259"/>
        </pc:sldMkLst>
      </pc:sldChg>
      <pc:sldChg chg="del">
        <pc:chgData name="Julia Tworowska" userId="b16c40a0af50c71c" providerId="LiveId" clId="{62008AB7-E1F5-452E-BB20-C25EE8D3663C}" dt="2025-11-18T09:32:42.662" v="0" actId="47"/>
        <pc:sldMkLst>
          <pc:docMk/>
          <pc:sldMk cId="1704201594" sldId="261"/>
        </pc:sldMkLst>
      </pc:sldChg>
      <pc:sldChg chg="del">
        <pc:chgData name="Julia Tworowska" userId="b16c40a0af50c71c" providerId="LiveId" clId="{62008AB7-E1F5-452E-BB20-C25EE8D3663C}" dt="2025-11-18T09:34:21.453" v="14" actId="47"/>
        <pc:sldMkLst>
          <pc:docMk/>
          <pc:sldMk cId="2946828943" sldId="262"/>
        </pc:sldMkLst>
      </pc:sldChg>
      <pc:sldChg chg="del">
        <pc:chgData name="Julia Tworowska" userId="b16c40a0af50c71c" providerId="LiveId" clId="{62008AB7-E1F5-452E-BB20-C25EE8D3663C}" dt="2025-11-18T09:34:25.344" v="16" actId="47"/>
        <pc:sldMkLst>
          <pc:docMk/>
          <pc:sldMk cId="1118357122" sldId="263"/>
        </pc:sldMkLst>
      </pc:sldChg>
      <pc:sldChg chg="del">
        <pc:chgData name="Julia Tworowska" userId="b16c40a0af50c71c" providerId="LiveId" clId="{62008AB7-E1F5-452E-BB20-C25EE8D3663C}" dt="2025-11-18T09:34:40.783" v="18" actId="47"/>
        <pc:sldMkLst>
          <pc:docMk/>
          <pc:sldMk cId="549766120" sldId="269"/>
        </pc:sldMkLst>
      </pc:sldChg>
      <pc:sldChg chg="del">
        <pc:chgData name="Julia Tworowska" userId="b16c40a0af50c71c" providerId="LiveId" clId="{62008AB7-E1F5-452E-BB20-C25EE8D3663C}" dt="2025-11-18T09:34:48.765" v="20" actId="47"/>
        <pc:sldMkLst>
          <pc:docMk/>
          <pc:sldMk cId="753092360" sldId="273"/>
        </pc:sldMkLst>
      </pc:sldChg>
      <pc:sldChg chg="del">
        <pc:chgData name="Julia Tworowska" userId="b16c40a0af50c71c" providerId="LiveId" clId="{62008AB7-E1F5-452E-BB20-C25EE8D3663C}" dt="2025-11-18T09:35:16.185" v="27" actId="47"/>
        <pc:sldMkLst>
          <pc:docMk/>
          <pc:sldMk cId="3872614015" sldId="282"/>
        </pc:sldMkLst>
      </pc:sldChg>
      <pc:sldChg chg="del">
        <pc:chgData name="Julia Tworowska" userId="b16c40a0af50c71c" providerId="LiveId" clId="{62008AB7-E1F5-452E-BB20-C25EE8D3663C}" dt="2025-11-18T09:35:17.999" v="28" actId="47"/>
        <pc:sldMkLst>
          <pc:docMk/>
          <pc:sldMk cId="3624464898" sldId="283"/>
        </pc:sldMkLst>
      </pc:sldChg>
      <pc:sldChg chg="del">
        <pc:chgData name="Julia Tworowska" userId="b16c40a0af50c71c" providerId="LiveId" clId="{62008AB7-E1F5-452E-BB20-C25EE8D3663C}" dt="2025-11-18T09:33:13.363" v="7" actId="47"/>
        <pc:sldMkLst>
          <pc:docMk/>
          <pc:sldMk cId="3213560199" sldId="285"/>
        </pc:sldMkLst>
      </pc:sldChg>
      <pc:sldChg chg="del">
        <pc:chgData name="Julia Tworowska" userId="b16c40a0af50c71c" providerId="LiveId" clId="{62008AB7-E1F5-452E-BB20-C25EE8D3663C}" dt="2025-11-18T09:32:56.081" v="4" actId="47"/>
        <pc:sldMkLst>
          <pc:docMk/>
          <pc:sldMk cId="2710095582" sldId="335"/>
        </pc:sldMkLst>
      </pc:sldChg>
      <pc:sldChg chg="del">
        <pc:chgData name="Julia Tworowska" userId="b16c40a0af50c71c" providerId="LiveId" clId="{62008AB7-E1F5-452E-BB20-C25EE8D3663C}" dt="2025-11-18T09:34:53.288" v="21" actId="47"/>
        <pc:sldMkLst>
          <pc:docMk/>
          <pc:sldMk cId="563435630" sldId="336"/>
        </pc:sldMkLst>
      </pc:sldChg>
      <pc:sldChg chg="del">
        <pc:chgData name="Julia Tworowska" userId="b16c40a0af50c71c" providerId="LiveId" clId="{62008AB7-E1F5-452E-BB20-C25EE8D3663C}" dt="2025-11-18T09:32:48.398" v="3" actId="47"/>
        <pc:sldMkLst>
          <pc:docMk/>
          <pc:sldMk cId="3549686917" sldId="337"/>
        </pc:sldMkLst>
      </pc:sldChg>
      <pc:sldChg chg="del">
        <pc:chgData name="Julia Tworowska" userId="b16c40a0af50c71c" providerId="LiveId" clId="{62008AB7-E1F5-452E-BB20-C25EE8D3663C}" dt="2025-11-18T09:33:49.712" v="8" actId="47"/>
        <pc:sldMkLst>
          <pc:docMk/>
          <pc:sldMk cId="4223887885" sldId="338"/>
        </pc:sldMkLst>
      </pc:sldChg>
      <pc:sldChg chg="del">
        <pc:chgData name="Julia Tworowska" userId="b16c40a0af50c71c" providerId="LiveId" clId="{62008AB7-E1F5-452E-BB20-C25EE8D3663C}" dt="2025-11-18T09:33:56.342" v="9" actId="47"/>
        <pc:sldMkLst>
          <pc:docMk/>
          <pc:sldMk cId="2899462566" sldId="343"/>
        </pc:sldMkLst>
      </pc:sldChg>
      <pc:sldChg chg="del">
        <pc:chgData name="Julia Tworowska" userId="b16c40a0af50c71c" providerId="LiveId" clId="{62008AB7-E1F5-452E-BB20-C25EE8D3663C}" dt="2025-11-18T09:33:57.193" v="10" actId="47"/>
        <pc:sldMkLst>
          <pc:docMk/>
          <pc:sldMk cId="204833983" sldId="344"/>
        </pc:sldMkLst>
      </pc:sldChg>
      <pc:sldChg chg="del">
        <pc:chgData name="Julia Tworowska" userId="b16c40a0af50c71c" providerId="LiveId" clId="{62008AB7-E1F5-452E-BB20-C25EE8D3663C}" dt="2025-11-18T09:33:58.085" v="11" actId="47"/>
        <pc:sldMkLst>
          <pc:docMk/>
          <pc:sldMk cId="634692394" sldId="345"/>
        </pc:sldMkLst>
      </pc:sldChg>
      <pc:sldChg chg="del">
        <pc:chgData name="Julia Tworowska" userId="b16c40a0af50c71c" providerId="LiveId" clId="{62008AB7-E1F5-452E-BB20-C25EE8D3663C}" dt="2025-11-18T09:33:58.890" v="12" actId="47"/>
        <pc:sldMkLst>
          <pc:docMk/>
          <pc:sldMk cId="2977353866" sldId="346"/>
        </pc:sldMkLst>
      </pc:sldChg>
      <pc:sldChg chg="del">
        <pc:chgData name="Julia Tworowska" userId="b16c40a0af50c71c" providerId="LiveId" clId="{62008AB7-E1F5-452E-BB20-C25EE8D3663C}" dt="2025-11-18T09:34:12.231" v="13" actId="47"/>
        <pc:sldMkLst>
          <pc:docMk/>
          <pc:sldMk cId="2991347450" sldId="350"/>
        </pc:sldMkLst>
      </pc:sldChg>
      <pc:sldChg chg="del">
        <pc:chgData name="Julia Tworowska" userId="b16c40a0af50c71c" providerId="LiveId" clId="{62008AB7-E1F5-452E-BB20-C25EE8D3663C}" dt="2025-11-18T09:34:34.088" v="17" actId="47"/>
        <pc:sldMkLst>
          <pc:docMk/>
          <pc:sldMk cId="33466259" sldId="354"/>
        </pc:sldMkLst>
      </pc:sldChg>
      <pc:sldChg chg="del">
        <pc:chgData name="Julia Tworowska" userId="b16c40a0af50c71c" providerId="LiveId" clId="{62008AB7-E1F5-452E-BB20-C25EE8D3663C}" dt="2025-11-18T09:34:42.468" v="19" actId="47"/>
        <pc:sldMkLst>
          <pc:docMk/>
          <pc:sldMk cId="2764569138" sldId="358"/>
        </pc:sldMkLst>
      </pc:sldChg>
      <pc:sldChg chg="delSp modSp mod">
        <pc:chgData name="Julia Tworowska" userId="b16c40a0af50c71c" providerId="LiveId" clId="{62008AB7-E1F5-452E-BB20-C25EE8D3663C}" dt="2025-11-18T09:35:45.645" v="32" actId="478"/>
        <pc:sldMkLst>
          <pc:docMk/>
          <pc:sldMk cId="89283534" sldId="364"/>
        </pc:sldMkLst>
        <pc:spChg chg="del">
          <ac:chgData name="Julia Tworowska" userId="b16c40a0af50c71c" providerId="LiveId" clId="{62008AB7-E1F5-452E-BB20-C25EE8D3663C}" dt="2025-11-18T09:35:45.645" v="32" actId="478"/>
          <ac:spMkLst>
            <pc:docMk/>
            <pc:sldMk cId="89283534" sldId="364"/>
            <ac:spMk id="6" creationId="{00000000-0000-0000-0000-000000000000}"/>
          </ac:spMkLst>
        </pc:spChg>
        <pc:spChg chg="del mod">
          <ac:chgData name="Julia Tworowska" userId="b16c40a0af50c71c" providerId="LiveId" clId="{62008AB7-E1F5-452E-BB20-C25EE8D3663C}" dt="2025-11-18T09:35:43.046" v="31" actId="478"/>
          <ac:spMkLst>
            <pc:docMk/>
            <pc:sldMk cId="89283534" sldId="364"/>
            <ac:spMk id="7" creationId="{00000000-0000-0000-0000-000000000000}"/>
          </ac:spMkLst>
        </pc:spChg>
      </pc:sldChg>
      <pc:sldChg chg="del">
        <pc:chgData name="Julia Tworowska" userId="b16c40a0af50c71c" providerId="LiveId" clId="{62008AB7-E1F5-452E-BB20-C25EE8D3663C}" dt="2025-11-18T09:35:11.503" v="26" actId="47"/>
        <pc:sldMkLst>
          <pc:docMk/>
          <pc:sldMk cId="3939389912" sldId="366"/>
        </pc:sldMkLst>
      </pc:sldChg>
      <pc:sldChg chg="del">
        <pc:chgData name="Julia Tworowska" userId="b16c40a0af50c71c" providerId="LiveId" clId="{62008AB7-E1F5-452E-BB20-C25EE8D3663C}" dt="2025-11-18T09:36:06.026" v="34" actId="47"/>
        <pc:sldMkLst>
          <pc:docMk/>
          <pc:sldMk cId="1551048286" sldId="383"/>
        </pc:sldMkLst>
      </pc:sldChg>
      <pc:sldChg chg="del">
        <pc:chgData name="Julia Tworowska" userId="b16c40a0af50c71c" providerId="LiveId" clId="{62008AB7-E1F5-452E-BB20-C25EE8D3663C}" dt="2025-11-18T09:32:59.256" v="6" actId="47"/>
        <pc:sldMkLst>
          <pc:docMk/>
          <pc:sldMk cId="3959630721" sldId="384"/>
        </pc:sldMkLst>
      </pc:sldChg>
      <pc:sldChg chg="del">
        <pc:chgData name="Julia Tworowska" userId="b16c40a0af50c71c" providerId="LiveId" clId="{62008AB7-E1F5-452E-BB20-C25EE8D3663C}" dt="2025-11-18T09:32:57.212" v="5" actId="47"/>
        <pc:sldMkLst>
          <pc:docMk/>
          <pc:sldMk cId="3399717958" sldId="386"/>
        </pc:sldMkLst>
      </pc:sldChg>
      <pc:sldChg chg="del">
        <pc:chgData name="Julia Tworowska" userId="b16c40a0af50c71c" providerId="LiveId" clId="{62008AB7-E1F5-452E-BB20-C25EE8D3663C}" dt="2025-11-18T09:36:14.526" v="37" actId="47"/>
        <pc:sldMkLst>
          <pc:docMk/>
          <pc:sldMk cId="3912448371" sldId="387"/>
        </pc:sldMkLst>
      </pc:sldChg>
      <pc:sldChg chg="del">
        <pc:chgData name="Julia Tworowska" userId="b16c40a0af50c71c" providerId="LiveId" clId="{62008AB7-E1F5-452E-BB20-C25EE8D3663C}" dt="2025-11-18T09:36:12.493" v="36" actId="47"/>
        <pc:sldMkLst>
          <pc:docMk/>
          <pc:sldMk cId="4010118176" sldId="388"/>
        </pc:sldMkLst>
      </pc:sldChg>
      <pc:sldChg chg="modSp del mod">
        <pc:chgData name="Julia Tworowska" userId="b16c40a0af50c71c" providerId="LiveId" clId="{62008AB7-E1F5-452E-BB20-C25EE8D3663C}" dt="2025-11-18T09:36:11.625" v="35" actId="47"/>
        <pc:sldMkLst>
          <pc:docMk/>
          <pc:sldMk cId="3478334288" sldId="389"/>
        </pc:sldMkLst>
        <pc:spChg chg="mod">
          <ac:chgData name="Julia Tworowska" userId="b16c40a0af50c71c" providerId="LiveId" clId="{62008AB7-E1F5-452E-BB20-C25EE8D3663C}" dt="2025-11-18T09:36:01.702" v="33" actId="6549"/>
          <ac:spMkLst>
            <pc:docMk/>
            <pc:sldMk cId="3478334288" sldId="389"/>
            <ac:spMk id="6" creationId="{00000000-0000-0000-0000-000000000000}"/>
          </ac:spMkLst>
        </pc:spChg>
      </pc:sldChg>
      <pc:sldChg chg="modSp mod">
        <pc:chgData name="Julia Tworowska" userId="b16c40a0af50c71c" providerId="LiveId" clId="{62008AB7-E1F5-452E-BB20-C25EE8D3663C}" dt="2025-11-18T09:34:58.398" v="23" actId="27636"/>
        <pc:sldMkLst>
          <pc:docMk/>
          <pc:sldMk cId="3232607891" sldId="398"/>
        </pc:sldMkLst>
        <pc:spChg chg="mod">
          <ac:chgData name="Julia Tworowska" userId="b16c40a0af50c71c" providerId="LiveId" clId="{62008AB7-E1F5-452E-BB20-C25EE8D3663C}" dt="2025-11-18T09:34:58.398" v="23" actId="27636"/>
          <ac:spMkLst>
            <pc:docMk/>
            <pc:sldMk cId="3232607891" sldId="398"/>
            <ac:spMk id="14" creationId="{72DF0BA4-916D-4BDC-D943-E948DD1CC7E9}"/>
          </ac:spMkLst>
        </pc:spChg>
      </pc:sldChg>
      <pc:sldChg chg="del">
        <pc:chgData name="Julia Tworowska" userId="b16c40a0af50c71c" providerId="LiveId" clId="{62008AB7-E1F5-452E-BB20-C25EE8D3663C}" dt="2025-11-18T09:35:06.402" v="24" actId="47"/>
        <pc:sldMkLst>
          <pc:docMk/>
          <pc:sldMk cId="1957385303" sldId="402"/>
        </pc:sldMkLst>
      </pc:sldChg>
      <pc:sldChg chg="del">
        <pc:chgData name="Julia Tworowska" userId="b16c40a0af50c71c" providerId="LiveId" clId="{62008AB7-E1F5-452E-BB20-C25EE8D3663C}" dt="2025-11-18T09:35:09.165" v="25" actId="47"/>
        <pc:sldMkLst>
          <pc:docMk/>
          <pc:sldMk cId="3053448570" sldId="403"/>
        </pc:sldMkLst>
      </pc:sldChg>
      <pc:sldChg chg="del">
        <pc:chgData name="Julia Tworowska" userId="b16c40a0af50c71c" providerId="LiveId" clId="{62008AB7-E1F5-452E-BB20-C25EE8D3663C}" dt="2025-11-18T09:35:29.066" v="29" actId="47"/>
        <pc:sldMkLst>
          <pc:docMk/>
          <pc:sldMk cId="1662500207" sldId="406"/>
        </pc:sldMkLst>
      </pc:sldChg>
      <pc:sldChg chg="del">
        <pc:chgData name="Julia Tworowska" userId="b16c40a0af50c71c" providerId="LiveId" clId="{62008AB7-E1F5-452E-BB20-C25EE8D3663C}" dt="2025-11-18T09:34:23.890" v="15" actId="47"/>
        <pc:sldMkLst>
          <pc:docMk/>
          <pc:sldMk cId="2351031179" sldId="4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5DFAE-4729-445F-96DF-7E3D7A1F84C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l-PL"/>
        </a:p>
      </dgm:t>
    </dgm:pt>
    <dgm:pt modelId="{F4C2752C-10BD-4973-B07D-FFCAB2CAF577}">
      <dgm:prSet custT="1"/>
      <dgm:spPr/>
      <dgm:t>
        <a:bodyPr/>
        <a:lstStyle/>
        <a:p>
          <a:r>
            <a:rPr lang="pl-PL" sz="2300" b="1" dirty="0"/>
            <a:t>MDI </a:t>
          </a:r>
          <a:r>
            <a:rPr lang="pl-PL" sz="1800" b="1" dirty="0"/>
            <a:t>(</a:t>
          </a:r>
          <a:r>
            <a:rPr lang="pl-PL" sz="1800" b="1" dirty="0" err="1"/>
            <a:t>metered</a:t>
          </a:r>
          <a:r>
            <a:rPr lang="pl-PL" sz="1800" b="1" dirty="0"/>
            <a:t> </a:t>
          </a:r>
          <a:r>
            <a:rPr lang="pl-PL" sz="1800" b="1" dirty="0" err="1"/>
            <a:t>dose</a:t>
          </a:r>
          <a:r>
            <a:rPr lang="pl-PL" sz="1800" b="1" dirty="0"/>
            <a:t> </a:t>
          </a:r>
          <a:r>
            <a:rPr lang="pl-PL" sz="1800" b="1" dirty="0" err="1"/>
            <a:t>inhalers</a:t>
          </a:r>
          <a:r>
            <a:rPr lang="pl-PL" sz="1800" b="1" dirty="0"/>
            <a:t>)</a:t>
          </a:r>
          <a:br>
            <a:rPr lang="pl-PL" sz="1800" b="1" dirty="0"/>
          </a:br>
          <a:r>
            <a:rPr lang="pl-PL" sz="1800" b="1" dirty="0" err="1"/>
            <a:t>pressure</a:t>
          </a:r>
          <a:r>
            <a:rPr lang="pl-PL" sz="1800" b="1" dirty="0"/>
            <a:t> </a:t>
          </a:r>
          <a:r>
            <a:rPr lang="pl-PL" sz="1800" b="1" dirty="0" err="1"/>
            <a:t>metered-dose</a:t>
          </a:r>
          <a:r>
            <a:rPr lang="pl-PL" sz="1800" b="1" dirty="0"/>
            <a:t> </a:t>
          </a:r>
          <a:r>
            <a:rPr lang="pl-PL" sz="1800" b="1" dirty="0" err="1"/>
            <a:t>inhalers</a:t>
          </a:r>
          <a:endParaRPr lang="pl-PL" sz="1800" b="1" dirty="0"/>
        </a:p>
      </dgm:t>
    </dgm:pt>
    <dgm:pt modelId="{FCFDF623-2C1E-4C0E-8579-60734A48B3D7}" type="parTrans" cxnId="{C36913B2-A65D-4BBD-8563-184B88F105C3}">
      <dgm:prSet/>
      <dgm:spPr/>
      <dgm:t>
        <a:bodyPr/>
        <a:lstStyle/>
        <a:p>
          <a:endParaRPr lang="pl-PL"/>
        </a:p>
      </dgm:t>
    </dgm:pt>
    <dgm:pt modelId="{6DF56F78-545E-4335-A634-EEE4A51B1131}" type="sibTrans" cxnId="{C36913B2-A65D-4BBD-8563-184B88F105C3}">
      <dgm:prSet/>
      <dgm:spPr/>
      <dgm:t>
        <a:bodyPr/>
        <a:lstStyle/>
        <a:p>
          <a:endParaRPr lang="pl-PL"/>
        </a:p>
      </dgm:t>
    </dgm:pt>
    <dgm:pt modelId="{76134E7D-CCA0-4B31-9998-57731AE15ACB}">
      <dgm:prSet/>
      <dgm:spPr/>
      <dgm:t>
        <a:bodyPr/>
        <a:lstStyle/>
        <a:p>
          <a:r>
            <a:rPr lang="pl-PL" b="1" dirty="0"/>
            <a:t>DPI (</a:t>
          </a:r>
          <a:r>
            <a:rPr lang="pl-PL" b="1" dirty="0" err="1"/>
            <a:t>dry</a:t>
          </a:r>
          <a:r>
            <a:rPr lang="pl-PL" b="1" dirty="0"/>
            <a:t> </a:t>
          </a:r>
          <a:r>
            <a:rPr lang="pl-PL" b="1" dirty="0" err="1"/>
            <a:t>powder</a:t>
          </a:r>
          <a:r>
            <a:rPr lang="pl-PL" b="1" dirty="0"/>
            <a:t> </a:t>
          </a:r>
          <a:r>
            <a:rPr lang="pl-PL" b="1" dirty="0" err="1"/>
            <a:t>inhalers</a:t>
          </a:r>
          <a:r>
            <a:rPr lang="pl-PL" b="1" dirty="0"/>
            <a:t>)</a:t>
          </a:r>
          <a:br>
            <a:rPr lang="pl-PL" b="1" dirty="0"/>
          </a:br>
          <a:r>
            <a:rPr lang="pl-PL" b="1" dirty="0" err="1"/>
            <a:t>dry-powder</a:t>
          </a:r>
          <a:r>
            <a:rPr lang="pl-PL" b="1" dirty="0"/>
            <a:t> </a:t>
          </a:r>
          <a:r>
            <a:rPr lang="pl-PL" b="1" dirty="0" err="1"/>
            <a:t>inhalers</a:t>
          </a:r>
          <a:endParaRPr lang="pl-PL" b="1" dirty="0"/>
        </a:p>
      </dgm:t>
    </dgm:pt>
    <dgm:pt modelId="{78425618-4607-438F-9C1C-3D99E5E61285}" type="parTrans" cxnId="{DBDA5213-B606-4ABD-B44B-937C300A8CA1}">
      <dgm:prSet/>
      <dgm:spPr/>
      <dgm:t>
        <a:bodyPr/>
        <a:lstStyle/>
        <a:p>
          <a:endParaRPr lang="pl-PL"/>
        </a:p>
      </dgm:t>
    </dgm:pt>
    <dgm:pt modelId="{23FC4D76-69FA-4228-8749-FD29FCEA90E2}" type="sibTrans" cxnId="{DBDA5213-B606-4ABD-B44B-937C300A8CA1}">
      <dgm:prSet/>
      <dgm:spPr/>
      <dgm:t>
        <a:bodyPr/>
        <a:lstStyle/>
        <a:p>
          <a:endParaRPr lang="pl-PL"/>
        </a:p>
      </dgm:t>
    </dgm:pt>
    <dgm:pt modelId="{53BCFCF1-2A06-47F0-96F9-67065F477E84}">
      <dgm:prSet/>
      <dgm:spPr/>
      <dgm:t>
        <a:bodyPr/>
        <a:lstStyle/>
        <a:p>
          <a:r>
            <a:rPr lang="pl-PL" dirty="0" err="1"/>
            <a:t>turbuhaler</a:t>
          </a:r>
          <a:endParaRPr lang="pl-PL" dirty="0"/>
        </a:p>
      </dgm:t>
    </dgm:pt>
    <dgm:pt modelId="{7F3A8BFF-6DA7-4EC6-981D-BFFCA28C80CE}" type="parTrans" cxnId="{0C4A74F1-D721-4D01-965C-88D404584BBC}">
      <dgm:prSet/>
      <dgm:spPr/>
      <dgm:t>
        <a:bodyPr/>
        <a:lstStyle/>
        <a:p>
          <a:endParaRPr lang="pl-PL"/>
        </a:p>
      </dgm:t>
    </dgm:pt>
    <dgm:pt modelId="{B0AFDF90-34FB-4A2E-8823-9EF2DE79D249}" type="sibTrans" cxnId="{0C4A74F1-D721-4D01-965C-88D404584BBC}">
      <dgm:prSet/>
      <dgm:spPr/>
      <dgm:t>
        <a:bodyPr/>
        <a:lstStyle/>
        <a:p>
          <a:endParaRPr lang="pl-PL"/>
        </a:p>
      </dgm:t>
    </dgm:pt>
    <dgm:pt modelId="{C1201BB8-ABD6-4F0B-AC30-B55F81EE2648}">
      <dgm:prSet/>
      <dgm:spPr/>
      <dgm:t>
        <a:bodyPr/>
        <a:lstStyle/>
        <a:p>
          <a:r>
            <a:rPr lang="pl-PL" dirty="0" err="1"/>
            <a:t>aerolizer</a:t>
          </a:r>
          <a:endParaRPr lang="pl-PL" dirty="0"/>
        </a:p>
      </dgm:t>
    </dgm:pt>
    <dgm:pt modelId="{61BF9C16-478C-4D03-8053-DD331656BCDD}" type="parTrans" cxnId="{421E9B87-9D26-4EB0-A51A-B56AD73F9116}">
      <dgm:prSet/>
      <dgm:spPr/>
      <dgm:t>
        <a:bodyPr/>
        <a:lstStyle/>
        <a:p>
          <a:endParaRPr lang="pl-PL"/>
        </a:p>
      </dgm:t>
    </dgm:pt>
    <dgm:pt modelId="{DD7F8EFF-1061-4FE5-B853-64BEA55EE716}" type="sibTrans" cxnId="{421E9B87-9D26-4EB0-A51A-B56AD73F9116}">
      <dgm:prSet/>
      <dgm:spPr/>
      <dgm:t>
        <a:bodyPr/>
        <a:lstStyle/>
        <a:p>
          <a:endParaRPr lang="pl-PL"/>
        </a:p>
      </dgm:t>
    </dgm:pt>
    <dgm:pt modelId="{C33AD329-6FAF-419B-9718-956141810234}">
      <dgm:prSet/>
      <dgm:spPr/>
      <dgm:t>
        <a:bodyPr/>
        <a:lstStyle/>
        <a:p>
          <a:r>
            <a:rPr lang="pl-PL" dirty="0" err="1"/>
            <a:t>diskus</a:t>
          </a:r>
          <a:endParaRPr lang="pl-PL" dirty="0"/>
        </a:p>
      </dgm:t>
    </dgm:pt>
    <dgm:pt modelId="{494B2AF9-7A1E-46EA-8296-7601EC10CB88}" type="parTrans" cxnId="{3E382F16-C61F-4E23-9542-8CB57056E2C2}">
      <dgm:prSet/>
      <dgm:spPr/>
      <dgm:t>
        <a:bodyPr/>
        <a:lstStyle/>
        <a:p>
          <a:endParaRPr lang="pl-PL"/>
        </a:p>
      </dgm:t>
    </dgm:pt>
    <dgm:pt modelId="{5F970BBB-937F-42A8-A795-56ADFCC7543D}" type="sibTrans" cxnId="{3E382F16-C61F-4E23-9542-8CB57056E2C2}">
      <dgm:prSet/>
      <dgm:spPr/>
      <dgm:t>
        <a:bodyPr/>
        <a:lstStyle/>
        <a:p>
          <a:endParaRPr lang="pl-PL"/>
        </a:p>
      </dgm:t>
    </dgm:pt>
    <dgm:pt modelId="{17E65C4E-5F28-4BC5-A261-BC8A7A3166B3}">
      <dgm:prSet/>
      <dgm:spPr/>
      <dgm:t>
        <a:bodyPr/>
        <a:lstStyle/>
        <a:p>
          <a:r>
            <a:rPr lang="pl-PL" b="1" dirty="0" err="1"/>
            <a:t>Nebulizers</a:t>
          </a:r>
          <a:endParaRPr lang="pl-PL" b="1" dirty="0"/>
        </a:p>
      </dgm:t>
    </dgm:pt>
    <dgm:pt modelId="{08673028-231C-4627-81D6-4933855BD4C2}" type="parTrans" cxnId="{C86741FE-5889-4781-929E-A378E44429CB}">
      <dgm:prSet/>
      <dgm:spPr/>
      <dgm:t>
        <a:bodyPr/>
        <a:lstStyle/>
        <a:p>
          <a:endParaRPr lang="pl-PL"/>
        </a:p>
      </dgm:t>
    </dgm:pt>
    <dgm:pt modelId="{3C924878-776B-4DE6-A948-452F4F107D8A}" type="sibTrans" cxnId="{C86741FE-5889-4781-929E-A378E44429CB}">
      <dgm:prSet/>
      <dgm:spPr/>
      <dgm:t>
        <a:bodyPr/>
        <a:lstStyle/>
        <a:p>
          <a:endParaRPr lang="pl-PL"/>
        </a:p>
      </dgm:t>
    </dgm:pt>
    <dgm:pt modelId="{3429B06E-2035-43EF-9A3B-01F10DC61937}" type="pres">
      <dgm:prSet presAssocID="{CDD5DFAE-4729-445F-96DF-7E3D7A1F84CF}" presName="Name0" presStyleCnt="0">
        <dgm:presLayoutVars>
          <dgm:chPref val="1"/>
          <dgm:dir/>
          <dgm:animOne val="branch"/>
          <dgm:animLvl val="lvl"/>
          <dgm:resizeHandles/>
        </dgm:presLayoutVars>
      </dgm:prSet>
      <dgm:spPr/>
    </dgm:pt>
    <dgm:pt modelId="{EBC7333F-9870-42BC-8CA0-8BC08DD582EA}" type="pres">
      <dgm:prSet presAssocID="{F4C2752C-10BD-4973-B07D-FFCAB2CAF577}" presName="vertOne" presStyleCnt="0"/>
      <dgm:spPr/>
    </dgm:pt>
    <dgm:pt modelId="{0CDEB07A-046B-45E6-94BB-C85E93FCEAFD}" type="pres">
      <dgm:prSet presAssocID="{F4C2752C-10BD-4973-B07D-FFCAB2CAF577}" presName="txOne" presStyleLbl="node0" presStyleIdx="0" presStyleCnt="3" custScaleY="240660">
        <dgm:presLayoutVars>
          <dgm:chPref val="3"/>
        </dgm:presLayoutVars>
      </dgm:prSet>
      <dgm:spPr/>
    </dgm:pt>
    <dgm:pt modelId="{D3C3B816-900B-4302-87A7-56B183CA440E}" type="pres">
      <dgm:prSet presAssocID="{F4C2752C-10BD-4973-B07D-FFCAB2CAF577}" presName="horzOne" presStyleCnt="0"/>
      <dgm:spPr/>
    </dgm:pt>
    <dgm:pt modelId="{15653B9B-4954-4A4A-99BE-4C724CAB439C}" type="pres">
      <dgm:prSet presAssocID="{6DF56F78-545E-4335-A634-EEE4A51B1131}" presName="sibSpaceOne" presStyleCnt="0"/>
      <dgm:spPr/>
    </dgm:pt>
    <dgm:pt modelId="{47D0615F-7FC8-4A8A-AF6E-8C44C5C13919}" type="pres">
      <dgm:prSet presAssocID="{76134E7D-CCA0-4B31-9998-57731AE15ACB}" presName="vertOne" presStyleCnt="0"/>
      <dgm:spPr/>
    </dgm:pt>
    <dgm:pt modelId="{A308B889-4213-44E8-ACA4-2949DC5A1409}" type="pres">
      <dgm:prSet presAssocID="{76134E7D-CCA0-4B31-9998-57731AE15ACB}" presName="txOne" presStyleLbl="node0" presStyleIdx="1" presStyleCnt="3">
        <dgm:presLayoutVars>
          <dgm:chPref val="3"/>
        </dgm:presLayoutVars>
      </dgm:prSet>
      <dgm:spPr/>
    </dgm:pt>
    <dgm:pt modelId="{978FFC8A-45F4-473E-B3A7-59630A7D2218}" type="pres">
      <dgm:prSet presAssocID="{76134E7D-CCA0-4B31-9998-57731AE15ACB}" presName="parTransOne" presStyleCnt="0"/>
      <dgm:spPr/>
    </dgm:pt>
    <dgm:pt modelId="{BA654E3A-6064-48F1-9E96-0E3F92992FB2}" type="pres">
      <dgm:prSet presAssocID="{76134E7D-CCA0-4B31-9998-57731AE15ACB}" presName="horzOne" presStyleCnt="0"/>
      <dgm:spPr/>
    </dgm:pt>
    <dgm:pt modelId="{CE58BDF8-0A0C-4CD3-AA55-34D0B330A71B}" type="pres">
      <dgm:prSet presAssocID="{53BCFCF1-2A06-47F0-96F9-67065F477E84}" presName="vertTwo" presStyleCnt="0"/>
      <dgm:spPr/>
    </dgm:pt>
    <dgm:pt modelId="{317FC08F-2D23-42C9-A151-D13A90728368}" type="pres">
      <dgm:prSet presAssocID="{53BCFCF1-2A06-47F0-96F9-67065F477E84}" presName="txTwo" presStyleLbl="node2" presStyleIdx="0" presStyleCnt="3">
        <dgm:presLayoutVars>
          <dgm:chPref val="3"/>
        </dgm:presLayoutVars>
      </dgm:prSet>
      <dgm:spPr/>
    </dgm:pt>
    <dgm:pt modelId="{3AA6FAA2-A847-4A00-BEF7-DE786EDEAD09}" type="pres">
      <dgm:prSet presAssocID="{53BCFCF1-2A06-47F0-96F9-67065F477E84}" presName="horzTwo" presStyleCnt="0"/>
      <dgm:spPr/>
    </dgm:pt>
    <dgm:pt modelId="{09761763-81DE-49F5-90C6-95DB6345B804}" type="pres">
      <dgm:prSet presAssocID="{B0AFDF90-34FB-4A2E-8823-9EF2DE79D249}" presName="sibSpaceTwo" presStyleCnt="0"/>
      <dgm:spPr/>
    </dgm:pt>
    <dgm:pt modelId="{98A265BE-12F6-4629-AAC4-F92F0773E642}" type="pres">
      <dgm:prSet presAssocID="{C1201BB8-ABD6-4F0B-AC30-B55F81EE2648}" presName="vertTwo" presStyleCnt="0"/>
      <dgm:spPr/>
    </dgm:pt>
    <dgm:pt modelId="{AF415378-1969-4E66-8853-E8FE72512BA3}" type="pres">
      <dgm:prSet presAssocID="{C1201BB8-ABD6-4F0B-AC30-B55F81EE2648}" presName="txTwo" presStyleLbl="node2" presStyleIdx="1" presStyleCnt="3">
        <dgm:presLayoutVars>
          <dgm:chPref val="3"/>
        </dgm:presLayoutVars>
      </dgm:prSet>
      <dgm:spPr/>
    </dgm:pt>
    <dgm:pt modelId="{04E691DB-AC8D-440F-8B54-761C1EB57E8D}" type="pres">
      <dgm:prSet presAssocID="{C1201BB8-ABD6-4F0B-AC30-B55F81EE2648}" presName="horzTwo" presStyleCnt="0"/>
      <dgm:spPr/>
    </dgm:pt>
    <dgm:pt modelId="{0D6B30A5-8626-4B1C-A4B0-67973F215F97}" type="pres">
      <dgm:prSet presAssocID="{DD7F8EFF-1061-4FE5-B853-64BEA55EE716}" presName="sibSpaceTwo" presStyleCnt="0"/>
      <dgm:spPr/>
    </dgm:pt>
    <dgm:pt modelId="{56C897CA-0226-45C8-8B21-43FB6CDEC512}" type="pres">
      <dgm:prSet presAssocID="{C33AD329-6FAF-419B-9718-956141810234}" presName="vertTwo" presStyleCnt="0"/>
      <dgm:spPr/>
    </dgm:pt>
    <dgm:pt modelId="{BA5688D9-6111-414B-A200-FB49EFBEED12}" type="pres">
      <dgm:prSet presAssocID="{C33AD329-6FAF-419B-9718-956141810234}" presName="txTwo" presStyleLbl="node2" presStyleIdx="2" presStyleCnt="3">
        <dgm:presLayoutVars>
          <dgm:chPref val="3"/>
        </dgm:presLayoutVars>
      </dgm:prSet>
      <dgm:spPr/>
    </dgm:pt>
    <dgm:pt modelId="{2BE4BBF9-E909-4CFF-9B1C-8D7D46D1BFF0}" type="pres">
      <dgm:prSet presAssocID="{C33AD329-6FAF-419B-9718-956141810234}" presName="horzTwo" presStyleCnt="0"/>
      <dgm:spPr/>
    </dgm:pt>
    <dgm:pt modelId="{B92CDB99-8C1B-431A-9FE1-20EA9F30A3AE}" type="pres">
      <dgm:prSet presAssocID="{23FC4D76-69FA-4228-8749-FD29FCEA90E2}" presName="sibSpaceOne" presStyleCnt="0"/>
      <dgm:spPr/>
    </dgm:pt>
    <dgm:pt modelId="{F10D961A-B954-4E6D-9C7F-22E992EED522}" type="pres">
      <dgm:prSet presAssocID="{17E65C4E-5F28-4BC5-A261-BC8A7A3166B3}" presName="vertOne" presStyleCnt="0"/>
      <dgm:spPr/>
    </dgm:pt>
    <dgm:pt modelId="{BE454A53-48D5-4D06-B35C-357F49D719C4}" type="pres">
      <dgm:prSet presAssocID="{17E65C4E-5F28-4BC5-A261-BC8A7A3166B3}" presName="txOne" presStyleLbl="node0" presStyleIdx="2" presStyleCnt="3" custScaleY="240660">
        <dgm:presLayoutVars>
          <dgm:chPref val="3"/>
        </dgm:presLayoutVars>
      </dgm:prSet>
      <dgm:spPr/>
    </dgm:pt>
    <dgm:pt modelId="{3863315D-7143-4F9B-BE31-3F1701413C26}" type="pres">
      <dgm:prSet presAssocID="{17E65C4E-5F28-4BC5-A261-BC8A7A3166B3}" presName="horzOne" presStyleCnt="0"/>
      <dgm:spPr/>
    </dgm:pt>
  </dgm:ptLst>
  <dgm:cxnLst>
    <dgm:cxn modelId="{BD07E908-181D-49E0-956F-53299AE72152}" type="presOf" srcId="{CDD5DFAE-4729-445F-96DF-7E3D7A1F84CF}" destId="{3429B06E-2035-43EF-9A3B-01F10DC61937}" srcOrd="0" destOrd="0" presId="urn:microsoft.com/office/officeart/2005/8/layout/hierarchy4"/>
    <dgm:cxn modelId="{DBDA5213-B606-4ABD-B44B-937C300A8CA1}" srcId="{CDD5DFAE-4729-445F-96DF-7E3D7A1F84CF}" destId="{76134E7D-CCA0-4B31-9998-57731AE15ACB}" srcOrd="1" destOrd="0" parTransId="{78425618-4607-438F-9C1C-3D99E5E61285}" sibTransId="{23FC4D76-69FA-4228-8749-FD29FCEA90E2}"/>
    <dgm:cxn modelId="{3E382F16-C61F-4E23-9542-8CB57056E2C2}" srcId="{76134E7D-CCA0-4B31-9998-57731AE15ACB}" destId="{C33AD329-6FAF-419B-9718-956141810234}" srcOrd="2" destOrd="0" parTransId="{494B2AF9-7A1E-46EA-8296-7601EC10CB88}" sibTransId="{5F970BBB-937F-42A8-A795-56ADFCC7543D}"/>
    <dgm:cxn modelId="{66D0DF37-3927-43D3-923C-9A73D0D8350B}" type="presOf" srcId="{F4C2752C-10BD-4973-B07D-FFCAB2CAF577}" destId="{0CDEB07A-046B-45E6-94BB-C85E93FCEAFD}" srcOrd="0" destOrd="0" presId="urn:microsoft.com/office/officeart/2005/8/layout/hierarchy4"/>
    <dgm:cxn modelId="{C5FB9238-29E2-4FCE-B0A3-768D912D2B72}" type="presOf" srcId="{76134E7D-CCA0-4B31-9998-57731AE15ACB}" destId="{A308B889-4213-44E8-ACA4-2949DC5A1409}" srcOrd="0" destOrd="0" presId="urn:microsoft.com/office/officeart/2005/8/layout/hierarchy4"/>
    <dgm:cxn modelId="{44AA1B5D-78FE-4139-8DE5-8997280F06D1}" type="presOf" srcId="{53BCFCF1-2A06-47F0-96F9-67065F477E84}" destId="{317FC08F-2D23-42C9-A151-D13A90728368}" srcOrd="0" destOrd="0" presId="urn:microsoft.com/office/officeart/2005/8/layout/hierarchy4"/>
    <dgm:cxn modelId="{EE508047-7C04-4AC4-B1A0-B1CF15F120B3}" type="presOf" srcId="{17E65C4E-5F28-4BC5-A261-BC8A7A3166B3}" destId="{BE454A53-48D5-4D06-B35C-357F49D719C4}" srcOrd="0" destOrd="0" presId="urn:microsoft.com/office/officeart/2005/8/layout/hierarchy4"/>
    <dgm:cxn modelId="{27C4004E-0BE0-46B5-91E8-E036CAE5340D}" type="presOf" srcId="{C1201BB8-ABD6-4F0B-AC30-B55F81EE2648}" destId="{AF415378-1969-4E66-8853-E8FE72512BA3}" srcOrd="0" destOrd="0" presId="urn:microsoft.com/office/officeart/2005/8/layout/hierarchy4"/>
    <dgm:cxn modelId="{421E9B87-9D26-4EB0-A51A-B56AD73F9116}" srcId="{76134E7D-CCA0-4B31-9998-57731AE15ACB}" destId="{C1201BB8-ABD6-4F0B-AC30-B55F81EE2648}" srcOrd="1" destOrd="0" parTransId="{61BF9C16-478C-4D03-8053-DD331656BCDD}" sibTransId="{DD7F8EFF-1061-4FE5-B853-64BEA55EE716}"/>
    <dgm:cxn modelId="{80B7B294-6358-45A6-8BF2-0646A61F6A9C}" type="presOf" srcId="{C33AD329-6FAF-419B-9718-956141810234}" destId="{BA5688D9-6111-414B-A200-FB49EFBEED12}" srcOrd="0" destOrd="0" presId="urn:microsoft.com/office/officeart/2005/8/layout/hierarchy4"/>
    <dgm:cxn modelId="{C36913B2-A65D-4BBD-8563-184B88F105C3}" srcId="{CDD5DFAE-4729-445F-96DF-7E3D7A1F84CF}" destId="{F4C2752C-10BD-4973-B07D-FFCAB2CAF577}" srcOrd="0" destOrd="0" parTransId="{FCFDF623-2C1E-4C0E-8579-60734A48B3D7}" sibTransId="{6DF56F78-545E-4335-A634-EEE4A51B1131}"/>
    <dgm:cxn modelId="{0C4A74F1-D721-4D01-965C-88D404584BBC}" srcId="{76134E7D-CCA0-4B31-9998-57731AE15ACB}" destId="{53BCFCF1-2A06-47F0-96F9-67065F477E84}" srcOrd="0" destOrd="0" parTransId="{7F3A8BFF-6DA7-4EC6-981D-BFFCA28C80CE}" sibTransId="{B0AFDF90-34FB-4A2E-8823-9EF2DE79D249}"/>
    <dgm:cxn modelId="{C86741FE-5889-4781-929E-A378E44429CB}" srcId="{CDD5DFAE-4729-445F-96DF-7E3D7A1F84CF}" destId="{17E65C4E-5F28-4BC5-A261-BC8A7A3166B3}" srcOrd="2" destOrd="0" parTransId="{08673028-231C-4627-81D6-4933855BD4C2}" sibTransId="{3C924878-776B-4DE6-A948-452F4F107D8A}"/>
    <dgm:cxn modelId="{3FE540D6-3905-4FA0-BBA2-3D6F5D708193}" type="presParOf" srcId="{3429B06E-2035-43EF-9A3B-01F10DC61937}" destId="{EBC7333F-9870-42BC-8CA0-8BC08DD582EA}" srcOrd="0" destOrd="0" presId="urn:microsoft.com/office/officeart/2005/8/layout/hierarchy4"/>
    <dgm:cxn modelId="{56ABF25A-B1E9-483E-B2D3-DE91AFA887CB}" type="presParOf" srcId="{EBC7333F-9870-42BC-8CA0-8BC08DD582EA}" destId="{0CDEB07A-046B-45E6-94BB-C85E93FCEAFD}" srcOrd="0" destOrd="0" presId="urn:microsoft.com/office/officeart/2005/8/layout/hierarchy4"/>
    <dgm:cxn modelId="{C4029DCB-6893-47BE-A683-936C6BEF1C90}" type="presParOf" srcId="{EBC7333F-9870-42BC-8CA0-8BC08DD582EA}" destId="{D3C3B816-900B-4302-87A7-56B183CA440E}" srcOrd="1" destOrd="0" presId="urn:microsoft.com/office/officeart/2005/8/layout/hierarchy4"/>
    <dgm:cxn modelId="{4EA70BA9-EB19-412F-A04A-5B1573AC2D8B}" type="presParOf" srcId="{3429B06E-2035-43EF-9A3B-01F10DC61937}" destId="{15653B9B-4954-4A4A-99BE-4C724CAB439C}" srcOrd="1" destOrd="0" presId="urn:microsoft.com/office/officeart/2005/8/layout/hierarchy4"/>
    <dgm:cxn modelId="{26B8F156-86E8-46F7-A00B-E9BA5A4E0C83}" type="presParOf" srcId="{3429B06E-2035-43EF-9A3B-01F10DC61937}" destId="{47D0615F-7FC8-4A8A-AF6E-8C44C5C13919}" srcOrd="2" destOrd="0" presId="urn:microsoft.com/office/officeart/2005/8/layout/hierarchy4"/>
    <dgm:cxn modelId="{70E74407-B101-4651-8CBD-00A6CDB3B2E6}" type="presParOf" srcId="{47D0615F-7FC8-4A8A-AF6E-8C44C5C13919}" destId="{A308B889-4213-44E8-ACA4-2949DC5A1409}" srcOrd="0" destOrd="0" presId="urn:microsoft.com/office/officeart/2005/8/layout/hierarchy4"/>
    <dgm:cxn modelId="{63F7313D-EBF1-4382-9040-476FD4823BE5}" type="presParOf" srcId="{47D0615F-7FC8-4A8A-AF6E-8C44C5C13919}" destId="{978FFC8A-45F4-473E-B3A7-59630A7D2218}" srcOrd="1" destOrd="0" presId="urn:microsoft.com/office/officeart/2005/8/layout/hierarchy4"/>
    <dgm:cxn modelId="{B1B76FC5-23E7-4C73-A702-DC08AEFBCB33}" type="presParOf" srcId="{47D0615F-7FC8-4A8A-AF6E-8C44C5C13919}" destId="{BA654E3A-6064-48F1-9E96-0E3F92992FB2}" srcOrd="2" destOrd="0" presId="urn:microsoft.com/office/officeart/2005/8/layout/hierarchy4"/>
    <dgm:cxn modelId="{4067DD40-38C6-47FC-910E-A67CDBD60B5A}" type="presParOf" srcId="{BA654E3A-6064-48F1-9E96-0E3F92992FB2}" destId="{CE58BDF8-0A0C-4CD3-AA55-34D0B330A71B}" srcOrd="0" destOrd="0" presId="urn:microsoft.com/office/officeart/2005/8/layout/hierarchy4"/>
    <dgm:cxn modelId="{AA6089C1-53F7-4A04-B379-3B664257D6E6}" type="presParOf" srcId="{CE58BDF8-0A0C-4CD3-AA55-34D0B330A71B}" destId="{317FC08F-2D23-42C9-A151-D13A90728368}" srcOrd="0" destOrd="0" presId="urn:microsoft.com/office/officeart/2005/8/layout/hierarchy4"/>
    <dgm:cxn modelId="{CE13AD8C-2E41-4C9C-AA89-7DF2F873455C}" type="presParOf" srcId="{CE58BDF8-0A0C-4CD3-AA55-34D0B330A71B}" destId="{3AA6FAA2-A847-4A00-BEF7-DE786EDEAD09}" srcOrd="1" destOrd="0" presId="urn:microsoft.com/office/officeart/2005/8/layout/hierarchy4"/>
    <dgm:cxn modelId="{058B7751-3318-4F97-97EF-44C6542EAB00}" type="presParOf" srcId="{BA654E3A-6064-48F1-9E96-0E3F92992FB2}" destId="{09761763-81DE-49F5-90C6-95DB6345B804}" srcOrd="1" destOrd="0" presId="urn:microsoft.com/office/officeart/2005/8/layout/hierarchy4"/>
    <dgm:cxn modelId="{91228721-76B1-423B-9EAF-C7F184E5FF4D}" type="presParOf" srcId="{BA654E3A-6064-48F1-9E96-0E3F92992FB2}" destId="{98A265BE-12F6-4629-AAC4-F92F0773E642}" srcOrd="2" destOrd="0" presId="urn:microsoft.com/office/officeart/2005/8/layout/hierarchy4"/>
    <dgm:cxn modelId="{5E25000B-3F51-43E8-BDEA-53AB421124C1}" type="presParOf" srcId="{98A265BE-12F6-4629-AAC4-F92F0773E642}" destId="{AF415378-1969-4E66-8853-E8FE72512BA3}" srcOrd="0" destOrd="0" presId="urn:microsoft.com/office/officeart/2005/8/layout/hierarchy4"/>
    <dgm:cxn modelId="{97E993B7-D276-430F-8315-3DB7CAD94ADE}" type="presParOf" srcId="{98A265BE-12F6-4629-AAC4-F92F0773E642}" destId="{04E691DB-AC8D-440F-8B54-761C1EB57E8D}" srcOrd="1" destOrd="0" presId="urn:microsoft.com/office/officeart/2005/8/layout/hierarchy4"/>
    <dgm:cxn modelId="{D31D0958-9DEF-41D3-B1C5-24C5B9309181}" type="presParOf" srcId="{BA654E3A-6064-48F1-9E96-0E3F92992FB2}" destId="{0D6B30A5-8626-4B1C-A4B0-67973F215F97}" srcOrd="3" destOrd="0" presId="urn:microsoft.com/office/officeart/2005/8/layout/hierarchy4"/>
    <dgm:cxn modelId="{470FF87B-A7A1-4B71-B6A3-C5185650C7D5}" type="presParOf" srcId="{BA654E3A-6064-48F1-9E96-0E3F92992FB2}" destId="{56C897CA-0226-45C8-8B21-43FB6CDEC512}" srcOrd="4" destOrd="0" presId="urn:microsoft.com/office/officeart/2005/8/layout/hierarchy4"/>
    <dgm:cxn modelId="{37B8E14C-FD99-4B28-AAAC-415CBC758D57}" type="presParOf" srcId="{56C897CA-0226-45C8-8B21-43FB6CDEC512}" destId="{BA5688D9-6111-414B-A200-FB49EFBEED12}" srcOrd="0" destOrd="0" presId="urn:microsoft.com/office/officeart/2005/8/layout/hierarchy4"/>
    <dgm:cxn modelId="{8F71F1D0-0AAE-4B03-9E94-B4066366DD9C}" type="presParOf" srcId="{56C897CA-0226-45C8-8B21-43FB6CDEC512}" destId="{2BE4BBF9-E909-4CFF-9B1C-8D7D46D1BFF0}" srcOrd="1" destOrd="0" presId="urn:microsoft.com/office/officeart/2005/8/layout/hierarchy4"/>
    <dgm:cxn modelId="{A311D33B-C112-42BF-823B-B0BB76D5FB9F}" type="presParOf" srcId="{3429B06E-2035-43EF-9A3B-01F10DC61937}" destId="{B92CDB99-8C1B-431A-9FE1-20EA9F30A3AE}" srcOrd="3" destOrd="0" presId="urn:microsoft.com/office/officeart/2005/8/layout/hierarchy4"/>
    <dgm:cxn modelId="{01389AB2-1E55-46D4-9190-A425E55F6FF3}" type="presParOf" srcId="{3429B06E-2035-43EF-9A3B-01F10DC61937}" destId="{F10D961A-B954-4E6D-9C7F-22E992EED522}" srcOrd="4" destOrd="0" presId="urn:microsoft.com/office/officeart/2005/8/layout/hierarchy4"/>
    <dgm:cxn modelId="{2A37876E-D318-4D82-992F-0EC00C99663C}" type="presParOf" srcId="{F10D961A-B954-4E6D-9C7F-22E992EED522}" destId="{BE454A53-48D5-4D06-B35C-357F49D719C4}" srcOrd="0" destOrd="0" presId="urn:microsoft.com/office/officeart/2005/8/layout/hierarchy4"/>
    <dgm:cxn modelId="{F0820603-4F06-4121-8CF3-024000ADF78C}" type="presParOf" srcId="{F10D961A-B954-4E6D-9C7F-22E992EED522}" destId="{3863315D-7143-4F9B-BE31-3F1701413C2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07A-046B-45E6-94BB-C85E93FCEAFD}">
      <dsp:nvSpPr>
        <dsp:cNvPr id="0" name=""/>
        <dsp:cNvSpPr/>
      </dsp:nvSpPr>
      <dsp:spPr>
        <a:xfrm>
          <a:off x="1088" y="874"/>
          <a:ext cx="1582246" cy="25908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b="1" kern="1200" dirty="0"/>
            <a:t>MDI </a:t>
          </a:r>
          <a:r>
            <a:rPr lang="pl-PL" sz="1800" b="1" kern="1200" dirty="0"/>
            <a:t>(</a:t>
          </a:r>
          <a:r>
            <a:rPr lang="pl-PL" sz="1800" b="1" kern="1200" dirty="0" err="1"/>
            <a:t>metered</a:t>
          </a:r>
          <a:r>
            <a:rPr lang="pl-PL" sz="1800" b="1" kern="1200" dirty="0"/>
            <a:t> </a:t>
          </a:r>
          <a:r>
            <a:rPr lang="pl-PL" sz="1800" b="1" kern="1200" dirty="0" err="1"/>
            <a:t>dose</a:t>
          </a:r>
          <a:r>
            <a:rPr lang="pl-PL" sz="1800" b="1" kern="1200" dirty="0"/>
            <a:t> </a:t>
          </a:r>
          <a:r>
            <a:rPr lang="pl-PL" sz="1800" b="1" kern="1200" dirty="0" err="1"/>
            <a:t>inhalers</a:t>
          </a:r>
          <a:r>
            <a:rPr lang="pl-PL" sz="1800" b="1" kern="1200" dirty="0"/>
            <a:t>)</a:t>
          </a:r>
          <a:br>
            <a:rPr lang="pl-PL" sz="1800" b="1" kern="1200" dirty="0"/>
          </a:br>
          <a:r>
            <a:rPr lang="pl-PL" sz="1800" b="1" kern="1200" dirty="0" err="1"/>
            <a:t>pressure</a:t>
          </a:r>
          <a:r>
            <a:rPr lang="pl-PL" sz="1800" b="1" kern="1200" dirty="0"/>
            <a:t> </a:t>
          </a:r>
          <a:r>
            <a:rPr lang="pl-PL" sz="1800" b="1" kern="1200" dirty="0" err="1"/>
            <a:t>metered-dose</a:t>
          </a:r>
          <a:r>
            <a:rPr lang="pl-PL" sz="1800" b="1" kern="1200" dirty="0"/>
            <a:t> </a:t>
          </a:r>
          <a:r>
            <a:rPr lang="pl-PL" sz="1800" b="1" kern="1200" dirty="0" err="1"/>
            <a:t>inhalers</a:t>
          </a:r>
          <a:endParaRPr lang="pl-PL" sz="1800" b="1" kern="1200" dirty="0"/>
        </a:p>
      </dsp:txBody>
      <dsp:txXfrm>
        <a:off x="47430" y="47216"/>
        <a:ext cx="1489562" cy="2498198"/>
      </dsp:txXfrm>
    </dsp:sp>
    <dsp:sp modelId="{A308B889-4213-44E8-ACA4-2949DC5A1409}">
      <dsp:nvSpPr>
        <dsp:cNvPr id="0" name=""/>
        <dsp:cNvSpPr/>
      </dsp:nvSpPr>
      <dsp:spPr>
        <a:xfrm>
          <a:off x="1849152" y="874"/>
          <a:ext cx="5012556" cy="10765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b="1" kern="1200" dirty="0"/>
            <a:t>DPI (</a:t>
          </a:r>
          <a:r>
            <a:rPr lang="pl-PL" sz="2300" b="1" kern="1200" dirty="0" err="1"/>
            <a:t>dry</a:t>
          </a:r>
          <a:r>
            <a:rPr lang="pl-PL" sz="2300" b="1" kern="1200" dirty="0"/>
            <a:t> </a:t>
          </a:r>
          <a:r>
            <a:rPr lang="pl-PL" sz="2300" b="1" kern="1200" dirty="0" err="1"/>
            <a:t>powder</a:t>
          </a:r>
          <a:r>
            <a:rPr lang="pl-PL" sz="2300" b="1" kern="1200" dirty="0"/>
            <a:t> </a:t>
          </a:r>
          <a:r>
            <a:rPr lang="pl-PL" sz="2300" b="1" kern="1200" dirty="0" err="1"/>
            <a:t>inhalers</a:t>
          </a:r>
          <a:r>
            <a:rPr lang="pl-PL" sz="2300" b="1" kern="1200" dirty="0"/>
            <a:t>)</a:t>
          </a:r>
          <a:br>
            <a:rPr lang="pl-PL" sz="2300" b="1" kern="1200" dirty="0"/>
          </a:br>
          <a:r>
            <a:rPr lang="pl-PL" sz="2300" b="1" kern="1200" dirty="0" err="1"/>
            <a:t>dry-powder</a:t>
          </a:r>
          <a:r>
            <a:rPr lang="pl-PL" sz="2300" b="1" kern="1200" dirty="0"/>
            <a:t> </a:t>
          </a:r>
          <a:r>
            <a:rPr lang="pl-PL" sz="2300" b="1" kern="1200" dirty="0" err="1"/>
            <a:t>inhalers</a:t>
          </a:r>
          <a:endParaRPr lang="pl-PL" sz="2300" b="1" kern="1200" dirty="0"/>
        </a:p>
      </dsp:txBody>
      <dsp:txXfrm>
        <a:off x="1880684" y="32406"/>
        <a:ext cx="4949492" cy="1013509"/>
      </dsp:txXfrm>
    </dsp:sp>
    <dsp:sp modelId="{317FC08F-2D23-42C9-A151-D13A90728368}">
      <dsp:nvSpPr>
        <dsp:cNvPr id="0" name=""/>
        <dsp:cNvSpPr/>
      </dsp:nvSpPr>
      <dsp:spPr>
        <a:xfrm>
          <a:off x="1849152" y="1557634"/>
          <a:ext cx="1582246" cy="10765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turbuhaler</a:t>
          </a:r>
          <a:endParaRPr lang="pl-PL" sz="2300" kern="1200" dirty="0"/>
        </a:p>
      </dsp:txBody>
      <dsp:txXfrm>
        <a:off x="1880684" y="1589166"/>
        <a:ext cx="1519182" cy="1013509"/>
      </dsp:txXfrm>
    </dsp:sp>
    <dsp:sp modelId="{AF415378-1969-4E66-8853-E8FE72512BA3}">
      <dsp:nvSpPr>
        <dsp:cNvPr id="0" name=""/>
        <dsp:cNvSpPr/>
      </dsp:nvSpPr>
      <dsp:spPr>
        <a:xfrm>
          <a:off x="3564307" y="1557634"/>
          <a:ext cx="1582246" cy="10765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aerolizer</a:t>
          </a:r>
          <a:endParaRPr lang="pl-PL" sz="2300" kern="1200" dirty="0"/>
        </a:p>
      </dsp:txBody>
      <dsp:txXfrm>
        <a:off x="3595839" y="1589166"/>
        <a:ext cx="1519182" cy="1013509"/>
      </dsp:txXfrm>
    </dsp:sp>
    <dsp:sp modelId="{BA5688D9-6111-414B-A200-FB49EFBEED12}">
      <dsp:nvSpPr>
        <dsp:cNvPr id="0" name=""/>
        <dsp:cNvSpPr/>
      </dsp:nvSpPr>
      <dsp:spPr>
        <a:xfrm>
          <a:off x="5279462" y="1557634"/>
          <a:ext cx="1582246" cy="10765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diskus</a:t>
          </a:r>
          <a:endParaRPr lang="pl-PL" sz="2300" kern="1200" dirty="0"/>
        </a:p>
      </dsp:txBody>
      <dsp:txXfrm>
        <a:off x="5310994" y="1589166"/>
        <a:ext cx="1519182" cy="1013509"/>
      </dsp:txXfrm>
    </dsp:sp>
    <dsp:sp modelId="{BE454A53-48D5-4D06-B35C-357F49D719C4}">
      <dsp:nvSpPr>
        <dsp:cNvPr id="0" name=""/>
        <dsp:cNvSpPr/>
      </dsp:nvSpPr>
      <dsp:spPr>
        <a:xfrm>
          <a:off x="7127526" y="874"/>
          <a:ext cx="1582246" cy="25908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b="1" kern="1200" dirty="0" err="1"/>
            <a:t>Nebulizers</a:t>
          </a:r>
          <a:endParaRPr lang="pl-PL" sz="2300" b="1" kern="1200" dirty="0"/>
        </a:p>
      </dsp:txBody>
      <dsp:txXfrm>
        <a:off x="7173868" y="47216"/>
        <a:ext cx="1489562" cy="24981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2A749-FE13-4560-9AD2-57A3862DE78D}" type="datetimeFigureOut">
              <a:rPr lang="pl-PL" smtClean="0"/>
              <a:t>18.11.2025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CB1E7-0160-4FEE-ADA5-17AA525CC84A}" type="slidenum">
              <a:rPr lang="pl-PL" smtClean="0"/>
              <a:t>‹#›</a:t>
            </a:fld>
            <a:endParaRPr lang="pl-PL"/>
          </a:p>
        </p:txBody>
      </p:sp>
    </p:spTree>
    <p:extLst>
      <p:ext uri="{BB962C8B-B14F-4D97-AF65-F5344CB8AC3E}">
        <p14:creationId xmlns:p14="http://schemas.microsoft.com/office/powerpoint/2010/main" val="403263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D4CB1E7-0160-4FEE-ADA5-17AA525CC84A}" type="slidenum">
              <a:rPr lang="pl-PL" smtClean="0"/>
              <a:t>9</a:t>
            </a:fld>
            <a:endParaRPr lang="pl-PL"/>
          </a:p>
        </p:txBody>
      </p:sp>
    </p:spTree>
    <p:extLst>
      <p:ext uri="{BB962C8B-B14F-4D97-AF65-F5344CB8AC3E}">
        <p14:creationId xmlns:p14="http://schemas.microsoft.com/office/powerpoint/2010/main" val="287159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D4CB1E7-0160-4FEE-ADA5-17AA525CC84A}" type="slidenum">
              <a:rPr lang="pl-PL" smtClean="0"/>
              <a:t>18</a:t>
            </a:fld>
            <a:endParaRPr lang="pl-PL"/>
          </a:p>
        </p:txBody>
      </p:sp>
    </p:spTree>
    <p:extLst>
      <p:ext uri="{BB962C8B-B14F-4D97-AF65-F5344CB8AC3E}">
        <p14:creationId xmlns:p14="http://schemas.microsoft.com/office/powerpoint/2010/main" val="338081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D4CB1E7-0160-4FEE-ADA5-17AA525CC84A}" type="slidenum">
              <a:rPr lang="pl-PL" smtClean="0"/>
              <a:t>19</a:t>
            </a:fld>
            <a:endParaRPr lang="pl-PL"/>
          </a:p>
        </p:txBody>
      </p:sp>
    </p:spTree>
    <p:extLst>
      <p:ext uri="{BB962C8B-B14F-4D97-AF65-F5344CB8AC3E}">
        <p14:creationId xmlns:p14="http://schemas.microsoft.com/office/powerpoint/2010/main" val="209804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D4CB1E7-0160-4FEE-ADA5-17AA525CC84A}" type="slidenum">
              <a:rPr lang="pl-PL" smtClean="0"/>
              <a:t>10</a:t>
            </a:fld>
            <a:endParaRPr lang="pl-PL"/>
          </a:p>
        </p:txBody>
      </p:sp>
    </p:spTree>
    <p:extLst>
      <p:ext uri="{BB962C8B-B14F-4D97-AF65-F5344CB8AC3E}">
        <p14:creationId xmlns:p14="http://schemas.microsoft.com/office/powerpoint/2010/main" val="281511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D4CB1E7-0160-4FEE-ADA5-17AA525CC84A}" type="slidenum">
              <a:rPr lang="pl-PL" smtClean="0"/>
              <a:t>11</a:t>
            </a:fld>
            <a:endParaRPr lang="pl-PL"/>
          </a:p>
        </p:txBody>
      </p:sp>
    </p:spTree>
    <p:extLst>
      <p:ext uri="{BB962C8B-B14F-4D97-AF65-F5344CB8AC3E}">
        <p14:creationId xmlns:p14="http://schemas.microsoft.com/office/powerpoint/2010/main" val="36175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D57A-0F68-0CF8-7494-9F5F613987D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30247F3-73EF-473A-E90B-669E562A30E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524F59F-584E-26B3-1933-64B80EE350F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24306170-EFB2-B509-6AC4-7B0F886DE9A5}"/>
              </a:ext>
            </a:extLst>
          </p:cNvPr>
          <p:cNvSpPr>
            <a:spLocks noGrp="1"/>
          </p:cNvSpPr>
          <p:nvPr>
            <p:ph type="sldNum" sz="quarter" idx="5"/>
          </p:nvPr>
        </p:nvSpPr>
        <p:spPr/>
        <p:txBody>
          <a:bodyPr/>
          <a:lstStyle/>
          <a:p>
            <a:fld id="{FD4CB1E7-0160-4FEE-ADA5-17AA525CC84A}" type="slidenum">
              <a:rPr lang="pl-PL" smtClean="0"/>
              <a:t>12</a:t>
            </a:fld>
            <a:endParaRPr lang="pl-PL"/>
          </a:p>
        </p:txBody>
      </p:sp>
    </p:spTree>
    <p:extLst>
      <p:ext uri="{BB962C8B-B14F-4D97-AF65-F5344CB8AC3E}">
        <p14:creationId xmlns:p14="http://schemas.microsoft.com/office/powerpoint/2010/main" val="401434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5D493-A374-D412-38A1-3E66BE217C2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9CF0C89-D3B7-D699-9D8A-82A63AC3EC7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E6CA13A-8F93-6EEA-7DFE-F254076B91A6}"/>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25F6430-3190-F358-8BAC-271EA1123E11}"/>
              </a:ext>
            </a:extLst>
          </p:cNvPr>
          <p:cNvSpPr>
            <a:spLocks noGrp="1"/>
          </p:cNvSpPr>
          <p:nvPr>
            <p:ph type="sldNum" sz="quarter" idx="5"/>
          </p:nvPr>
        </p:nvSpPr>
        <p:spPr/>
        <p:txBody>
          <a:bodyPr/>
          <a:lstStyle/>
          <a:p>
            <a:fld id="{FD4CB1E7-0160-4FEE-ADA5-17AA525CC84A}" type="slidenum">
              <a:rPr lang="pl-PL" smtClean="0"/>
              <a:t>13</a:t>
            </a:fld>
            <a:endParaRPr lang="pl-PL"/>
          </a:p>
        </p:txBody>
      </p:sp>
    </p:spTree>
    <p:extLst>
      <p:ext uri="{BB962C8B-B14F-4D97-AF65-F5344CB8AC3E}">
        <p14:creationId xmlns:p14="http://schemas.microsoft.com/office/powerpoint/2010/main" val="225164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D4CB1E7-0160-4FEE-ADA5-17AA525CC84A}" type="slidenum">
              <a:rPr lang="pl-PL" smtClean="0"/>
              <a:t>14</a:t>
            </a:fld>
            <a:endParaRPr lang="pl-PL"/>
          </a:p>
        </p:txBody>
      </p:sp>
    </p:spTree>
    <p:extLst>
      <p:ext uri="{BB962C8B-B14F-4D97-AF65-F5344CB8AC3E}">
        <p14:creationId xmlns:p14="http://schemas.microsoft.com/office/powerpoint/2010/main" val="26177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CABA0-4ED0-0F88-9EA4-4487B6B53AD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D8DC28B-EA4D-4705-2371-72A3C1A7D07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6640BC5-460D-37A5-80AF-CE2FF6EA09E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9DD1C01-5F4E-E315-D340-DB06357666BC}"/>
              </a:ext>
            </a:extLst>
          </p:cNvPr>
          <p:cNvSpPr>
            <a:spLocks noGrp="1"/>
          </p:cNvSpPr>
          <p:nvPr>
            <p:ph type="sldNum" sz="quarter" idx="5"/>
          </p:nvPr>
        </p:nvSpPr>
        <p:spPr/>
        <p:txBody>
          <a:bodyPr/>
          <a:lstStyle/>
          <a:p>
            <a:fld id="{FD4CB1E7-0160-4FEE-ADA5-17AA525CC84A}" type="slidenum">
              <a:rPr lang="pl-PL" smtClean="0"/>
              <a:t>15</a:t>
            </a:fld>
            <a:endParaRPr lang="pl-PL"/>
          </a:p>
        </p:txBody>
      </p:sp>
    </p:spTree>
    <p:extLst>
      <p:ext uri="{BB962C8B-B14F-4D97-AF65-F5344CB8AC3E}">
        <p14:creationId xmlns:p14="http://schemas.microsoft.com/office/powerpoint/2010/main" val="248019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D4CB1E7-0160-4FEE-ADA5-17AA525CC84A}" type="slidenum">
              <a:rPr lang="pl-PL" smtClean="0"/>
              <a:t>16</a:t>
            </a:fld>
            <a:endParaRPr lang="pl-PL"/>
          </a:p>
        </p:txBody>
      </p:sp>
    </p:spTree>
    <p:extLst>
      <p:ext uri="{BB962C8B-B14F-4D97-AF65-F5344CB8AC3E}">
        <p14:creationId xmlns:p14="http://schemas.microsoft.com/office/powerpoint/2010/main" val="42789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67D87-FD66-821C-5292-72A6202F4D9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C6B1300-2753-8B38-E0E8-87EBEA2661E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71F0CA8-4E79-F773-CF4F-7046933A95F1}"/>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34137BA-9825-44B4-923A-4A833CEE1400}"/>
              </a:ext>
            </a:extLst>
          </p:cNvPr>
          <p:cNvSpPr>
            <a:spLocks noGrp="1"/>
          </p:cNvSpPr>
          <p:nvPr>
            <p:ph type="sldNum" sz="quarter" idx="5"/>
          </p:nvPr>
        </p:nvSpPr>
        <p:spPr/>
        <p:txBody>
          <a:bodyPr/>
          <a:lstStyle/>
          <a:p>
            <a:fld id="{FD4CB1E7-0160-4FEE-ADA5-17AA525CC84A}" type="slidenum">
              <a:rPr lang="pl-PL" smtClean="0"/>
              <a:t>17</a:t>
            </a:fld>
            <a:endParaRPr lang="pl-PL"/>
          </a:p>
        </p:txBody>
      </p:sp>
    </p:spTree>
    <p:extLst>
      <p:ext uri="{BB962C8B-B14F-4D97-AF65-F5344CB8AC3E}">
        <p14:creationId xmlns:p14="http://schemas.microsoft.com/office/powerpoint/2010/main" val="30318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pl-PL"/>
              <a:t>Kliknij, aby edytować styl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CDF89F3D-199A-4AC2-831B-B0240661CC98}" type="datetime1">
              <a:rPr lang="pl-PL" smtClean="0"/>
              <a:t>18.11.2025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22DDA25-0B47-434F-A93F-6D224D646327}" type="slidenum">
              <a:rPr lang="pl-PL" smtClean="0"/>
              <a:t>‹#›</a:t>
            </a:fld>
            <a:endParaRPr lang="pl-PL"/>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9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F4CAF0C-86BD-46BD-AC89-E9F611999AA5}" type="datetime1">
              <a:rPr lang="pl-PL" smtClean="0"/>
              <a:t>18.11.2025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22DDA25-0B47-434F-A93F-6D224D646327}" type="slidenum">
              <a:rPr lang="pl-PL" smtClean="0"/>
              <a:t>‹#›</a:t>
            </a:fld>
            <a:endParaRPr lang="pl-PL"/>
          </a:p>
        </p:txBody>
      </p:sp>
    </p:spTree>
    <p:extLst>
      <p:ext uri="{BB962C8B-B14F-4D97-AF65-F5344CB8AC3E}">
        <p14:creationId xmlns:p14="http://schemas.microsoft.com/office/powerpoint/2010/main" val="144145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E391B5B-EB82-4E4A-9D74-F7F1D2CD7EC4}" type="datetime1">
              <a:rPr lang="pl-PL" smtClean="0"/>
              <a:t>18.11.2025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22DDA25-0B47-434F-A93F-6D224D646327}" type="slidenum">
              <a:rPr lang="pl-PL" smtClean="0"/>
              <a:t>‹#›</a:t>
            </a:fld>
            <a:endParaRPr lang="pl-PL"/>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32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5FDAE53-CB27-4EF3-BA03-416D65E64DBA}" type="datetime1">
              <a:rPr lang="pl-PL" smtClean="0"/>
              <a:t>18.11.2025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22DDA25-0B47-434F-A93F-6D224D646327}" type="slidenum">
              <a:rPr lang="pl-PL" smtClean="0"/>
              <a:t>‹#›</a:t>
            </a:fld>
            <a:endParaRPr lang="pl-PL"/>
          </a:p>
        </p:txBody>
      </p:sp>
    </p:spTree>
    <p:extLst>
      <p:ext uri="{BB962C8B-B14F-4D97-AF65-F5344CB8AC3E}">
        <p14:creationId xmlns:p14="http://schemas.microsoft.com/office/powerpoint/2010/main" val="356248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pl-PL"/>
              <a:t>Kliknij, aby edytować styl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3C8C52D-C4E7-42A9-B393-4A58A8A785C7}" type="datetime1">
              <a:rPr lang="pl-PL" smtClean="0"/>
              <a:t>18.11.2025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22DDA25-0B47-434F-A93F-6D224D646327}" type="slidenum">
              <a:rPr lang="pl-PL" smtClean="0"/>
              <a:t>‹#›</a:t>
            </a:fld>
            <a:endParaRPr lang="pl-PL"/>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0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C3DFE1F-44B4-4331-A75F-B86F7B56A552}" type="datetime1">
              <a:rPr lang="pl-PL" smtClean="0"/>
              <a:t>18.11.2025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22DDA25-0B47-434F-A93F-6D224D646327}" type="slidenum">
              <a:rPr lang="pl-PL" smtClean="0"/>
              <a:t>‹#›</a:t>
            </a:fld>
            <a:endParaRPr lang="pl-PL"/>
          </a:p>
        </p:txBody>
      </p:sp>
    </p:spTree>
    <p:extLst>
      <p:ext uri="{BB962C8B-B14F-4D97-AF65-F5344CB8AC3E}">
        <p14:creationId xmlns:p14="http://schemas.microsoft.com/office/powerpoint/2010/main" val="39380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pl-PL"/>
              <a:t>Kliknij, aby edytować styl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768096" y="2967788"/>
            <a:ext cx="356616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4491990" y="2967788"/>
            <a:ext cx="356616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8CFA3AF-D38B-42BF-B1C7-D326EABF1494}" type="datetime1">
              <a:rPr lang="pl-PL" smtClean="0"/>
              <a:t>18.11.2025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22DDA25-0B47-434F-A93F-6D224D646327}" type="slidenum">
              <a:rPr lang="pl-PL" smtClean="0"/>
              <a:t>‹#›</a:t>
            </a:fld>
            <a:endParaRPr lang="pl-PL"/>
          </a:p>
        </p:txBody>
      </p:sp>
    </p:spTree>
    <p:extLst>
      <p:ext uri="{BB962C8B-B14F-4D97-AF65-F5344CB8AC3E}">
        <p14:creationId xmlns:p14="http://schemas.microsoft.com/office/powerpoint/2010/main" val="88457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418E2B7-54CB-44C8-A738-00C1AB211393}" type="datetime1">
              <a:rPr lang="pl-PL" smtClean="0"/>
              <a:t>18.11.2025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22DDA25-0B47-434F-A93F-6D224D646327}" type="slidenum">
              <a:rPr lang="pl-PL" smtClean="0"/>
              <a:t>‹#›</a:t>
            </a:fld>
            <a:endParaRPr lang="pl-PL"/>
          </a:p>
        </p:txBody>
      </p:sp>
    </p:spTree>
    <p:extLst>
      <p:ext uri="{BB962C8B-B14F-4D97-AF65-F5344CB8AC3E}">
        <p14:creationId xmlns:p14="http://schemas.microsoft.com/office/powerpoint/2010/main" val="4261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A1AEA-C5E5-466E-B743-F46E2852CC1E}" type="datetime1">
              <a:rPr lang="pl-PL" smtClean="0"/>
              <a:t>18.11.2025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22DDA25-0B47-434F-A93F-6D224D646327}" type="slidenum">
              <a:rPr lang="pl-PL" smtClean="0"/>
              <a:t>‹#›</a:t>
            </a:fld>
            <a:endParaRPr lang="pl-PL"/>
          </a:p>
        </p:txBody>
      </p:sp>
    </p:spTree>
    <p:extLst>
      <p:ext uri="{BB962C8B-B14F-4D97-AF65-F5344CB8AC3E}">
        <p14:creationId xmlns:p14="http://schemas.microsoft.com/office/powerpoint/2010/main" val="175253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pl-PL"/>
              <a:t>Kliknij, aby edytować styl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E7F7DD1-03AA-4F05-AC96-47BA0061127A}" type="datetime1">
              <a:rPr lang="pl-PL" smtClean="0"/>
              <a:t>18.11.2025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22DDA25-0B47-434F-A93F-6D224D646327}" type="slidenum">
              <a:rPr lang="pl-PL" smtClean="0"/>
              <a:t>‹#›</a:t>
            </a:fld>
            <a:endParaRPr lang="pl-PL"/>
          </a:p>
        </p:txBody>
      </p:sp>
    </p:spTree>
    <p:extLst>
      <p:ext uri="{BB962C8B-B14F-4D97-AF65-F5344CB8AC3E}">
        <p14:creationId xmlns:p14="http://schemas.microsoft.com/office/powerpoint/2010/main" val="330098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FCC93FBD-71D7-469B-B011-AE02543E46F6}" type="datetime1">
              <a:rPr lang="pl-PL" smtClean="0"/>
              <a:t>18.11.2025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22DDA25-0B47-434F-A93F-6D224D646327}" type="slidenum">
              <a:rPr lang="pl-PL" smtClean="0"/>
              <a:t>‹#›</a:t>
            </a:fld>
            <a:endParaRPr lang="pl-PL"/>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36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840929D-6CF7-4EC0-9B4E-157E0546F106}" type="datetime1">
              <a:rPr lang="pl-PL" smtClean="0"/>
              <a:t>18.11.2025</a:t>
            </a:fld>
            <a:endParaRPr lang="pl-PL"/>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22DDA25-0B47-434F-A93F-6D224D646327}" type="slidenum">
              <a:rPr lang="pl-PL" smtClean="0"/>
              <a:t>‹#›</a:t>
            </a:fld>
            <a:endParaRPr lang="pl-PL"/>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96403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12"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3.jpeg"/><Relationship Id="rId5" Type="http://schemas.openxmlformats.org/officeDocument/2006/relationships/diagramColors" Target="../diagrams/colors1.xml"/><Relationship Id="rId10" Type="http://schemas.openxmlformats.org/officeDocument/2006/relationships/image" Target="../media/image22.png"/><Relationship Id="rId4" Type="http://schemas.openxmlformats.org/officeDocument/2006/relationships/diagramQuickStyle" Target="../diagrams/quickStyle1.xml"/><Relationship Id="rId9"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7B7386-8EA5-4956-B76F-C456C0AD5BB9}"/>
              </a:ext>
            </a:extLst>
          </p:cNvPr>
          <p:cNvSpPr>
            <a:spLocks noGrp="1"/>
          </p:cNvSpPr>
          <p:nvPr>
            <p:ph type="ctrTitle"/>
          </p:nvPr>
        </p:nvSpPr>
        <p:spPr/>
        <p:txBody>
          <a:bodyPr/>
          <a:lstStyle/>
          <a:p>
            <a:r>
              <a:rPr lang="en-US" dirty="0"/>
              <a:t>Asthma in Children and Adolescents</a:t>
            </a:r>
            <a:endParaRPr lang="pl-PL" dirty="0"/>
          </a:p>
        </p:txBody>
      </p:sp>
      <p:sp>
        <p:nvSpPr>
          <p:cNvPr id="3" name="Podtytuł 2">
            <a:extLst>
              <a:ext uri="{FF2B5EF4-FFF2-40B4-BE49-F238E27FC236}">
                <a16:creationId xmlns:a16="http://schemas.microsoft.com/office/drawing/2014/main" id="{B3C78A1E-AAE8-49B1-86D2-C77A21817308}"/>
              </a:ext>
            </a:extLst>
          </p:cNvPr>
          <p:cNvSpPr>
            <a:spLocks noGrp="1"/>
          </p:cNvSpPr>
          <p:nvPr>
            <p:ph type="subTitle" idx="1"/>
          </p:nvPr>
        </p:nvSpPr>
        <p:spPr/>
        <p:txBody>
          <a:bodyPr>
            <a:normAutofit/>
          </a:bodyPr>
          <a:lstStyle/>
          <a:p>
            <a:r>
              <a:rPr lang="pl-PL" dirty="0"/>
              <a:t>Katedra i Klinika Pediatrii, Alergologii</a:t>
            </a:r>
            <a:br>
              <a:rPr lang="pl-PL" dirty="0"/>
            </a:br>
            <a:r>
              <a:rPr lang="pl-PL" dirty="0"/>
              <a:t>i Gastroenterologii CM</a:t>
            </a:r>
            <a:br>
              <a:rPr lang="pl-PL" dirty="0"/>
            </a:br>
            <a:r>
              <a:rPr lang="pl-PL" dirty="0"/>
              <a:t>w Bydgoszczy UMK</a:t>
            </a:r>
          </a:p>
        </p:txBody>
      </p:sp>
      <p:grpSp>
        <p:nvGrpSpPr>
          <p:cNvPr id="9" name="Grupa 8">
            <a:extLst>
              <a:ext uri="{FF2B5EF4-FFF2-40B4-BE49-F238E27FC236}">
                <a16:creationId xmlns:a16="http://schemas.microsoft.com/office/drawing/2014/main" id="{8C5BBEF3-6D88-47D3-89B0-0426A078D170}"/>
              </a:ext>
            </a:extLst>
          </p:cNvPr>
          <p:cNvGrpSpPr/>
          <p:nvPr/>
        </p:nvGrpSpPr>
        <p:grpSpPr>
          <a:xfrm>
            <a:off x="5299911" y="106780"/>
            <a:ext cx="3742070" cy="711367"/>
            <a:chOff x="5299911" y="106780"/>
            <a:chExt cx="3742070" cy="711367"/>
          </a:xfrm>
        </p:grpSpPr>
        <p:sp>
          <p:nvSpPr>
            <p:cNvPr id="8" name="Prostokąt 7">
              <a:extLst>
                <a:ext uri="{FF2B5EF4-FFF2-40B4-BE49-F238E27FC236}">
                  <a16:creationId xmlns:a16="http://schemas.microsoft.com/office/drawing/2014/main" id="{E8E1E43D-B086-4856-8473-F4590E8F5F71}"/>
                </a:ext>
              </a:extLst>
            </p:cNvPr>
            <p:cNvSpPr/>
            <p:nvPr/>
          </p:nvSpPr>
          <p:spPr>
            <a:xfrm>
              <a:off x="5299911" y="106780"/>
              <a:ext cx="3742070" cy="711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a:extLst>
                <a:ext uri="{FF2B5EF4-FFF2-40B4-BE49-F238E27FC236}">
                  <a16:creationId xmlns:a16="http://schemas.microsoft.com/office/drawing/2014/main" id="{61BC738A-1D88-468D-8E73-EF570E4F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84" y="198771"/>
              <a:ext cx="1850857" cy="556703"/>
            </a:xfrm>
            <a:prstGeom prst="rect">
              <a:avLst/>
            </a:prstGeom>
          </p:spPr>
        </p:pic>
        <p:pic>
          <p:nvPicPr>
            <p:cNvPr id="7" name="Obraz 6">
              <a:extLst>
                <a:ext uri="{FF2B5EF4-FFF2-40B4-BE49-F238E27FC236}">
                  <a16:creationId xmlns:a16="http://schemas.microsoft.com/office/drawing/2014/main" id="{ADCBAD56-3111-4235-A163-DA4E201BA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221" y="106780"/>
              <a:ext cx="1667760" cy="711367"/>
            </a:xfrm>
            <a:prstGeom prst="rect">
              <a:avLst/>
            </a:prstGeom>
          </p:spPr>
        </p:pic>
      </p:grpSp>
      <p:sp>
        <p:nvSpPr>
          <p:cNvPr id="10" name="Symbol zastępczy numeru slajdu 9">
            <a:extLst>
              <a:ext uri="{FF2B5EF4-FFF2-40B4-BE49-F238E27FC236}">
                <a16:creationId xmlns:a16="http://schemas.microsoft.com/office/drawing/2014/main" id="{1ABE15C2-25F7-4785-8176-478AE41D1905}"/>
              </a:ext>
            </a:extLst>
          </p:cNvPr>
          <p:cNvSpPr>
            <a:spLocks noGrp="1"/>
          </p:cNvSpPr>
          <p:nvPr>
            <p:ph type="sldNum" sz="quarter" idx="12"/>
          </p:nvPr>
        </p:nvSpPr>
        <p:spPr/>
        <p:txBody>
          <a:bodyPr/>
          <a:lstStyle/>
          <a:p>
            <a:fld id="{722DDA25-0B47-434F-A93F-6D224D646327}" type="slidenum">
              <a:rPr lang="pl-PL" smtClean="0"/>
              <a:t>1</a:t>
            </a:fld>
            <a:endParaRPr lang="pl-PL"/>
          </a:p>
        </p:txBody>
      </p:sp>
    </p:spTree>
    <p:extLst>
      <p:ext uri="{BB962C8B-B14F-4D97-AF65-F5344CB8AC3E}">
        <p14:creationId xmlns:p14="http://schemas.microsoft.com/office/powerpoint/2010/main" val="380368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p:txBody>
          <a:bodyPr>
            <a:normAutofit/>
          </a:bodyPr>
          <a:lstStyle/>
          <a:p>
            <a:r>
              <a:rPr lang="pl-PL" dirty="0"/>
              <a:t>Non-</a:t>
            </a:r>
            <a:r>
              <a:rPr lang="pl-PL" dirty="0" err="1"/>
              <a:t>specific</a:t>
            </a:r>
            <a:r>
              <a:rPr lang="pl-PL" dirty="0"/>
              <a:t> </a:t>
            </a:r>
            <a:r>
              <a:rPr lang="pl-PL" dirty="0" err="1"/>
              <a:t>Bronchial</a:t>
            </a:r>
            <a:r>
              <a:rPr lang="pl-PL" dirty="0"/>
              <a:t> </a:t>
            </a:r>
            <a:r>
              <a:rPr lang="pl-PL" dirty="0" err="1"/>
              <a:t>Provocation</a:t>
            </a:r>
            <a:r>
              <a:rPr lang="pl-PL" dirty="0"/>
              <a:t> </a:t>
            </a:r>
            <a:r>
              <a:rPr lang="pl-PL" dirty="0" err="1"/>
              <a:t>Tests</a:t>
            </a:r>
            <a:endParaRPr lang="pl-PL"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sz="half" idx="1"/>
          </p:nvPr>
        </p:nvSpPr>
        <p:spPr/>
        <p:txBody>
          <a:bodyPr>
            <a:normAutofit lnSpcReduction="10000"/>
          </a:bodyPr>
          <a:lstStyle/>
          <a:p>
            <a:r>
              <a:rPr lang="en-US" b="1" dirty="0"/>
              <a:t>physical factors</a:t>
            </a:r>
            <a:br>
              <a:rPr lang="en-US" b="1" dirty="0"/>
            </a:br>
            <a:r>
              <a:rPr lang="en-US" b="1" dirty="0"/>
              <a:t>chemical factors, e.g. methacholine</a:t>
            </a:r>
            <a:br>
              <a:rPr lang="en-US" b="1" dirty="0"/>
            </a:br>
            <a:r>
              <a:rPr lang="en-US" b="1" dirty="0"/>
              <a:t>exercise</a:t>
            </a:r>
            <a:endParaRPr lang="en-US" dirty="0"/>
          </a:p>
          <a:p>
            <a:r>
              <a:rPr lang="en-US" dirty="0"/>
              <a:t>These tests have </a:t>
            </a:r>
            <a:r>
              <a:rPr lang="en-US" b="1" dirty="0"/>
              <a:t>high sensitivity but low specificity</a:t>
            </a:r>
            <a:br>
              <a:rPr lang="en-US" dirty="0"/>
            </a:br>
            <a:r>
              <a:rPr lang="en-US" dirty="0"/>
              <a:t>for the diagnosis of asthma.</a:t>
            </a:r>
          </a:p>
          <a:p>
            <a:r>
              <a:rPr lang="en-US" dirty="0"/>
              <a:t>A </a:t>
            </a:r>
            <a:r>
              <a:rPr lang="en-US" b="1" dirty="0"/>
              <a:t>negative test result</a:t>
            </a:r>
            <a:r>
              <a:rPr lang="en-US" dirty="0"/>
              <a:t> may help exclude chronic asthma</a:t>
            </a:r>
            <a:br>
              <a:rPr lang="en-US" dirty="0"/>
            </a:br>
            <a:r>
              <a:rPr lang="en-US" dirty="0"/>
              <a:t>in a patient who is not taking inhaled corticosteroids,</a:t>
            </a:r>
            <a:br>
              <a:rPr lang="en-US" dirty="0"/>
            </a:br>
            <a:r>
              <a:rPr lang="en-US" dirty="0"/>
              <a:t>whereas a </a:t>
            </a:r>
            <a:r>
              <a:rPr lang="en-US" b="1" dirty="0"/>
              <a:t>positive result</a:t>
            </a:r>
            <a:r>
              <a:rPr lang="en-US" dirty="0"/>
              <a:t> does not always mean</a:t>
            </a:r>
            <a:br>
              <a:rPr lang="en-US" dirty="0"/>
            </a:br>
            <a:r>
              <a:rPr lang="en-US" dirty="0"/>
              <a:t>that the patient has asthma.</a:t>
            </a:r>
          </a:p>
        </p:txBody>
      </p:sp>
      <p:sp>
        <p:nvSpPr>
          <p:cNvPr id="5" name="Symbol zastępczy zawartości 4">
            <a:extLst>
              <a:ext uri="{FF2B5EF4-FFF2-40B4-BE49-F238E27FC236}">
                <a16:creationId xmlns:a16="http://schemas.microsoft.com/office/drawing/2014/main" id="{4A72EE00-8A7D-41A2-82AE-254323C17AC4}"/>
              </a:ext>
            </a:extLst>
          </p:cNvPr>
          <p:cNvSpPr>
            <a:spLocks noGrp="1"/>
          </p:cNvSpPr>
          <p:nvPr>
            <p:ph sz="half" idx="2"/>
          </p:nvPr>
        </p:nvSpPr>
        <p:spPr/>
        <p:txBody>
          <a:bodyPr>
            <a:normAutofit lnSpcReduction="10000"/>
          </a:bodyPr>
          <a:lstStyle/>
          <a:p>
            <a:pPr marL="128016" lvl="1" indent="0">
              <a:buNone/>
            </a:pPr>
            <a:r>
              <a:rPr lang="pl-PL" sz="2000" dirty="0"/>
              <a:t>FEV1  20%</a:t>
            </a:r>
          </a:p>
          <a:p>
            <a:pPr lvl="1"/>
            <a:endParaRPr lang="pl-PL" sz="2000" dirty="0"/>
          </a:p>
          <a:p>
            <a:pPr lvl="1"/>
            <a:endParaRPr lang="pl-PL" sz="2000" dirty="0"/>
          </a:p>
          <a:p>
            <a:pPr marL="128016" lvl="1" indent="0">
              <a:buNone/>
            </a:pPr>
            <a:r>
              <a:rPr lang="pl-PL" sz="2000" dirty="0"/>
              <a:t>FEV1 10%</a:t>
            </a:r>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10</a:t>
            </a:fld>
            <a:endParaRPr lang="pl-PL"/>
          </a:p>
        </p:txBody>
      </p:sp>
      <p:sp>
        <p:nvSpPr>
          <p:cNvPr id="10" name="Strzałka: w prawo 9">
            <a:extLst>
              <a:ext uri="{FF2B5EF4-FFF2-40B4-BE49-F238E27FC236}">
                <a16:creationId xmlns:a16="http://schemas.microsoft.com/office/drawing/2014/main" id="{CFE663E0-1E82-4F38-BD2E-B33DA4139620}"/>
              </a:ext>
            </a:extLst>
          </p:cNvPr>
          <p:cNvSpPr/>
          <p:nvPr/>
        </p:nvSpPr>
        <p:spPr>
          <a:xfrm rot="5400000">
            <a:off x="4250848" y="3401197"/>
            <a:ext cx="345989" cy="179173"/>
          </a:xfrm>
          <a:prstGeom prst="rightArrow">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prawo 10">
            <a:extLst>
              <a:ext uri="{FF2B5EF4-FFF2-40B4-BE49-F238E27FC236}">
                <a16:creationId xmlns:a16="http://schemas.microsoft.com/office/drawing/2014/main" id="{E2169B2C-7F05-47DF-B2E2-4D123C293A62}"/>
              </a:ext>
            </a:extLst>
          </p:cNvPr>
          <p:cNvSpPr/>
          <p:nvPr/>
        </p:nvSpPr>
        <p:spPr>
          <a:xfrm rot="5400000">
            <a:off x="3947520" y="2662016"/>
            <a:ext cx="931205" cy="179173"/>
          </a:xfrm>
          <a:prstGeom prst="rightArrow">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Nawias klamrowy zamykający 5">
            <a:extLst>
              <a:ext uri="{FF2B5EF4-FFF2-40B4-BE49-F238E27FC236}">
                <a16:creationId xmlns:a16="http://schemas.microsoft.com/office/drawing/2014/main" id="{C9D7DBB6-9DE2-48A8-A4A7-ECFF5103A1AB}"/>
              </a:ext>
            </a:extLst>
          </p:cNvPr>
          <p:cNvSpPr/>
          <p:nvPr/>
        </p:nvSpPr>
        <p:spPr>
          <a:xfrm>
            <a:off x="3181864" y="2286000"/>
            <a:ext cx="179173" cy="9312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pic>
        <p:nvPicPr>
          <p:cNvPr id="12" name="Picture 7">
            <a:extLst>
              <a:ext uri="{FF2B5EF4-FFF2-40B4-BE49-F238E27FC236}">
                <a16:creationId xmlns:a16="http://schemas.microsoft.com/office/drawing/2014/main" id="{0144F293-8842-4FE0-AE01-6081A35E5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44" r="16826" b="3914"/>
          <a:stretch>
            <a:fillRect/>
          </a:stretch>
        </p:blipFill>
        <p:spPr bwMode="auto">
          <a:xfrm rot="60000">
            <a:off x="5176978" y="3913867"/>
            <a:ext cx="3658319" cy="2662276"/>
          </a:xfrm>
          <a:prstGeom prst="rect">
            <a:avLst/>
          </a:prstGeom>
          <a:extLst>
            <a:ext uri="{909E8E84-426E-40DD-AFC4-6F175D3DCCD1}">
              <a14:hiddenFill xmlns:a14="http://schemas.microsoft.com/office/drawing/2010/main">
                <a:blipFill dpi="0" rotWithShape="0">
                  <a:blip/>
                  <a:srcRect l="4144" r="16826" b="3914"/>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355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p:txBody>
          <a:bodyPr>
            <a:normAutofit/>
          </a:bodyPr>
          <a:lstStyle/>
          <a:p>
            <a:r>
              <a:rPr lang="en-US" dirty="0"/>
              <a:t>Measurement of Peak Expiratory Flow (PEF) using a peak flow meter</a:t>
            </a:r>
            <a:endParaRPr lang="pl-PL"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p:txBody>
          <a:bodyPr>
            <a:normAutofit/>
          </a:bodyPr>
          <a:lstStyle/>
          <a:p>
            <a:r>
              <a:rPr lang="en-US" b="1" dirty="0"/>
              <a:t>Measurement twice daily, in the morning and evening, before taking medications</a:t>
            </a:r>
            <a:br>
              <a:rPr lang="en-US" dirty="0"/>
            </a:br>
            <a:r>
              <a:rPr lang="en-US" dirty="0"/>
              <a:t>– assessment of PEF variability → variability of airway obstruction</a:t>
            </a:r>
            <a:br>
              <a:rPr lang="en-US" dirty="0"/>
            </a:br>
            <a:r>
              <a:rPr lang="en-US" dirty="0"/>
              <a:t>Significance in diagnosing asthma and in monitoring disease control</a:t>
            </a:r>
          </a:p>
          <a:p>
            <a:r>
              <a:rPr lang="en-US" b="1" dirty="0"/>
              <a:t>Improvement in PEF after administration of SABA</a:t>
            </a:r>
            <a:br>
              <a:rPr lang="en-US" dirty="0"/>
            </a:br>
            <a:r>
              <a:rPr lang="en-US" dirty="0"/>
              <a:t>– equivalent of a bronchodilator reversibility test</a:t>
            </a:r>
            <a:br>
              <a:rPr lang="en-US" dirty="0"/>
            </a:br>
            <a:r>
              <a:rPr lang="en-US" dirty="0"/>
              <a:t>(less sensitive, but useful when spirometry is not available)</a:t>
            </a:r>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11</a:t>
            </a:fld>
            <a:endParaRPr lang="pl-PL"/>
          </a:p>
        </p:txBody>
      </p:sp>
      <p:grpSp>
        <p:nvGrpSpPr>
          <p:cNvPr id="8" name="Grupa 7">
            <a:extLst>
              <a:ext uri="{FF2B5EF4-FFF2-40B4-BE49-F238E27FC236}">
                <a16:creationId xmlns:a16="http://schemas.microsoft.com/office/drawing/2014/main" id="{C886491B-E410-4D6B-95C6-1DC3481780EF}"/>
              </a:ext>
            </a:extLst>
          </p:cNvPr>
          <p:cNvGrpSpPr/>
          <p:nvPr/>
        </p:nvGrpSpPr>
        <p:grpSpPr>
          <a:xfrm>
            <a:off x="533306" y="4773169"/>
            <a:ext cx="8077388" cy="1611366"/>
            <a:chOff x="539750" y="4859338"/>
            <a:chExt cx="8077388" cy="1611366"/>
          </a:xfrm>
        </p:grpSpPr>
        <p:pic>
          <p:nvPicPr>
            <p:cNvPr id="13" name="Picture 11">
              <a:extLst>
                <a:ext uri="{FF2B5EF4-FFF2-40B4-BE49-F238E27FC236}">
                  <a16:creationId xmlns:a16="http://schemas.microsoft.com/office/drawing/2014/main" id="{41D53387-B0D2-4A17-955E-3AEF9BD878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70"/>
            <a:stretch/>
          </p:blipFill>
          <p:spPr bwMode="auto">
            <a:xfrm>
              <a:off x="5177228" y="4859338"/>
              <a:ext cx="1600200" cy="16050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14" name="Picture 12">
              <a:extLst>
                <a:ext uri="{FF2B5EF4-FFF2-40B4-BE49-F238E27FC236}">
                  <a16:creationId xmlns:a16="http://schemas.microsoft.com/office/drawing/2014/main" id="{C187A87B-786B-4C82-BAF5-D1C0E0CB8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773" y="4859338"/>
              <a:ext cx="1611365" cy="1611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15" name="Picture 13">
              <a:extLst>
                <a:ext uri="{FF2B5EF4-FFF2-40B4-BE49-F238E27FC236}">
                  <a16:creationId xmlns:a16="http://schemas.microsoft.com/office/drawing/2014/main" id="{8DE2D657-538E-4981-8F8A-50FBA9063D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1322" y="4859338"/>
              <a:ext cx="1237560" cy="1609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16" name="Picture 14">
              <a:extLst>
                <a:ext uri="{FF2B5EF4-FFF2-40B4-BE49-F238E27FC236}">
                  <a16:creationId xmlns:a16="http://schemas.microsoft.com/office/drawing/2014/main" id="{0ABCBCFD-644A-44FD-916D-3852903DCD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50" y="4859338"/>
              <a:ext cx="2943225" cy="1606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grpSp>
    </p:spTree>
    <p:extLst>
      <p:ext uri="{BB962C8B-B14F-4D97-AF65-F5344CB8AC3E}">
        <p14:creationId xmlns:p14="http://schemas.microsoft.com/office/powerpoint/2010/main" val="349741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91BE8-D065-7037-B1DE-FFAF610E638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0AD352F-1546-8680-267A-BD1214BC2169}"/>
              </a:ext>
            </a:extLst>
          </p:cNvPr>
          <p:cNvSpPr>
            <a:spLocks noGrp="1"/>
          </p:cNvSpPr>
          <p:nvPr>
            <p:ph type="title"/>
          </p:nvPr>
        </p:nvSpPr>
        <p:spPr/>
        <p:txBody>
          <a:bodyPr>
            <a:normAutofit/>
          </a:bodyPr>
          <a:lstStyle/>
          <a:p>
            <a:r>
              <a:rPr lang="en-US" dirty="0"/>
              <a:t>FENO – fractional concentration of nitric oxide in exhaled air</a:t>
            </a:r>
            <a:endParaRPr lang="pl-PL" dirty="0"/>
          </a:p>
        </p:txBody>
      </p:sp>
      <p:sp>
        <p:nvSpPr>
          <p:cNvPr id="46" name="Symbol zastępczy numeru slajdu 45">
            <a:extLst>
              <a:ext uri="{FF2B5EF4-FFF2-40B4-BE49-F238E27FC236}">
                <a16:creationId xmlns:a16="http://schemas.microsoft.com/office/drawing/2014/main" id="{DD980F9C-8E3C-7922-C11E-85468FEBC4CC}"/>
              </a:ext>
            </a:extLst>
          </p:cNvPr>
          <p:cNvSpPr>
            <a:spLocks noGrp="1"/>
          </p:cNvSpPr>
          <p:nvPr>
            <p:ph type="sldNum" sz="quarter" idx="12"/>
          </p:nvPr>
        </p:nvSpPr>
        <p:spPr/>
        <p:txBody>
          <a:bodyPr/>
          <a:lstStyle/>
          <a:p>
            <a:fld id="{722DDA25-0B47-434F-A93F-6D224D646327}" type="slidenum">
              <a:rPr lang="pl-PL" smtClean="0"/>
              <a:t>12</a:t>
            </a:fld>
            <a:endParaRPr lang="pl-PL"/>
          </a:p>
        </p:txBody>
      </p:sp>
      <p:sp>
        <p:nvSpPr>
          <p:cNvPr id="5" name="Symbol zastępczy zawartości 4">
            <a:extLst>
              <a:ext uri="{FF2B5EF4-FFF2-40B4-BE49-F238E27FC236}">
                <a16:creationId xmlns:a16="http://schemas.microsoft.com/office/drawing/2014/main" id="{FA67A5F4-A705-C01D-1F41-86138ECF5552}"/>
              </a:ext>
            </a:extLst>
          </p:cNvPr>
          <p:cNvSpPr>
            <a:spLocks noGrp="1"/>
          </p:cNvSpPr>
          <p:nvPr>
            <p:ph idx="1"/>
          </p:nvPr>
        </p:nvSpPr>
        <p:spPr>
          <a:xfrm>
            <a:off x="634482" y="2084832"/>
            <a:ext cx="7423669" cy="4224528"/>
          </a:xfrm>
        </p:spPr>
        <p:txBody>
          <a:bodyPr>
            <a:normAutofit/>
          </a:bodyPr>
          <a:lstStyle/>
          <a:p>
            <a:r>
              <a:rPr lang="en-US" b="1" dirty="0"/>
              <a:t>Aim:</a:t>
            </a:r>
            <a:r>
              <a:rPr lang="en-US" dirty="0"/>
              <a:t> assessment of the intensity of type 2 airway inflammation by measuring the concentration of nitric oxide in exhaled air.</a:t>
            </a:r>
          </a:p>
          <a:p>
            <a:r>
              <a:rPr lang="en-US" b="1" dirty="0"/>
              <a:t>Principle:</a:t>
            </a:r>
            <a:r>
              <a:rPr lang="en-US" dirty="0"/>
              <a:t> the patient </a:t>
            </a:r>
            <a:r>
              <a:rPr lang="en-US" b="1" dirty="0"/>
              <a:t>exhales at a constant, low flow</a:t>
            </a:r>
            <a:r>
              <a:rPr lang="en-US" dirty="0"/>
              <a:t> through the device mouthpiece; the device measures ppb NO from the terminal portion of the exhalation originating from the bronchi (the nose is “excluded” thanks to resistance in the mouthpiece).</a:t>
            </a:r>
          </a:p>
          <a:p>
            <a:r>
              <a:rPr lang="en-US" b="1" dirty="0"/>
              <a:t>Preparation (minimum 1 hour before):</a:t>
            </a:r>
            <a:br>
              <a:rPr lang="en-US" dirty="0"/>
            </a:br>
            <a:r>
              <a:rPr lang="en-US" dirty="0"/>
              <a:t>– no smoking/e-cigarettes, no intense physical exercise, no meals rich in nitrates (beetroot, spinach), no energy drinks;</a:t>
            </a:r>
            <a:br>
              <a:rPr lang="en-US" dirty="0"/>
            </a:br>
            <a:r>
              <a:rPr lang="en-US" dirty="0"/>
              <a:t>– before spirometry (spirometry may lower </a:t>
            </a:r>
            <a:r>
              <a:rPr lang="en-US" dirty="0" err="1"/>
              <a:t>FeNO</a:t>
            </a:r>
            <a:r>
              <a:rPr lang="en-US" dirty="0"/>
              <a:t>);</a:t>
            </a:r>
            <a:br>
              <a:rPr lang="en-US" dirty="0"/>
            </a:br>
            <a:r>
              <a:rPr lang="en-US" dirty="0"/>
              <a:t>– take medications as usual, </a:t>
            </a:r>
            <a:r>
              <a:rPr lang="en-US" b="1" dirty="0"/>
              <a:t>but remember</a:t>
            </a:r>
            <a:r>
              <a:rPr lang="en-US" dirty="0"/>
              <a:t>: ICS lower </a:t>
            </a:r>
            <a:r>
              <a:rPr lang="en-US" dirty="0" err="1"/>
              <a:t>FeNO</a:t>
            </a:r>
            <a:r>
              <a:rPr lang="en-US" dirty="0"/>
              <a:t>.</a:t>
            </a:r>
          </a:p>
        </p:txBody>
      </p:sp>
    </p:spTree>
    <p:extLst>
      <p:ext uri="{BB962C8B-B14F-4D97-AF65-F5344CB8AC3E}">
        <p14:creationId xmlns:p14="http://schemas.microsoft.com/office/powerpoint/2010/main" val="276093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7B113-E9D1-240F-EF6B-B907541853C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F85D109-EB86-4346-E3FB-26F6DCD2A452}"/>
              </a:ext>
            </a:extLst>
          </p:cNvPr>
          <p:cNvSpPr>
            <a:spLocks noGrp="1"/>
          </p:cNvSpPr>
          <p:nvPr>
            <p:ph type="title"/>
          </p:nvPr>
        </p:nvSpPr>
        <p:spPr/>
        <p:txBody>
          <a:bodyPr>
            <a:normAutofit/>
          </a:bodyPr>
          <a:lstStyle/>
          <a:p>
            <a:r>
              <a:rPr lang="en-US" dirty="0"/>
              <a:t>FENO – fractional concentration of nitric oxide in exhaled air</a:t>
            </a:r>
            <a:endParaRPr lang="pl-PL" dirty="0"/>
          </a:p>
        </p:txBody>
      </p:sp>
      <p:sp>
        <p:nvSpPr>
          <p:cNvPr id="46" name="Symbol zastępczy numeru slajdu 45">
            <a:extLst>
              <a:ext uri="{FF2B5EF4-FFF2-40B4-BE49-F238E27FC236}">
                <a16:creationId xmlns:a16="http://schemas.microsoft.com/office/drawing/2014/main" id="{48668CF7-13D9-F434-94E1-6711A24B2972}"/>
              </a:ext>
            </a:extLst>
          </p:cNvPr>
          <p:cNvSpPr>
            <a:spLocks noGrp="1"/>
          </p:cNvSpPr>
          <p:nvPr>
            <p:ph type="sldNum" sz="quarter" idx="12"/>
          </p:nvPr>
        </p:nvSpPr>
        <p:spPr/>
        <p:txBody>
          <a:bodyPr/>
          <a:lstStyle/>
          <a:p>
            <a:fld id="{722DDA25-0B47-434F-A93F-6D224D646327}" type="slidenum">
              <a:rPr lang="pl-PL" smtClean="0"/>
              <a:t>13</a:t>
            </a:fld>
            <a:endParaRPr lang="pl-PL"/>
          </a:p>
        </p:txBody>
      </p:sp>
      <p:sp>
        <p:nvSpPr>
          <p:cNvPr id="5" name="Symbol zastępczy zawartości 4">
            <a:extLst>
              <a:ext uri="{FF2B5EF4-FFF2-40B4-BE49-F238E27FC236}">
                <a16:creationId xmlns:a16="http://schemas.microsoft.com/office/drawing/2014/main" id="{FD5FAA31-4CE2-EF57-91EA-CDE15CCA55FB}"/>
              </a:ext>
            </a:extLst>
          </p:cNvPr>
          <p:cNvSpPr>
            <a:spLocks noGrp="1"/>
          </p:cNvSpPr>
          <p:nvPr>
            <p:ph idx="1"/>
          </p:nvPr>
        </p:nvSpPr>
        <p:spPr>
          <a:xfrm>
            <a:off x="634482" y="2084832"/>
            <a:ext cx="7423669" cy="4224528"/>
          </a:xfrm>
        </p:spPr>
        <p:txBody>
          <a:bodyPr>
            <a:normAutofit/>
          </a:bodyPr>
          <a:lstStyle/>
          <a:p>
            <a:r>
              <a:rPr lang="en-US" b="1" dirty="0"/>
              <a:t>Exhalation at a steady flow through the mouthpiece</a:t>
            </a:r>
            <a:br>
              <a:rPr lang="en-US" dirty="0"/>
            </a:br>
            <a:r>
              <a:rPr lang="en-US" b="1" dirty="0"/>
              <a:t>Two consistent measurements </a:t>
            </a:r>
            <a:r>
              <a:rPr lang="en-US" dirty="0"/>
              <a:t>are usually performed (devices display quality messages).</a:t>
            </a:r>
            <a:br>
              <a:rPr lang="en-US" dirty="0"/>
            </a:br>
            <a:r>
              <a:rPr lang="en-US" dirty="0"/>
              <a:t>Duration: 3–5 minutes in total.</a:t>
            </a:r>
          </a:p>
          <a:p>
            <a:r>
              <a:rPr lang="en-US" b="1" dirty="0"/>
              <a:t>What can distort the result:</a:t>
            </a:r>
            <a:r>
              <a:rPr lang="en-US" dirty="0"/>
              <a:t> poor technique (unstable flow), recent spirometry/hyperventilation, viral infection, smoking, allergen exposure (↑ after approx. 24 h), corticosteroids (↓ depending on dose).</a:t>
            </a:r>
          </a:p>
          <a:p>
            <a:r>
              <a:rPr lang="en-US" b="1" dirty="0"/>
              <a:t>Safety / contraindications:</a:t>
            </a:r>
            <a:r>
              <a:rPr lang="en-US" dirty="0"/>
              <a:t> non-invasive, safe test; practically </a:t>
            </a:r>
            <a:r>
              <a:rPr lang="en-US" b="1" dirty="0"/>
              <a:t>no contraindications </a:t>
            </a:r>
            <a:r>
              <a:rPr lang="en-US" dirty="0"/>
              <a:t>(caution in severe dyspnea — treat first).</a:t>
            </a:r>
          </a:p>
          <a:p>
            <a:r>
              <a:rPr lang="en-US" b="1" dirty="0"/>
              <a:t>Result:</a:t>
            </a:r>
            <a:r>
              <a:rPr lang="en-US" dirty="0"/>
              <a:t> expressed in ppb; interpret together </a:t>
            </a:r>
            <a:r>
              <a:rPr lang="en-US" b="1" dirty="0"/>
              <a:t>with symptoms, eosinophilia, </a:t>
            </a:r>
            <a:r>
              <a:rPr lang="en-US" b="1" dirty="0" err="1"/>
              <a:t>IgE</a:t>
            </a:r>
            <a:r>
              <a:rPr lang="en-US" b="1" dirty="0"/>
              <a:t> and spirometry </a:t>
            </a:r>
            <a:r>
              <a:rPr lang="en-US" dirty="0"/>
              <a:t>(high → suggests T2 inflammation and good response to ICS; low does not exclude asthma).</a:t>
            </a:r>
          </a:p>
          <a:p>
            <a:endParaRPr lang="pl-PL" dirty="0"/>
          </a:p>
        </p:txBody>
      </p:sp>
    </p:spTree>
    <p:extLst>
      <p:ext uri="{BB962C8B-B14F-4D97-AF65-F5344CB8AC3E}">
        <p14:creationId xmlns:p14="http://schemas.microsoft.com/office/powerpoint/2010/main" val="163490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a:xfrm>
            <a:off x="768096" y="585216"/>
            <a:ext cx="6380288" cy="1499616"/>
          </a:xfrm>
        </p:spPr>
        <p:txBody>
          <a:bodyPr>
            <a:noAutofit/>
          </a:bodyPr>
          <a:lstStyle/>
          <a:p>
            <a:r>
              <a:rPr lang="pl-PL" dirty="0" err="1"/>
              <a:t>Biomarkers</a:t>
            </a:r>
            <a:r>
              <a:rPr lang="pl-PL" dirty="0"/>
              <a:t> in </a:t>
            </a:r>
            <a:r>
              <a:rPr lang="pl-PL" dirty="0" err="1"/>
              <a:t>asthma</a:t>
            </a:r>
            <a:endParaRPr lang="pl-PL"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a:xfrm>
            <a:off x="823528" y="1896954"/>
            <a:ext cx="7234623" cy="4412406"/>
          </a:xfrm>
        </p:spPr>
        <p:txBody>
          <a:bodyPr>
            <a:normAutofit/>
          </a:bodyPr>
          <a:lstStyle/>
          <a:p>
            <a:r>
              <a:rPr lang="pl-PL" b="1" dirty="0" err="1">
                <a:solidFill>
                  <a:srgbClr val="1CADE4"/>
                </a:solidFill>
              </a:rPr>
              <a:t>Peripheral</a:t>
            </a:r>
            <a:r>
              <a:rPr lang="pl-PL" b="1" dirty="0">
                <a:solidFill>
                  <a:srgbClr val="1CADE4"/>
                </a:solidFill>
              </a:rPr>
              <a:t> </a:t>
            </a:r>
            <a:r>
              <a:rPr lang="pl-PL" b="1" dirty="0" err="1">
                <a:solidFill>
                  <a:srgbClr val="1CADE4"/>
                </a:solidFill>
              </a:rPr>
              <a:t>blood</a:t>
            </a:r>
            <a:r>
              <a:rPr lang="pl-PL" b="1" dirty="0">
                <a:solidFill>
                  <a:srgbClr val="1CADE4"/>
                </a:solidFill>
              </a:rPr>
              <a:t> </a:t>
            </a:r>
            <a:r>
              <a:rPr lang="pl-PL" b="1" dirty="0" err="1">
                <a:solidFill>
                  <a:srgbClr val="1CADE4"/>
                </a:solidFill>
              </a:rPr>
              <a:t>eosinophilia</a:t>
            </a:r>
            <a:endParaRPr lang="pl-PL" dirty="0">
              <a:solidFill>
                <a:srgbClr val="1CADE4"/>
              </a:solidFill>
            </a:endParaRPr>
          </a:p>
          <a:p>
            <a:r>
              <a:rPr lang="pl-PL" b="1" dirty="0" err="1"/>
              <a:t>Eosinophilia</a:t>
            </a:r>
            <a:r>
              <a:rPr lang="pl-PL" b="1" dirty="0"/>
              <a:t> in </a:t>
            </a:r>
            <a:r>
              <a:rPr lang="pl-PL" b="1" dirty="0" err="1"/>
              <a:t>adults</a:t>
            </a:r>
            <a:r>
              <a:rPr lang="pl-PL" b="1" dirty="0"/>
              <a:t>/</a:t>
            </a:r>
            <a:r>
              <a:rPr lang="pl-PL" b="1" dirty="0" err="1"/>
              <a:t>adolescents</a:t>
            </a:r>
            <a:r>
              <a:rPr lang="pl-PL" b="1" dirty="0"/>
              <a:t>:</a:t>
            </a:r>
          </a:p>
          <a:p>
            <a:pPr lvl="1"/>
            <a:r>
              <a:rPr lang="pl-PL" sz="1800" dirty="0"/>
              <a:t>≥ the </a:t>
            </a:r>
            <a:r>
              <a:rPr lang="pl-PL" sz="1800" dirty="0" err="1"/>
              <a:t>upper</a:t>
            </a:r>
            <a:r>
              <a:rPr lang="pl-PL" sz="1800" dirty="0"/>
              <a:t> limit of the </a:t>
            </a:r>
            <a:r>
              <a:rPr lang="pl-PL" sz="1800" dirty="0" err="1"/>
              <a:t>population</a:t>
            </a:r>
            <a:r>
              <a:rPr lang="pl-PL" sz="1800" dirty="0"/>
              <a:t> </a:t>
            </a:r>
            <a:r>
              <a:rPr lang="pl-PL" sz="1800" dirty="0" err="1"/>
              <a:t>reference</a:t>
            </a:r>
            <a:r>
              <a:rPr lang="pl-PL" sz="1800" dirty="0"/>
              <a:t> </a:t>
            </a:r>
            <a:r>
              <a:rPr lang="pl-PL" sz="1800" dirty="0" err="1"/>
              <a:t>range</a:t>
            </a:r>
            <a:r>
              <a:rPr lang="pl-PL" sz="1800" dirty="0"/>
              <a:t> (</a:t>
            </a:r>
            <a:r>
              <a:rPr lang="pl-PL" sz="1800" dirty="0" err="1"/>
              <a:t>according</a:t>
            </a:r>
            <a:r>
              <a:rPr lang="pl-PL" sz="1800" dirty="0"/>
              <a:t> to the </a:t>
            </a:r>
            <a:r>
              <a:rPr lang="pl-PL" sz="1800" dirty="0" err="1"/>
              <a:t>laboratory</a:t>
            </a:r>
            <a:r>
              <a:rPr lang="pl-PL" sz="1800" dirty="0"/>
              <a:t>).</a:t>
            </a:r>
          </a:p>
          <a:p>
            <a:r>
              <a:rPr lang="pl-PL" b="1" dirty="0"/>
              <a:t>In </a:t>
            </a:r>
            <a:r>
              <a:rPr lang="pl-PL" b="1" dirty="0" err="1"/>
              <a:t>severe</a:t>
            </a:r>
            <a:r>
              <a:rPr lang="pl-PL" b="1" dirty="0"/>
              <a:t> </a:t>
            </a:r>
            <a:r>
              <a:rPr lang="pl-PL" b="1" dirty="0" err="1"/>
              <a:t>asthma</a:t>
            </a:r>
            <a:r>
              <a:rPr lang="pl-PL" b="1" dirty="0"/>
              <a:t> on high-</a:t>
            </a:r>
            <a:r>
              <a:rPr lang="pl-PL" b="1" dirty="0" err="1"/>
              <a:t>dose</a:t>
            </a:r>
            <a:r>
              <a:rPr lang="pl-PL" b="1" dirty="0"/>
              <a:t> ICS:</a:t>
            </a:r>
          </a:p>
          <a:p>
            <a:pPr lvl="1"/>
            <a:r>
              <a:rPr lang="pl-PL" sz="1800" dirty="0"/>
              <a:t>≥150/µl → </a:t>
            </a:r>
            <a:r>
              <a:rPr lang="pl-PL" sz="1800" dirty="0" err="1"/>
              <a:t>suggests</a:t>
            </a:r>
            <a:r>
              <a:rPr lang="pl-PL" sz="1800" dirty="0"/>
              <a:t> </a:t>
            </a:r>
            <a:r>
              <a:rPr lang="pl-PL" sz="1800" dirty="0" err="1"/>
              <a:t>type</a:t>
            </a:r>
            <a:r>
              <a:rPr lang="pl-PL" sz="1800" dirty="0"/>
              <a:t> 2 </a:t>
            </a:r>
            <a:r>
              <a:rPr lang="pl-PL" sz="1800" dirty="0" err="1"/>
              <a:t>inflammation</a:t>
            </a:r>
            <a:r>
              <a:rPr lang="pl-PL" sz="1800" dirty="0"/>
              <a:t>.</a:t>
            </a:r>
          </a:p>
          <a:p>
            <a:pPr lvl="1"/>
            <a:r>
              <a:rPr lang="pl-PL" sz="1800" dirty="0"/>
              <a:t>≥300/µl → </a:t>
            </a:r>
            <a:r>
              <a:rPr lang="pl-PL" sz="1800" dirty="0" err="1"/>
              <a:t>typical</a:t>
            </a:r>
            <a:r>
              <a:rPr lang="pl-PL" sz="1800" dirty="0"/>
              <a:t> </a:t>
            </a:r>
            <a:r>
              <a:rPr lang="pl-PL" sz="1800" dirty="0" err="1"/>
              <a:t>threshold</a:t>
            </a:r>
            <a:r>
              <a:rPr lang="pl-PL" sz="1800" dirty="0"/>
              <a:t> for </a:t>
            </a:r>
            <a:r>
              <a:rPr lang="pl-PL" sz="1800" dirty="0" err="1"/>
              <a:t>qualification</a:t>
            </a:r>
            <a:r>
              <a:rPr lang="pl-PL" sz="1800" dirty="0"/>
              <a:t> for anti-T2 </a:t>
            </a:r>
            <a:r>
              <a:rPr lang="pl-PL" sz="1800" dirty="0" err="1"/>
              <a:t>biologics</a:t>
            </a:r>
            <a:r>
              <a:rPr lang="pl-PL" sz="1800" dirty="0"/>
              <a:t>.</a:t>
            </a:r>
          </a:p>
          <a:p>
            <a:r>
              <a:rPr lang="pl-PL" b="1" dirty="0" err="1"/>
              <a:t>Effect</a:t>
            </a:r>
            <a:r>
              <a:rPr lang="pl-PL" b="1" dirty="0"/>
              <a:t> on the </a:t>
            </a:r>
            <a:r>
              <a:rPr lang="pl-PL" b="1" dirty="0" err="1"/>
              <a:t>result</a:t>
            </a:r>
            <a:r>
              <a:rPr lang="pl-PL" b="1" dirty="0"/>
              <a:t> (↑ / ↓):</a:t>
            </a:r>
          </a:p>
          <a:p>
            <a:pPr lvl="1"/>
            <a:r>
              <a:rPr lang="pl-PL" sz="1800" dirty="0"/>
              <a:t>↑: </a:t>
            </a:r>
            <a:r>
              <a:rPr lang="pl-PL" sz="1800" dirty="0" err="1"/>
              <a:t>males</a:t>
            </a:r>
            <a:r>
              <a:rPr lang="pl-PL" sz="1800" dirty="0"/>
              <a:t>, </a:t>
            </a:r>
            <a:r>
              <a:rPr lang="pl-PL" sz="1800" dirty="0" err="1"/>
              <a:t>morning</a:t>
            </a:r>
            <a:r>
              <a:rPr lang="pl-PL" sz="1800" dirty="0"/>
              <a:t>, smoking, </a:t>
            </a:r>
            <a:r>
              <a:rPr lang="pl-PL" sz="1800" dirty="0" err="1"/>
              <a:t>parasitic</a:t>
            </a:r>
            <a:r>
              <a:rPr lang="pl-PL" sz="1800" dirty="0"/>
              <a:t> </a:t>
            </a:r>
            <a:r>
              <a:rPr lang="pl-PL" sz="1800" dirty="0" err="1"/>
              <a:t>infections</a:t>
            </a:r>
            <a:r>
              <a:rPr lang="pl-PL" sz="1800" dirty="0"/>
              <a:t>, </a:t>
            </a:r>
            <a:r>
              <a:rPr lang="pl-PL" sz="1800" dirty="0" err="1"/>
              <a:t>allergic</a:t>
            </a:r>
            <a:r>
              <a:rPr lang="pl-PL" sz="1800" dirty="0"/>
              <a:t> </a:t>
            </a:r>
            <a:r>
              <a:rPr lang="pl-PL" sz="1800" dirty="0" err="1"/>
              <a:t>diseases</a:t>
            </a:r>
            <a:r>
              <a:rPr lang="pl-PL" sz="1800" dirty="0"/>
              <a:t> (AD/AR), </a:t>
            </a:r>
            <a:r>
              <a:rPr lang="pl-PL" sz="1800" dirty="0" err="1"/>
              <a:t>allergen</a:t>
            </a:r>
            <a:r>
              <a:rPr lang="pl-PL" sz="1800" dirty="0"/>
              <a:t> </a:t>
            </a:r>
            <a:r>
              <a:rPr lang="pl-PL" sz="1800" dirty="0" err="1"/>
              <a:t>exposure</a:t>
            </a:r>
            <a:r>
              <a:rPr lang="pl-PL" sz="1800" dirty="0"/>
              <a:t> in </a:t>
            </a:r>
            <a:r>
              <a:rPr lang="pl-PL" sz="1800" dirty="0" err="1"/>
              <a:t>sensitized</a:t>
            </a:r>
            <a:r>
              <a:rPr lang="pl-PL" sz="1800" dirty="0"/>
              <a:t> </a:t>
            </a:r>
            <a:r>
              <a:rPr lang="pl-PL" sz="1800" dirty="0" err="1"/>
              <a:t>individuals</a:t>
            </a:r>
            <a:r>
              <a:rPr lang="pl-PL" sz="1800" dirty="0"/>
              <a:t>, </a:t>
            </a:r>
            <a:r>
              <a:rPr lang="pl-PL" sz="1800" dirty="0" err="1"/>
              <a:t>other</a:t>
            </a:r>
            <a:r>
              <a:rPr lang="pl-PL" sz="1800" dirty="0"/>
              <a:t> </a:t>
            </a:r>
            <a:r>
              <a:rPr lang="pl-PL" sz="1800" dirty="0" err="1"/>
              <a:t>conditions</a:t>
            </a:r>
            <a:r>
              <a:rPr lang="pl-PL" sz="1800" dirty="0"/>
              <a:t> (</a:t>
            </a:r>
            <a:r>
              <a:rPr lang="pl-PL" sz="1800" dirty="0" err="1"/>
              <a:t>e.g</a:t>
            </a:r>
            <a:r>
              <a:rPr lang="pl-PL" sz="1800" dirty="0"/>
              <a:t>., </a:t>
            </a:r>
            <a:r>
              <a:rPr lang="pl-PL" sz="1800" dirty="0" err="1"/>
              <a:t>eosinophilic</a:t>
            </a:r>
            <a:r>
              <a:rPr lang="pl-PL" sz="1800" dirty="0"/>
              <a:t> </a:t>
            </a:r>
            <a:r>
              <a:rPr lang="pl-PL" sz="1800" dirty="0" err="1"/>
              <a:t>bronchitis</a:t>
            </a:r>
            <a:r>
              <a:rPr lang="pl-PL" sz="1800" dirty="0"/>
              <a:t>, EGPA).</a:t>
            </a:r>
          </a:p>
          <a:p>
            <a:pPr lvl="1"/>
            <a:r>
              <a:rPr lang="pl-PL" sz="1800" dirty="0"/>
              <a:t>↓: </a:t>
            </a:r>
            <a:r>
              <a:rPr lang="pl-PL" sz="1800" dirty="0" err="1"/>
              <a:t>certain</a:t>
            </a:r>
            <a:r>
              <a:rPr lang="pl-PL" sz="1800" dirty="0"/>
              <a:t> </a:t>
            </a:r>
            <a:r>
              <a:rPr lang="pl-PL" sz="1800" dirty="0" err="1"/>
              <a:t>asthma</a:t>
            </a:r>
            <a:r>
              <a:rPr lang="pl-PL" sz="1800" dirty="0"/>
              <a:t> </a:t>
            </a:r>
            <a:r>
              <a:rPr lang="pl-PL" sz="1800" dirty="0" err="1"/>
              <a:t>phenotypes</a:t>
            </a:r>
            <a:r>
              <a:rPr lang="pl-PL" sz="1800" dirty="0"/>
              <a:t>, </a:t>
            </a:r>
            <a:r>
              <a:rPr lang="pl-PL" sz="1800" dirty="0" err="1"/>
              <a:t>use</a:t>
            </a:r>
            <a:r>
              <a:rPr lang="pl-PL" sz="1800" dirty="0"/>
              <a:t> of </a:t>
            </a:r>
            <a:r>
              <a:rPr lang="pl-PL" sz="1800" dirty="0" err="1"/>
              <a:t>corticosteroids</a:t>
            </a:r>
            <a:r>
              <a:rPr lang="pl-PL" sz="1800" dirty="0"/>
              <a:t> (</a:t>
            </a:r>
            <a:r>
              <a:rPr lang="pl-PL" sz="1800" dirty="0" err="1"/>
              <a:t>mainly</a:t>
            </a:r>
            <a:r>
              <a:rPr lang="pl-PL" sz="1800" dirty="0"/>
              <a:t> </a:t>
            </a:r>
            <a:r>
              <a:rPr lang="pl-PL" sz="1800" dirty="0" err="1"/>
              <a:t>systemic</a:t>
            </a:r>
            <a:r>
              <a:rPr lang="pl-PL" sz="1800" dirty="0"/>
              <a:t>; </a:t>
            </a:r>
            <a:r>
              <a:rPr lang="pl-PL" sz="1800" dirty="0" err="1"/>
              <a:t>also</a:t>
            </a:r>
            <a:r>
              <a:rPr lang="pl-PL" sz="1800" dirty="0"/>
              <a:t> </a:t>
            </a:r>
            <a:r>
              <a:rPr lang="pl-PL" sz="1800" dirty="0" err="1"/>
              <a:t>inhaled</a:t>
            </a:r>
            <a:r>
              <a:rPr lang="pl-PL" sz="1800" dirty="0"/>
              <a:t>/</a:t>
            </a:r>
            <a:r>
              <a:rPr lang="pl-PL" sz="1800" dirty="0" err="1"/>
              <a:t>intranasal</a:t>
            </a:r>
            <a:r>
              <a:rPr lang="pl-PL" sz="1800" dirty="0"/>
              <a:t>).</a:t>
            </a:r>
          </a:p>
          <a:p>
            <a:pPr marL="128016" lvl="1" indent="0">
              <a:buNone/>
            </a:pPr>
            <a:endParaRPr lang="pl-PL" sz="2000" dirty="0"/>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14</a:t>
            </a:fld>
            <a:endParaRPr lang="pl-PL"/>
          </a:p>
        </p:txBody>
      </p:sp>
      <p:pic>
        <p:nvPicPr>
          <p:cNvPr id="10" name="Obraz 9">
            <a:extLst>
              <a:ext uri="{FF2B5EF4-FFF2-40B4-BE49-F238E27FC236}">
                <a16:creationId xmlns:a16="http://schemas.microsoft.com/office/drawing/2014/main" id="{B57788AE-99B1-4DED-9C0F-D98EDBBB8E85}"/>
              </a:ext>
            </a:extLst>
          </p:cNvPr>
          <p:cNvPicPr>
            <a:picLocks noChangeAspect="1"/>
          </p:cNvPicPr>
          <p:nvPr/>
        </p:nvPicPr>
        <p:blipFill>
          <a:blip r:embed="rId3"/>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259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A0F32-51F4-C493-9497-AD18A68B719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6B497B5-6672-5CC7-84D0-A0A5478EB0E7}"/>
              </a:ext>
            </a:extLst>
          </p:cNvPr>
          <p:cNvSpPr>
            <a:spLocks noGrp="1"/>
          </p:cNvSpPr>
          <p:nvPr>
            <p:ph type="title"/>
          </p:nvPr>
        </p:nvSpPr>
        <p:spPr>
          <a:xfrm>
            <a:off x="768096" y="585216"/>
            <a:ext cx="6380288" cy="1499616"/>
          </a:xfrm>
        </p:spPr>
        <p:txBody>
          <a:bodyPr>
            <a:noAutofit/>
          </a:bodyPr>
          <a:lstStyle/>
          <a:p>
            <a:r>
              <a:rPr lang="pl-PL" dirty="0" err="1"/>
              <a:t>Biomarkers</a:t>
            </a:r>
            <a:r>
              <a:rPr lang="pl-PL" dirty="0"/>
              <a:t> in </a:t>
            </a:r>
            <a:r>
              <a:rPr lang="pl-PL" dirty="0" err="1"/>
              <a:t>asthma</a:t>
            </a:r>
            <a:endParaRPr lang="pl-PL" sz="3200" dirty="0"/>
          </a:p>
        </p:txBody>
      </p:sp>
      <p:sp>
        <p:nvSpPr>
          <p:cNvPr id="4" name="Symbol zastępczy zawartości 3">
            <a:extLst>
              <a:ext uri="{FF2B5EF4-FFF2-40B4-BE49-F238E27FC236}">
                <a16:creationId xmlns:a16="http://schemas.microsoft.com/office/drawing/2014/main" id="{E4521FF7-97B3-53E7-D950-4B763375F95C}"/>
              </a:ext>
            </a:extLst>
          </p:cNvPr>
          <p:cNvSpPr>
            <a:spLocks noGrp="1"/>
          </p:cNvSpPr>
          <p:nvPr>
            <p:ph idx="1"/>
          </p:nvPr>
        </p:nvSpPr>
        <p:spPr/>
        <p:txBody>
          <a:bodyPr>
            <a:normAutofit/>
          </a:bodyPr>
          <a:lstStyle/>
          <a:p>
            <a:r>
              <a:rPr lang="pl-PL" b="1" dirty="0" err="1">
                <a:solidFill>
                  <a:srgbClr val="1CADE4"/>
                </a:solidFill>
              </a:rPr>
              <a:t>FeNO</a:t>
            </a:r>
            <a:r>
              <a:rPr lang="pl-PL" b="1" dirty="0">
                <a:solidFill>
                  <a:srgbClr val="1CADE4"/>
                </a:solidFill>
              </a:rPr>
              <a:t> (NO </a:t>
            </a:r>
            <a:r>
              <a:rPr lang="pl-PL" b="1" dirty="0" err="1">
                <a:solidFill>
                  <a:srgbClr val="1CADE4"/>
                </a:solidFill>
              </a:rPr>
              <a:t>concentration</a:t>
            </a:r>
            <a:r>
              <a:rPr lang="pl-PL" b="1" dirty="0">
                <a:solidFill>
                  <a:srgbClr val="1CADE4"/>
                </a:solidFill>
              </a:rPr>
              <a:t> in </a:t>
            </a:r>
            <a:r>
              <a:rPr lang="pl-PL" b="1" dirty="0" err="1">
                <a:solidFill>
                  <a:srgbClr val="1CADE4"/>
                </a:solidFill>
              </a:rPr>
              <a:t>exhaled</a:t>
            </a:r>
            <a:r>
              <a:rPr lang="pl-PL" b="1" dirty="0">
                <a:solidFill>
                  <a:srgbClr val="1CADE4"/>
                </a:solidFill>
              </a:rPr>
              <a:t> </a:t>
            </a:r>
            <a:r>
              <a:rPr lang="pl-PL" b="1" dirty="0" err="1">
                <a:solidFill>
                  <a:srgbClr val="1CADE4"/>
                </a:solidFill>
              </a:rPr>
              <a:t>air</a:t>
            </a:r>
            <a:r>
              <a:rPr lang="pl-PL" b="1" dirty="0">
                <a:solidFill>
                  <a:srgbClr val="1CADE4"/>
                </a:solidFill>
              </a:rPr>
              <a:t>)</a:t>
            </a:r>
            <a:endParaRPr lang="pl-PL" dirty="0">
              <a:solidFill>
                <a:srgbClr val="1CADE4"/>
              </a:solidFill>
            </a:endParaRPr>
          </a:p>
          <a:p>
            <a:r>
              <a:rPr lang="pl-PL" b="1" dirty="0" err="1"/>
              <a:t>Thresholds</a:t>
            </a:r>
            <a:r>
              <a:rPr lang="pl-PL" b="1" dirty="0"/>
              <a:t> for </a:t>
            </a:r>
            <a:r>
              <a:rPr lang="pl-PL" b="1" dirty="0" err="1"/>
              <a:t>an</a:t>
            </a:r>
            <a:r>
              <a:rPr lang="pl-PL" b="1" dirty="0"/>
              <a:t> </a:t>
            </a:r>
            <a:r>
              <a:rPr lang="pl-PL" b="1" dirty="0" err="1"/>
              <a:t>abnormal</a:t>
            </a:r>
            <a:r>
              <a:rPr lang="pl-PL" b="1" dirty="0"/>
              <a:t> </a:t>
            </a:r>
            <a:r>
              <a:rPr lang="pl-PL" b="1" dirty="0" err="1"/>
              <a:t>result</a:t>
            </a:r>
            <a:r>
              <a:rPr lang="pl-PL" b="1" dirty="0"/>
              <a:t> (</a:t>
            </a:r>
            <a:r>
              <a:rPr lang="pl-PL" b="1" dirty="0" err="1"/>
              <a:t>adults</a:t>
            </a:r>
            <a:r>
              <a:rPr lang="pl-PL" b="1" dirty="0"/>
              <a:t>/</a:t>
            </a:r>
            <a:r>
              <a:rPr lang="pl-PL" b="1" dirty="0" err="1"/>
              <a:t>adolescents</a:t>
            </a:r>
            <a:r>
              <a:rPr lang="pl-PL" b="1" dirty="0"/>
              <a:t>):</a:t>
            </a:r>
          </a:p>
          <a:p>
            <a:pPr lvl="1"/>
            <a:r>
              <a:rPr lang="pl-PL" sz="1800" dirty="0" err="1"/>
              <a:t>Without</a:t>
            </a:r>
            <a:r>
              <a:rPr lang="pl-PL" sz="1800" dirty="0"/>
              <a:t> ICS: &gt;50 </a:t>
            </a:r>
            <a:r>
              <a:rPr lang="pl-PL" sz="1800" dirty="0" err="1"/>
              <a:t>ppb</a:t>
            </a:r>
            <a:endParaRPr lang="pl-PL" sz="1800" dirty="0"/>
          </a:p>
          <a:p>
            <a:pPr lvl="1"/>
            <a:r>
              <a:rPr lang="pl-PL" sz="1800" dirty="0"/>
              <a:t>Medium-</a:t>
            </a:r>
            <a:r>
              <a:rPr lang="pl-PL" sz="1800" dirty="0" err="1"/>
              <a:t>dose</a:t>
            </a:r>
            <a:r>
              <a:rPr lang="pl-PL" sz="1800" dirty="0"/>
              <a:t> ICS: ≥25 </a:t>
            </a:r>
            <a:r>
              <a:rPr lang="pl-PL" sz="1800" dirty="0" err="1"/>
              <a:t>ppb</a:t>
            </a:r>
            <a:endParaRPr lang="pl-PL" sz="1800" dirty="0"/>
          </a:p>
          <a:p>
            <a:pPr lvl="1"/>
            <a:r>
              <a:rPr lang="pl-PL" sz="1800" dirty="0"/>
              <a:t>High-</a:t>
            </a:r>
            <a:r>
              <a:rPr lang="pl-PL" sz="1800" dirty="0" err="1"/>
              <a:t>dose</a:t>
            </a:r>
            <a:r>
              <a:rPr lang="pl-PL" sz="1800" dirty="0"/>
              <a:t> ICS: ≥20 </a:t>
            </a:r>
            <a:r>
              <a:rPr lang="pl-PL" sz="1800" dirty="0" err="1"/>
              <a:t>ppb</a:t>
            </a:r>
            <a:endParaRPr lang="pl-PL" sz="1800" dirty="0"/>
          </a:p>
          <a:p>
            <a:r>
              <a:rPr lang="pl-PL" b="1" dirty="0" err="1"/>
              <a:t>Effect</a:t>
            </a:r>
            <a:r>
              <a:rPr lang="pl-PL" b="1" dirty="0"/>
              <a:t> on the </a:t>
            </a:r>
            <a:r>
              <a:rPr lang="pl-PL" b="1" dirty="0" err="1"/>
              <a:t>result</a:t>
            </a:r>
            <a:r>
              <a:rPr lang="pl-PL" b="1" dirty="0"/>
              <a:t> (↑ / ↓):</a:t>
            </a:r>
          </a:p>
          <a:p>
            <a:pPr lvl="1"/>
            <a:r>
              <a:rPr lang="pl-PL" sz="1800" dirty="0"/>
              <a:t>↑: </a:t>
            </a:r>
            <a:r>
              <a:rPr lang="pl-PL" sz="1800" dirty="0" err="1"/>
              <a:t>males</a:t>
            </a:r>
            <a:r>
              <a:rPr lang="pl-PL" sz="1800" dirty="0"/>
              <a:t>, </a:t>
            </a:r>
            <a:r>
              <a:rPr lang="pl-PL" sz="1800" dirty="0" err="1"/>
              <a:t>afternoon</a:t>
            </a:r>
            <a:r>
              <a:rPr lang="pl-PL" sz="1800" dirty="0"/>
              <a:t>, </a:t>
            </a:r>
            <a:r>
              <a:rPr lang="pl-PL" sz="1800" dirty="0" err="1"/>
              <a:t>allergic</a:t>
            </a:r>
            <a:r>
              <a:rPr lang="pl-PL" sz="1800" dirty="0"/>
              <a:t> </a:t>
            </a:r>
            <a:r>
              <a:rPr lang="pl-PL" sz="1800" dirty="0" err="1"/>
              <a:t>diseases</a:t>
            </a:r>
            <a:r>
              <a:rPr lang="pl-PL" sz="1800" dirty="0"/>
              <a:t> (AD/AR), ~24 h </a:t>
            </a:r>
            <a:r>
              <a:rPr lang="pl-PL" sz="1800" dirty="0" err="1"/>
              <a:t>after</a:t>
            </a:r>
            <a:r>
              <a:rPr lang="pl-PL" sz="1800" dirty="0"/>
              <a:t> </a:t>
            </a:r>
            <a:r>
              <a:rPr lang="pl-PL" sz="1800" dirty="0" err="1"/>
              <a:t>allergen</a:t>
            </a:r>
            <a:r>
              <a:rPr lang="pl-PL" sz="1800" dirty="0"/>
              <a:t> </a:t>
            </a:r>
            <a:r>
              <a:rPr lang="pl-PL" sz="1800" dirty="0" err="1"/>
              <a:t>exposure</a:t>
            </a:r>
            <a:r>
              <a:rPr lang="pl-PL" sz="1800" dirty="0"/>
              <a:t> in </a:t>
            </a:r>
            <a:r>
              <a:rPr lang="pl-PL" sz="1800" dirty="0" err="1"/>
              <a:t>sensitized</a:t>
            </a:r>
            <a:r>
              <a:rPr lang="pl-PL" sz="1800" dirty="0"/>
              <a:t> </a:t>
            </a:r>
            <a:r>
              <a:rPr lang="pl-PL" sz="1800" dirty="0" err="1"/>
              <a:t>individuals</a:t>
            </a:r>
            <a:r>
              <a:rPr lang="pl-PL" sz="1800" dirty="0"/>
              <a:t>; </a:t>
            </a:r>
            <a:r>
              <a:rPr lang="pl-PL" sz="1800" dirty="0" err="1"/>
              <a:t>also</a:t>
            </a:r>
            <a:r>
              <a:rPr lang="pl-PL" sz="1800" dirty="0"/>
              <a:t> dependent on </a:t>
            </a:r>
            <a:r>
              <a:rPr lang="pl-PL" sz="1800" dirty="0" err="1"/>
              <a:t>device</a:t>
            </a:r>
            <a:r>
              <a:rPr lang="pl-PL" sz="1800" dirty="0"/>
              <a:t>/</a:t>
            </a:r>
            <a:r>
              <a:rPr lang="pl-PL" sz="1800" dirty="0" err="1"/>
              <a:t>measurement</a:t>
            </a:r>
            <a:r>
              <a:rPr lang="pl-PL" sz="1800" dirty="0"/>
              <a:t> </a:t>
            </a:r>
            <a:r>
              <a:rPr lang="pl-PL" sz="1800" dirty="0" err="1"/>
              <a:t>site</a:t>
            </a:r>
            <a:r>
              <a:rPr lang="pl-PL" sz="1800" dirty="0"/>
              <a:t>.</a:t>
            </a:r>
          </a:p>
          <a:p>
            <a:pPr lvl="1"/>
            <a:r>
              <a:rPr lang="pl-PL" sz="1800" dirty="0"/>
              <a:t>↓: smoking, </a:t>
            </a:r>
            <a:r>
              <a:rPr lang="pl-PL" sz="1800" dirty="0" err="1"/>
              <a:t>bronchoconstriction</a:t>
            </a:r>
            <a:r>
              <a:rPr lang="pl-PL" sz="1800" dirty="0"/>
              <a:t> and </a:t>
            </a:r>
            <a:r>
              <a:rPr lang="pl-PL" sz="1800" dirty="0" err="1"/>
              <a:t>reduced</a:t>
            </a:r>
            <a:r>
              <a:rPr lang="pl-PL" sz="1800" dirty="0"/>
              <a:t> </a:t>
            </a:r>
            <a:r>
              <a:rPr lang="pl-PL" sz="1800" dirty="0" err="1"/>
              <a:t>lung</a:t>
            </a:r>
            <a:r>
              <a:rPr lang="pl-PL" sz="1800" dirty="0"/>
              <a:t> </a:t>
            </a:r>
            <a:r>
              <a:rPr lang="pl-PL" sz="1800" dirty="0" err="1"/>
              <a:t>function</a:t>
            </a:r>
            <a:r>
              <a:rPr lang="pl-PL" sz="1800" dirty="0"/>
              <a:t>, </a:t>
            </a:r>
            <a:r>
              <a:rPr lang="pl-PL" sz="1800" dirty="0" err="1"/>
              <a:t>early</a:t>
            </a:r>
            <a:r>
              <a:rPr lang="pl-PL" sz="1800" dirty="0"/>
              <a:t> </a:t>
            </a:r>
            <a:r>
              <a:rPr lang="pl-PL" sz="1800" dirty="0" err="1"/>
              <a:t>phase</a:t>
            </a:r>
            <a:r>
              <a:rPr lang="pl-PL" sz="1800" dirty="0"/>
              <a:t> of the </a:t>
            </a:r>
            <a:r>
              <a:rPr lang="pl-PL" sz="1800" dirty="0" err="1"/>
              <a:t>allergic</a:t>
            </a:r>
            <a:r>
              <a:rPr lang="pl-PL" sz="1800" dirty="0"/>
              <a:t> </a:t>
            </a:r>
            <a:r>
              <a:rPr lang="pl-PL" sz="1800" dirty="0" err="1"/>
              <a:t>reaction</a:t>
            </a:r>
            <a:r>
              <a:rPr lang="pl-PL" sz="1800" dirty="0"/>
              <a:t>, </a:t>
            </a:r>
            <a:r>
              <a:rPr lang="pl-PL" sz="1800" dirty="0" err="1"/>
              <a:t>use</a:t>
            </a:r>
            <a:r>
              <a:rPr lang="pl-PL" sz="1800" dirty="0"/>
              <a:t> of </a:t>
            </a:r>
            <a:r>
              <a:rPr lang="pl-PL" sz="1800" dirty="0" err="1"/>
              <a:t>corticosteroids</a:t>
            </a:r>
            <a:r>
              <a:rPr lang="pl-PL" sz="1800" dirty="0"/>
              <a:t> (</a:t>
            </a:r>
            <a:r>
              <a:rPr lang="pl-PL" sz="1800" dirty="0" err="1"/>
              <a:t>inhaled</a:t>
            </a:r>
            <a:r>
              <a:rPr lang="pl-PL" sz="1800" dirty="0"/>
              <a:t> — </a:t>
            </a:r>
            <a:r>
              <a:rPr lang="pl-PL" sz="1800" dirty="0" err="1"/>
              <a:t>dose</a:t>
            </a:r>
            <a:r>
              <a:rPr lang="pl-PL" sz="1800" dirty="0"/>
              <a:t> dependent; </a:t>
            </a:r>
            <a:r>
              <a:rPr lang="pl-PL" sz="1800" dirty="0" err="1"/>
              <a:t>also</a:t>
            </a:r>
            <a:r>
              <a:rPr lang="pl-PL" sz="1800" dirty="0"/>
              <a:t> </a:t>
            </a:r>
            <a:r>
              <a:rPr lang="pl-PL" sz="1800" dirty="0" err="1"/>
              <a:t>oral</a:t>
            </a:r>
            <a:r>
              <a:rPr lang="pl-PL" sz="1800" dirty="0"/>
              <a:t>/</a:t>
            </a:r>
            <a:r>
              <a:rPr lang="pl-PL" sz="1800" dirty="0" err="1"/>
              <a:t>intranasal</a:t>
            </a:r>
            <a:r>
              <a:rPr lang="pl-PL" sz="1800" dirty="0"/>
              <a:t>).</a:t>
            </a:r>
          </a:p>
          <a:p>
            <a:pPr marL="128016" lvl="1" indent="0">
              <a:buNone/>
            </a:pPr>
            <a:endParaRPr lang="pl-PL" sz="2000" dirty="0"/>
          </a:p>
        </p:txBody>
      </p:sp>
      <p:sp>
        <p:nvSpPr>
          <p:cNvPr id="46" name="Symbol zastępczy numeru slajdu 45">
            <a:extLst>
              <a:ext uri="{FF2B5EF4-FFF2-40B4-BE49-F238E27FC236}">
                <a16:creationId xmlns:a16="http://schemas.microsoft.com/office/drawing/2014/main" id="{DD2FA7B7-E0A7-EC66-FB79-3B2A799EA01A}"/>
              </a:ext>
            </a:extLst>
          </p:cNvPr>
          <p:cNvSpPr>
            <a:spLocks noGrp="1"/>
          </p:cNvSpPr>
          <p:nvPr>
            <p:ph type="sldNum" sz="quarter" idx="12"/>
          </p:nvPr>
        </p:nvSpPr>
        <p:spPr/>
        <p:txBody>
          <a:bodyPr/>
          <a:lstStyle/>
          <a:p>
            <a:fld id="{722DDA25-0B47-434F-A93F-6D224D646327}" type="slidenum">
              <a:rPr lang="pl-PL" smtClean="0"/>
              <a:t>15</a:t>
            </a:fld>
            <a:endParaRPr lang="pl-PL"/>
          </a:p>
        </p:txBody>
      </p:sp>
      <p:pic>
        <p:nvPicPr>
          <p:cNvPr id="10" name="Obraz 9">
            <a:extLst>
              <a:ext uri="{FF2B5EF4-FFF2-40B4-BE49-F238E27FC236}">
                <a16:creationId xmlns:a16="http://schemas.microsoft.com/office/drawing/2014/main" id="{E8578E3A-BC67-36C0-63DA-9B827C9512A3}"/>
              </a:ext>
            </a:extLst>
          </p:cNvPr>
          <p:cNvPicPr>
            <a:picLocks noChangeAspect="1"/>
          </p:cNvPicPr>
          <p:nvPr/>
        </p:nvPicPr>
        <p:blipFill>
          <a:blip r:embed="rId3"/>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9609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a:xfrm>
            <a:off x="768096" y="585216"/>
            <a:ext cx="6380288" cy="1499616"/>
          </a:xfrm>
        </p:spPr>
        <p:txBody>
          <a:bodyPr>
            <a:noAutofit/>
          </a:bodyPr>
          <a:lstStyle/>
          <a:p>
            <a:r>
              <a:rPr lang="pl-PL" dirty="0" err="1"/>
              <a:t>Biomarkers</a:t>
            </a:r>
            <a:r>
              <a:rPr lang="pl-PL" dirty="0"/>
              <a:t> in </a:t>
            </a:r>
            <a:r>
              <a:rPr lang="pl-PL" dirty="0" err="1"/>
              <a:t>asthma</a:t>
            </a:r>
            <a:br>
              <a:rPr lang="pl-PL" sz="3200" dirty="0"/>
            </a:br>
            <a:r>
              <a:rPr lang="pl-PL" sz="3200" dirty="0"/>
              <a:t>diagnostics, </a:t>
            </a:r>
            <a:r>
              <a:rPr lang="pl-PL" sz="3200" dirty="0" err="1"/>
              <a:t>phenotyping</a:t>
            </a:r>
            <a:endParaRPr lang="pl-PL" sz="3200"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p:txBody>
          <a:bodyPr>
            <a:normAutofit/>
          </a:bodyPr>
          <a:lstStyle/>
          <a:p>
            <a:r>
              <a:rPr lang="pl-PL" b="1" dirty="0" err="1"/>
              <a:t>Initial</a:t>
            </a:r>
            <a:r>
              <a:rPr lang="pl-PL" b="1" dirty="0"/>
              <a:t> </a:t>
            </a:r>
            <a:r>
              <a:rPr lang="pl-PL" b="1" dirty="0" err="1"/>
              <a:t>diagnosis</a:t>
            </a:r>
            <a:r>
              <a:rPr lang="pl-PL" b="1" dirty="0"/>
              <a:t> of </a:t>
            </a:r>
            <a:r>
              <a:rPr lang="pl-PL" b="1" dirty="0" err="1"/>
              <a:t>asthma</a:t>
            </a:r>
            <a:endParaRPr lang="pl-PL" b="1" dirty="0"/>
          </a:p>
          <a:p>
            <a:pPr lvl="1"/>
            <a:r>
              <a:rPr lang="pl-PL" sz="1800" dirty="0" err="1"/>
              <a:t>adults</a:t>
            </a:r>
            <a:r>
              <a:rPr lang="pl-PL" sz="1800" dirty="0"/>
              <a:t> with </a:t>
            </a:r>
            <a:r>
              <a:rPr lang="pl-PL" sz="1800" dirty="0" err="1"/>
              <a:t>typical</a:t>
            </a:r>
            <a:r>
              <a:rPr lang="pl-PL" sz="1800" dirty="0"/>
              <a:t> </a:t>
            </a:r>
            <a:r>
              <a:rPr lang="pl-PL" sz="1800" dirty="0" err="1"/>
              <a:t>symptoms</a:t>
            </a:r>
            <a:r>
              <a:rPr lang="pl-PL" sz="1800" dirty="0"/>
              <a:t>, no </a:t>
            </a:r>
            <a:r>
              <a:rPr lang="pl-PL" sz="1800" dirty="0" err="1"/>
              <a:t>positive</a:t>
            </a:r>
            <a:r>
              <a:rPr lang="pl-PL" sz="1800" dirty="0"/>
              <a:t> </a:t>
            </a:r>
            <a:r>
              <a:rPr lang="pl-PL" sz="1800" dirty="0" err="1"/>
              <a:t>bronchodilator</a:t>
            </a:r>
            <a:r>
              <a:rPr lang="pl-PL" sz="1800" dirty="0"/>
              <a:t> </a:t>
            </a:r>
            <a:r>
              <a:rPr lang="pl-PL" sz="1800" dirty="0" err="1"/>
              <a:t>reversibility</a:t>
            </a:r>
            <a:r>
              <a:rPr lang="pl-PL" sz="1800" dirty="0"/>
              <a:t> test</a:t>
            </a:r>
          </a:p>
          <a:p>
            <a:r>
              <a:rPr lang="pl-PL" b="1" dirty="0" err="1">
                <a:solidFill>
                  <a:srgbClr val="1CADE4"/>
                </a:solidFill>
              </a:rPr>
              <a:t>Peripheral</a:t>
            </a:r>
            <a:r>
              <a:rPr lang="pl-PL" b="1" dirty="0">
                <a:solidFill>
                  <a:srgbClr val="1CADE4"/>
                </a:solidFill>
              </a:rPr>
              <a:t> </a:t>
            </a:r>
            <a:r>
              <a:rPr lang="pl-PL" b="1" dirty="0" err="1">
                <a:solidFill>
                  <a:srgbClr val="1CADE4"/>
                </a:solidFill>
              </a:rPr>
              <a:t>blood</a:t>
            </a:r>
            <a:r>
              <a:rPr lang="pl-PL" b="1" dirty="0">
                <a:solidFill>
                  <a:srgbClr val="1CADE4"/>
                </a:solidFill>
              </a:rPr>
              <a:t> </a:t>
            </a:r>
            <a:r>
              <a:rPr lang="pl-PL" b="1" dirty="0" err="1">
                <a:solidFill>
                  <a:srgbClr val="1CADE4"/>
                </a:solidFill>
              </a:rPr>
              <a:t>eosinophilia</a:t>
            </a:r>
            <a:r>
              <a:rPr lang="pl-PL" b="1" dirty="0">
                <a:solidFill>
                  <a:srgbClr val="1CADE4"/>
                </a:solidFill>
              </a:rPr>
              <a:t>:</a:t>
            </a:r>
            <a:endParaRPr lang="pl-PL" dirty="0">
              <a:solidFill>
                <a:srgbClr val="1CADE4"/>
              </a:solidFill>
            </a:endParaRPr>
          </a:p>
          <a:p>
            <a:pPr lvl="1"/>
            <a:r>
              <a:rPr lang="pl-PL" sz="1800" dirty="0"/>
              <a:t>high </a:t>
            </a:r>
            <a:r>
              <a:rPr lang="pl-PL" sz="1800" dirty="0" err="1"/>
              <a:t>eosinophilia</a:t>
            </a:r>
            <a:r>
              <a:rPr lang="pl-PL" sz="1800" dirty="0"/>
              <a:t> → </a:t>
            </a:r>
            <a:r>
              <a:rPr lang="pl-PL" sz="1800" dirty="0" err="1"/>
              <a:t>supports</a:t>
            </a:r>
            <a:r>
              <a:rPr lang="pl-PL" sz="1800" dirty="0"/>
              <a:t> the </a:t>
            </a:r>
            <a:r>
              <a:rPr lang="pl-PL" sz="1800" dirty="0" err="1"/>
              <a:t>diagnosis</a:t>
            </a:r>
            <a:r>
              <a:rPr lang="pl-PL" sz="1800" dirty="0"/>
              <a:t> of T2-high </a:t>
            </a:r>
            <a:r>
              <a:rPr lang="pl-PL" sz="1800" dirty="0" err="1"/>
              <a:t>asthma</a:t>
            </a:r>
            <a:endParaRPr lang="pl-PL" sz="1800" dirty="0"/>
          </a:p>
          <a:p>
            <a:pPr lvl="1"/>
            <a:r>
              <a:rPr lang="pl-PL" sz="1800" b="1" dirty="0" err="1"/>
              <a:t>low</a:t>
            </a:r>
            <a:r>
              <a:rPr lang="pl-PL" sz="1800" b="1" dirty="0"/>
              <a:t> </a:t>
            </a:r>
            <a:r>
              <a:rPr lang="pl-PL" sz="1800" b="1" dirty="0" err="1"/>
              <a:t>eosinophil</a:t>
            </a:r>
            <a:r>
              <a:rPr lang="pl-PL" sz="1800" b="1" dirty="0"/>
              <a:t> </a:t>
            </a:r>
            <a:r>
              <a:rPr lang="pl-PL" sz="1800" b="1" dirty="0" err="1"/>
              <a:t>count</a:t>
            </a:r>
            <a:r>
              <a:rPr lang="pl-PL" sz="1800" b="1" dirty="0"/>
              <a:t> </a:t>
            </a:r>
            <a:r>
              <a:rPr lang="pl-PL" sz="1800" b="1" dirty="0" err="1"/>
              <a:t>does</a:t>
            </a:r>
            <a:r>
              <a:rPr lang="pl-PL" sz="1800" b="1" dirty="0"/>
              <a:t> not </a:t>
            </a:r>
            <a:r>
              <a:rPr lang="pl-PL" sz="1800" b="1" dirty="0" err="1"/>
              <a:t>exclude</a:t>
            </a:r>
            <a:r>
              <a:rPr lang="pl-PL" sz="1800" b="1" dirty="0"/>
              <a:t> </a:t>
            </a:r>
            <a:r>
              <a:rPr lang="pl-PL" sz="1800" b="1" dirty="0" err="1"/>
              <a:t>asthma</a:t>
            </a:r>
            <a:endParaRPr lang="pl-PL" sz="1800" b="1" dirty="0"/>
          </a:p>
          <a:p>
            <a:pPr lvl="1"/>
            <a:r>
              <a:rPr lang="pl-PL" sz="1800" dirty="0" err="1"/>
              <a:t>strong</a:t>
            </a:r>
            <a:r>
              <a:rPr lang="pl-PL" sz="1800" dirty="0"/>
              <a:t> </a:t>
            </a:r>
            <a:r>
              <a:rPr lang="pl-PL" sz="1800" dirty="0" err="1"/>
              <a:t>evidence</a:t>
            </a:r>
            <a:r>
              <a:rPr lang="pl-PL" sz="1800" dirty="0"/>
              <a:t> for the </a:t>
            </a:r>
            <a:r>
              <a:rPr lang="pl-PL" sz="1800" dirty="0" err="1"/>
              <a:t>diagnosis</a:t>
            </a:r>
            <a:r>
              <a:rPr lang="pl-PL" sz="1800" dirty="0"/>
              <a:t> </a:t>
            </a:r>
            <a:r>
              <a:rPr lang="pl-PL" sz="1800" dirty="0" err="1"/>
              <a:t>is</a:t>
            </a:r>
            <a:r>
              <a:rPr lang="pl-PL" sz="1800" dirty="0"/>
              <a:t> </a:t>
            </a:r>
            <a:r>
              <a:rPr lang="pl-PL" sz="1800" dirty="0" err="1"/>
              <a:t>clinical</a:t>
            </a:r>
            <a:r>
              <a:rPr lang="pl-PL" sz="1800" dirty="0"/>
              <a:t> </a:t>
            </a:r>
            <a:r>
              <a:rPr lang="pl-PL" sz="1800" b="1" dirty="0" err="1"/>
              <a:t>improvement</a:t>
            </a:r>
            <a:r>
              <a:rPr lang="pl-PL" sz="1800" b="1" dirty="0"/>
              <a:t> </a:t>
            </a:r>
            <a:r>
              <a:rPr lang="pl-PL" sz="1800" b="1" dirty="0" err="1"/>
              <a:t>after</a:t>
            </a:r>
            <a:r>
              <a:rPr lang="pl-PL" sz="1800" b="1" dirty="0"/>
              <a:t> </a:t>
            </a:r>
            <a:r>
              <a:rPr lang="pl-PL" sz="1800" b="1" dirty="0" err="1"/>
              <a:t>treatment</a:t>
            </a:r>
            <a:endParaRPr lang="pl-PL" sz="1800" b="1" dirty="0"/>
          </a:p>
          <a:p>
            <a:r>
              <a:rPr lang="pl-PL" b="1" dirty="0" err="1">
                <a:solidFill>
                  <a:srgbClr val="1CADE4"/>
                </a:solidFill>
              </a:rPr>
              <a:t>FeNO</a:t>
            </a:r>
            <a:r>
              <a:rPr lang="pl-PL" b="1" dirty="0">
                <a:solidFill>
                  <a:srgbClr val="1CADE4"/>
                </a:solidFill>
              </a:rPr>
              <a:t>:</a:t>
            </a:r>
            <a:endParaRPr lang="pl-PL" dirty="0">
              <a:solidFill>
                <a:srgbClr val="1CADE4"/>
              </a:solidFill>
            </a:endParaRPr>
          </a:p>
          <a:p>
            <a:pPr lvl="1"/>
            <a:r>
              <a:rPr lang="pl-PL" sz="1800" dirty="0"/>
              <a:t>high </a:t>
            </a:r>
            <a:r>
              <a:rPr lang="pl-PL" sz="1800" dirty="0" err="1"/>
              <a:t>FeNO</a:t>
            </a:r>
            <a:r>
              <a:rPr lang="pl-PL" sz="1800" dirty="0"/>
              <a:t> → </a:t>
            </a:r>
            <a:r>
              <a:rPr lang="pl-PL" sz="1800" b="1" dirty="0" err="1"/>
              <a:t>supports</a:t>
            </a:r>
            <a:r>
              <a:rPr lang="pl-PL" sz="1800" b="1" dirty="0"/>
              <a:t> the </a:t>
            </a:r>
            <a:r>
              <a:rPr lang="pl-PL" sz="1800" b="1" dirty="0" err="1"/>
              <a:t>diagnosis</a:t>
            </a:r>
            <a:r>
              <a:rPr lang="pl-PL" sz="1800" b="1" dirty="0"/>
              <a:t> </a:t>
            </a:r>
            <a:r>
              <a:rPr lang="pl-PL" sz="1800" dirty="0"/>
              <a:t>of T2-high </a:t>
            </a:r>
            <a:r>
              <a:rPr lang="pl-PL" sz="1800" dirty="0" err="1"/>
              <a:t>asthma</a:t>
            </a:r>
            <a:r>
              <a:rPr lang="pl-PL" sz="1800" dirty="0"/>
              <a:t> (non-</a:t>
            </a:r>
            <a:r>
              <a:rPr lang="pl-PL" sz="1800" dirty="0" err="1"/>
              <a:t>asthmatic</a:t>
            </a:r>
            <a:r>
              <a:rPr lang="pl-PL" sz="1800" dirty="0"/>
              <a:t> </a:t>
            </a:r>
            <a:r>
              <a:rPr lang="pl-PL" sz="1800" dirty="0" err="1"/>
              <a:t>causes</a:t>
            </a:r>
            <a:r>
              <a:rPr lang="pl-PL" sz="1800" dirty="0"/>
              <a:t> </a:t>
            </a:r>
            <a:r>
              <a:rPr lang="pl-PL" sz="1800" dirty="0" err="1"/>
              <a:t>also</a:t>
            </a:r>
            <a:r>
              <a:rPr lang="pl-PL" sz="1800" dirty="0"/>
              <a:t> </a:t>
            </a:r>
            <a:r>
              <a:rPr lang="pl-PL" sz="1800" dirty="0" err="1"/>
              <a:t>exist</a:t>
            </a:r>
            <a:r>
              <a:rPr lang="pl-PL" sz="1800" dirty="0"/>
              <a:t>)</a:t>
            </a:r>
          </a:p>
          <a:p>
            <a:pPr lvl="1"/>
            <a:r>
              <a:rPr lang="pl-PL" sz="1800" b="1" dirty="0" err="1"/>
              <a:t>low</a:t>
            </a:r>
            <a:r>
              <a:rPr lang="pl-PL" sz="1800" b="1" dirty="0"/>
              <a:t> </a:t>
            </a:r>
            <a:r>
              <a:rPr lang="pl-PL" sz="1800" b="1" dirty="0" err="1"/>
              <a:t>FeNO</a:t>
            </a:r>
            <a:r>
              <a:rPr lang="pl-PL" sz="1800" b="1" dirty="0"/>
              <a:t> </a:t>
            </a:r>
            <a:r>
              <a:rPr lang="pl-PL" sz="1800" b="1" dirty="0" err="1"/>
              <a:t>does</a:t>
            </a:r>
            <a:r>
              <a:rPr lang="pl-PL" sz="1800" b="1" dirty="0"/>
              <a:t> not </a:t>
            </a:r>
            <a:r>
              <a:rPr lang="pl-PL" sz="1800" b="1" dirty="0" err="1"/>
              <a:t>exclude</a:t>
            </a:r>
            <a:r>
              <a:rPr lang="pl-PL" sz="1800" b="1" dirty="0"/>
              <a:t> </a:t>
            </a:r>
            <a:r>
              <a:rPr lang="pl-PL" sz="1800" b="1" dirty="0" err="1"/>
              <a:t>asthma</a:t>
            </a:r>
            <a:endParaRPr lang="pl-PL" sz="1800" b="1" dirty="0"/>
          </a:p>
          <a:p>
            <a:pPr lvl="1"/>
            <a:r>
              <a:rPr lang="pl-PL" sz="1800" dirty="0" err="1"/>
              <a:t>strong</a:t>
            </a:r>
            <a:r>
              <a:rPr lang="pl-PL" sz="1800" dirty="0"/>
              <a:t> </a:t>
            </a:r>
            <a:r>
              <a:rPr lang="pl-PL" sz="1800" dirty="0" err="1"/>
              <a:t>evidence</a:t>
            </a:r>
            <a:r>
              <a:rPr lang="pl-PL" sz="1800" dirty="0"/>
              <a:t> for the </a:t>
            </a:r>
            <a:r>
              <a:rPr lang="pl-PL" sz="1800" dirty="0" err="1"/>
              <a:t>diagnosis</a:t>
            </a:r>
            <a:r>
              <a:rPr lang="pl-PL" sz="1800" dirty="0"/>
              <a:t> </a:t>
            </a:r>
            <a:r>
              <a:rPr lang="pl-PL" sz="1800" dirty="0" err="1"/>
              <a:t>is</a:t>
            </a:r>
            <a:r>
              <a:rPr lang="pl-PL" sz="1800" dirty="0"/>
              <a:t> </a:t>
            </a:r>
            <a:r>
              <a:rPr lang="pl-PL" sz="1800" dirty="0" err="1"/>
              <a:t>clinical</a:t>
            </a:r>
            <a:r>
              <a:rPr lang="pl-PL" sz="1800" dirty="0"/>
              <a:t> </a:t>
            </a:r>
            <a:r>
              <a:rPr lang="pl-PL" sz="1800" b="1" dirty="0" err="1"/>
              <a:t>improvement</a:t>
            </a:r>
            <a:r>
              <a:rPr lang="pl-PL" sz="1800" b="1" dirty="0"/>
              <a:t> </a:t>
            </a:r>
            <a:r>
              <a:rPr lang="pl-PL" sz="1800" b="1" dirty="0" err="1"/>
              <a:t>after</a:t>
            </a:r>
            <a:r>
              <a:rPr lang="pl-PL" sz="1800" b="1" dirty="0"/>
              <a:t> </a:t>
            </a:r>
            <a:r>
              <a:rPr lang="pl-PL" sz="1800" b="1" dirty="0" err="1"/>
              <a:t>treatment</a:t>
            </a:r>
            <a:endParaRPr lang="pl-PL" sz="1800" b="1" dirty="0"/>
          </a:p>
          <a:p>
            <a:pPr marL="0" indent="0">
              <a:buNone/>
            </a:pPr>
            <a:endParaRPr lang="pl-PL" dirty="0"/>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16</a:t>
            </a:fld>
            <a:endParaRPr lang="pl-PL"/>
          </a:p>
        </p:txBody>
      </p:sp>
      <p:pic>
        <p:nvPicPr>
          <p:cNvPr id="10" name="Obraz 9">
            <a:extLst>
              <a:ext uri="{FF2B5EF4-FFF2-40B4-BE49-F238E27FC236}">
                <a16:creationId xmlns:a16="http://schemas.microsoft.com/office/drawing/2014/main" id="{B57788AE-99B1-4DED-9C0F-D98EDBBB8E85}"/>
              </a:ext>
            </a:extLst>
          </p:cNvPr>
          <p:cNvPicPr>
            <a:picLocks noChangeAspect="1"/>
          </p:cNvPicPr>
          <p:nvPr/>
        </p:nvPicPr>
        <p:blipFill>
          <a:blip r:embed="rId3"/>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166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B27E-91C1-0279-3075-001E0F0A4A8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E3B6473-0965-BCE0-580F-17D4CB93EA6F}"/>
              </a:ext>
            </a:extLst>
          </p:cNvPr>
          <p:cNvSpPr>
            <a:spLocks noGrp="1"/>
          </p:cNvSpPr>
          <p:nvPr>
            <p:ph type="title"/>
          </p:nvPr>
        </p:nvSpPr>
        <p:spPr>
          <a:xfrm>
            <a:off x="768096" y="585216"/>
            <a:ext cx="6380288" cy="1499616"/>
          </a:xfrm>
        </p:spPr>
        <p:txBody>
          <a:bodyPr>
            <a:noAutofit/>
          </a:bodyPr>
          <a:lstStyle/>
          <a:p>
            <a:r>
              <a:rPr lang="pl-PL" dirty="0" err="1"/>
              <a:t>Biomarkers</a:t>
            </a:r>
            <a:r>
              <a:rPr lang="pl-PL" dirty="0"/>
              <a:t> in </a:t>
            </a:r>
            <a:r>
              <a:rPr lang="pl-PL" dirty="0" err="1"/>
              <a:t>asthma</a:t>
            </a:r>
            <a:br>
              <a:rPr lang="pl-PL" dirty="0"/>
            </a:br>
            <a:r>
              <a:rPr lang="pl-PL" sz="3200" dirty="0"/>
              <a:t>diagnostics, </a:t>
            </a:r>
            <a:r>
              <a:rPr lang="pl-PL" sz="3200" dirty="0" err="1"/>
              <a:t>phenotyping</a:t>
            </a:r>
            <a:endParaRPr lang="pl-PL" sz="3200" dirty="0"/>
          </a:p>
        </p:txBody>
      </p:sp>
      <p:sp>
        <p:nvSpPr>
          <p:cNvPr id="4" name="Symbol zastępczy zawartości 3">
            <a:extLst>
              <a:ext uri="{FF2B5EF4-FFF2-40B4-BE49-F238E27FC236}">
                <a16:creationId xmlns:a16="http://schemas.microsoft.com/office/drawing/2014/main" id="{6862747E-D135-49DC-F978-174D6F6A9BC2}"/>
              </a:ext>
            </a:extLst>
          </p:cNvPr>
          <p:cNvSpPr>
            <a:spLocks noGrp="1"/>
          </p:cNvSpPr>
          <p:nvPr>
            <p:ph idx="1"/>
          </p:nvPr>
        </p:nvSpPr>
        <p:spPr/>
        <p:txBody>
          <a:bodyPr>
            <a:normAutofit/>
          </a:bodyPr>
          <a:lstStyle/>
          <a:p>
            <a:r>
              <a:rPr lang="pl-PL" b="1" dirty="0" err="1"/>
              <a:t>Asthma</a:t>
            </a:r>
            <a:r>
              <a:rPr lang="pl-PL" b="1" dirty="0"/>
              <a:t> </a:t>
            </a:r>
            <a:r>
              <a:rPr lang="pl-PL" b="1" dirty="0" err="1"/>
              <a:t>phenotyping</a:t>
            </a:r>
            <a:r>
              <a:rPr lang="pl-PL" b="1" dirty="0"/>
              <a:t> (</a:t>
            </a:r>
            <a:r>
              <a:rPr lang="pl-PL" b="1" dirty="0" err="1"/>
              <a:t>mild</a:t>
            </a:r>
            <a:r>
              <a:rPr lang="pl-PL" b="1" dirty="0"/>
              <a:t>–</a:t>
            </a:r>
            <a:r>
              <a:rPr lang="pl-PL" b="1" dirty="0" err="1"/>
              <a:t>moderate</a:t>
            </a:r>
            <a:r>
              <a:rPr lang="pl-PL" b="1" dirty="0"/>
              <a:t>):</a:t>
            </a:r>
            <a:endParaRPr lang="pl-PL" dirty="0"/>
          </a:p>
          <a:p>
            <a:r>
              <a:rPr lang="pl-PL" b="1" dirty="0">
                <a:solidFill>
                  <a:srgbClr val="1CADE4"/>
                </a:solidFill>
              </a:rPr>
              <a:t>High </a:t>
            </a:r>
            <a:r>
              <a:rPr lang="pl-PL" b="1" dirty="0" err="1">
                <a:solidFill>
                  <a:srgbClr val="1CADE4"/>
                </a:solidFill>
              </a:rPr>
              <a:t>eosinophilia</a:t>
            </a:r>
            <a:r>
              <a:rPr lang="pl-PL" dirty="0">
                <a:solidFill>
                  <a:srgbClr val="1CADE4"/>
                </a:solidFill>
              </a:rPr>
              <a:t> </a:t>
            </a:r>
            <a:r>
              <a:rPr lang="pl-PL" dirty="0"/>
              <a:t>in a </a:t>
            </a:r>
            <a:r>
              <a:rPr lang="pl-PL" dirty="0" err="1"/>
              <a:t>patient</a:t>
            </a:r>
            <a:r>
              <a:rPr lang="pl-PL" dirty="0"/>
              <a:t> with </a:t>
            </a:r>
            <a:r>
              <a:rPr lang="pl-PL" dirty="0" err="1"/>
              <a:t>confirmed</a:t>
            </a:r>
            <a:r>
              <a:rPr lang="pl-PL" dirty="0"/>
              <a:t> </a:t>
            </a:r>
            <a:r>
              <a:rPr lang="pl-PL" dirty="0" err="1"/>
              <a:t>asthma</a:t>
            </a:r>
            <a:endParaRPr lang="pl-PL" dirty="0"/>
          </a:p>
          <a:p>
            <a:pPr lvl="1"/>
            <a:r>
              <a:rPr lang="pl-PL" sz="1800" dirty="0" err="1"/>
              <a:t>indicates</a:t>
            </a:r>
            <a:r>
              <a:rPr lang="pl-PL" sz="1800" dirty="0"/>
              <a:t> a </a:t>
            </a:r>
            <a:r>
              <a:rPr lang="pl-PL" sz="1800" dirty="0" err="1"/>
              <a:t>phenotype</a:t>
            </a:r>
            <a:r>
              <a:rPr lang="pl-PL" sz="1800" dirty="0"/>
              <a:t> </a:t>
            </a:r>
            <a:r>
              <a:rPr lang="pl-PL" sz="1800" dirty="0" err="1"/>
              <a:t>consistent</a:t>
            </a:r>
            <a:r>
              <a:rPr lang="pl-PL" sz="1800" dirty="0"/>
              <a:t> with </a:t>
            </a:r>
            <a:r>
              <a:rPr lang="pl-PL" sz="1800" dirty="0" err="1">
                <a:solidFill>
                  <a:srgbClr val="1CADE4"/>
                </a:solidFill>
              </a:rPr>
              <a:t>eosinophilic</a:t>
            </a:r>
            <a:r>
              <a:rPr lang="pl-PL" sz="1800" dirty="0">
                <a:solidFill>
                  <a:srgbClr val="1CADE4"/>
                </a:solidFill>
              </a:rPr>
              <a:t> </a:t>
            </a:r>
            <a:r>
              <a:rPr lang="pl-PL" sz="1800" dirty="0" err="1">
                <a:solidFill>
                  <a:srgbClr val="1CADE4"/>
                </a:solidFill>
              </a:rPr>
              <a:t>asthma</a:t>
            </a:r>
            <a:r>
              <a:rPr lang="pl-PL" sz="1800" dirty="0">
                <a:solidFill>
                  <a:srgbClr val="1CADE4"/>
                </a:solidFill>
              </a:rPr>
              <a:t>.</a:t>
            </a:r>
            <a:endParaRPr lang="pl-PL" dirty="0">
              <a:solidFill>
                <a:srgbClr val="1CADE4"/>
              </a:solidFill>
            </a:endParaRPr>
          </a:p>
          <a:p>
            <a:r>
              <a:rPr lang="pl-PL" b="1" dirty="0">
                <a:solidFill>
                  <a:srgbClr val="1CADE4"/>
                </a:solidFill>
              </a:rPr>
              <a:t>High </a:t>
            </a:r>
            <a:r>
              <a:rPr lang="pl-PL" b="1" dirty="0" err="1">
                <a:solidFill>
                  <a:srgbClr val="1CADE4"/>
                </a:solidFill>
              </a:rPr>
              <a:t>FeNO</a:t>
            </a:r>
            <a:r>
              <a:rPr lang="pl-PL" dirty="0">
                <a:solidFill>
                  <a:srgbClr val="1CADE4"/>
                </a:solidFill>
              </a:rPr>
              <a:t> </a:t>
            </a:r>
            <a:r>
              <a:rPr lang="pl-PL" dirty="0"/>
              <a:t>in a </a:t>
            </a:r>
            <a:r>
              <a:rPr lang="pl-PL" dirty="0" err="1"/>
              <a:t>patient</a:t>
            </a:r>
            <a:r>
              <a:rPr lang="pl-PL" dirty="0"/>
              <a:t> with </a:t>
            </a:r>
            <a:r>
              <a:rPr lang="pl-PL" dirty="0" err="1"/>
              <a:t>confirmed</a:t>
            </a:r>
            <a:r>
              <a:rPr lang="pl-PL" dirty="0"/>
              <a:t> </a:t>
            </a:r>
            <a:r>
              <a:rPr lang="pl-PL" dirty="0" err="1"/>
              <a:t>asthma</a:t>
            </a:r>
            <a:endParaRPr lang="pl-PL" dirty="0"/>
          </a:p>
          <a:p>
            <a:pPr lvl="1"/>
            <a:r>
              <a:rPr lang="pl-PL" sz="1800" dirty="0" err="1"/>
              <a:t>consistent</a:t>
            </a:r>
            <a:r>
              <a:rPr lang="pl-PL" sz="1800" dirty="0"/>
              <a:t> with </a:t>
            </a:r>
            <a:r>
              <a:rPr lang="pl-PL" sz="1800" dirty="0" err="1">
                <a:solidFill>
                  <a:srgbClr val="1CADE4"/>
                </a:solidFill>
              </a:rPr>
              <a:t>type</a:t>
            </a:r>
            <a:r>
              <a:rPr lang="pl-PL" sz="1800" dirty="0">
                <a:solidFill>
                  <a:srgbClr val="1CADE4"/>
                </a:solidFill>
              </a:rPr>
              <a:t> 2 </a:t>
            </a:r>
            <a:r>
              <a:rPr lang="pl-PL" sz="1800" dirty="0" err="1">
                <a:solidFill>
                  <a:srgbClr val="1CADE4"/>
                </a:solidFill>
              </a:rPr>
              <a:t>asthma</a:t>
            </a:r>
            <a:r>
              <a:rPr lang="pl-PL" sz="1800" dirty="0"/>
              <a:t>.</a:t>
            </a:r>
          </a:p>
          <a:p>
            <a:r>
              <a:rPr lang="pl-PL" b="1" dirty="0">
                <a:solidFill>
                  <a:srgbClr val="1CADE4"/>
                </a:solidFill>
              </a:rPr>
              <a:t>Total serum </a:t>
            </a:r>
            <a:r>
              <a:rPr lang="pl-PL" b="1" dirty="0" err="1">
                <a:solidFill>
                  <a:srgbClr val="1CADE4"/>
                </a:solidFill>
              </a:rPr>
              <a:t>IgE</a:t>
            </a:r>
            <a:r>
              <a:rPr lang="pl-PL" b="1" dirty="0">
                <a:solidFill>
                  <a:srgbClr val="1CADE4"/>
                </a:solidFill>
              </a:rPr>
              <a:t> / </a:t>
            </a:r>
            <a:r>
              <a:rPr lang="pl-PL" b="1" dirty="0" err="1">
                <a:solidFill>
                  <a:srgbClr val="1CADE4"/>
                </a:solidFill>
              </a:rPr>
              <a:t>specific</a:t>
            </a:r>
            <a:r>
              <a:rPr lang="pl-PL" b="1" dirty="0">
                <a:solidFill>
                  <a:srgbClr val="1CADE4"/>
                </a:solidFill>
              </a:rPr>
              <a:t> </a:t>
            </a:r>
            <a:r>
              <a:rPr lang="pl-PL" b="1" dirty="0" err="1">
                <a:solidFill>
                  <a:srgbClr val="1CADE4"/>
                </a:solidFill>
              </a:rPr>
              <a:t>IgE</a:t>
            </a:r>
            <a:r>
              <a:rPr lang="pl-PL" b="1" dirty="0">
                <a:solidFill>
                  <a:srgbClr val="1CADE4"/>
                </a:solidFill>
              </a:rPr>
              <a:t> (</a:t>
            </a:r>
            <a:r>
              <a:rPr lang="pl-PL" b="1" dirty="0" err="1">
                <a:solidFill>
                  <a:srgbClr val="1CADE4"/>
                </a:solidFill>
              </a:rPr>
              <a:t>or</a:t>
            </a:r>
            <a:r>
              <a:rPr lang="pl-PL" b="1" dirty="0">
                <a:solidFill>
                  <a:srgbClr val="1CADE4"/>
                </a:solidFill>
              </a:rPr>
              <a:t> SPT):</a:t>
            </a:r>
            <a:endParaRPr lang="pl-PL" dirty="0">
              <a:solidFill>
                <a:srgbClr val="1CADE4"/>
              </a:solidFill>
            </a:endParaRPr>
          </a:p>
          <a:p>
            <a:pPr lvl="1"/>
            <a:r>
              <a:rPr lang="pl-PL" sz="1800" dirty="0"/>
              <a:t>≥1 </a:t>
            </a:r>
            <a:r>
              <a:rPr lang="pl-PL" sz="1800" dirty="0" err="1"/>
              <a:t>positive</a:t>
            </a:r>
            <a:r>
              <a:rPr lang="pl-PL" sz="1800" dirty="0"/>
              <a:t>, </a:t>
            </a:r>
            <a:r>
              <a:rPr lang="pl-PL" sz="1800" dirty="0" err="1"/>
              <a:t>clinically</a:t>
            </a:r>
            <a:r>
              <a:rPr lang="pl-PL" sz="1800" dirty="0"/>
              <a:t> </a:t>
            </a:r>
            <a:r>
              <a:rPr lang="pl-PL" sz="1800" dirty="0" err="1"/>
              <a:t>relevant</a:t>
            </a:r>
            <a:r>
              <a:rPr lang="pl-PL" sz="1800" dirty="0"/>
              <a:t> </a:t>
            </a:r>
            <a:r>
              <a:rPr lang="pl-PL" sz="1800" dirty="0" err="1"/>
              <a:t>result</a:t>
            </a:r>
            <a:r>
              <a:rPr lang="pl-PL" sz="1800" dirty="0"/>
              <a:t> </a:t>
            </a:r>
            <a:r>
              <a:rPr lang="pl-PL" sz="1800" dirty="0" err="1"/>
              <a:t>consistent</a:t>
            </a:r>
            <a:r>
              <a:rPr lang="pl-PL" sz="1800" dirty="0"/>
              <a:t> with </a:t>
            </a:r>
            <a:r>
              <a:rPr lang="pl-PL" sz="1800" dirty="0" err="1">
                <a:solidFill>
                  <a:srgbClr val="1CADE4"/>
                </a:solidFill>
              </a:rPr>
              <a:t>allergic</a:t>
            </a:r>
            <a:r>
              <a:rPr lang="pl-PL" sz="1800" dirty="0">
                <a:solidFill>
                  <a:srgbClr val="1CADE4"/>
                </a:solidFill>
              </a:rPr>
              <a:t> </a:t>
            </a:r>
            <a:r>
              <a:rPr lang="pl-PL" sz="1800" dirty="0" err="1">
                <a:solidFill>
                  <a:srgbClr val="1CADE4"/>
                </a:solidFill>
              </a:rPr>
              <a:t>asthm</a:t>
            </a:r>
            <a:r>
              <a:rPr lang="pl-PL" sz="1800" dirty="0" err="1"/>
              <a:t>a</a:t>
            </a:r>
            <a:r>
              <a:rPr lang="pl-PL" sz="1800" dirty="0"/>
              <a:t> (</a:t>
            </a:r>
            <a:r>
              <a:rPr lang="pl-PL" sz="1800" dirty="0" err="1"/>
              <a:t>if</a:t>
            </a:r>
            <a:r>
              <a:rPr lang="pl-PL" sz="1800" dirty="0"/>
              <a:t> </a:t>
            </a:r>
            <a:r>
              <a:rPr lang="pl-PL" sz="1800" dirty="0" err="1"/>
              <a:t>it</a:t>
            </a:r>
            <a:r>
              <a:rPr lang="pl-PL" sz="1800" dirty="0"/>
              <a:t> </a:t>
            </a:r>
            <a:r>
              <a:rPr lang="pl-PL" sz="1800" dirty="0" err="1"/>
              <a:t>correlates</a:t>
            </a:r>
            <a:r>
              <a:rPr lang="pl-PL" sz="1800" dirty="0"/>
              <a:t> with </a:t>
            </a:r>
            <a:r>
              <a:rPr lang="pl-PL" sz="1800" dirty="0" err="1"/>
              <a:t>symptoms</a:t>
            </a:r>
            <a:r>
              <a:rPr lang="pl-PL" sz="1800" dirty="0"/>
              <a:t> </a:t>
            </a:r>
            <a:r>
              <a:rPr lang="pl-PL" sz="1800" dirty="0" err="1"/>
              <a:t>after</a:t>
            </a:r>
            <a:r>
              <a:rPr lang="pl-PL" sz="1800" dirty="0"/>
              <a:t> </a:t>
            </a:r>
            <a:r>
              <a:rPr lang="pl-PL" sz="1800" dirty="0" err="1"/>
              <a:t>exposure</a:t>
            </a:r>
            <a:r>
              <a:rPr lang="pl-PL" sz="1800" dirty="0"/>
              <a:t>).</a:t>
            </a:r>
          </a:p>
        </p:txBody>
      </p:sp>
      <p:sp>
        <p:nvSpPr>
          <p:cNvPr id="46" name="Symbol zastępczy numeru slajdu 45">
            <a:extLst>
              <a:ext uri="{FF2B5EF4-FFF2-40B4-BE49-F238E27FC236}">
                <a16:creationId xmlns:a16="http://schemas.microsoft.com/office/drawing/2014/main" id="{6EC8AB6F-C084-9B00-36D4-3E53BC8D3771}"/>
              </a:ext>
            </a:extLst>
          </p:cNvPr>
          <p:cNvSpPr>
            <a:spLocks noGrp="1"/>
          </p:cNvSpPr>
          <p:nvPr>
            <p:ph type="sldNum" sz="quarter" idx="12"/>
          </p:nvPr>
        </p:nvSpPr>
        <p:spPr/>
        <p:txBody>
          <a:bodyPr/>
          <a:lstStyle/>
          <a:p>
            <a:fld id="{722DDA25-0B47-434F-A93F-6D224D646327}" type="slidenum">
              <a:rPr lang="pl-PL" smtClean="0"/>
              <a:t>17</a:t>
            </a:fld>
            <a:endParaRPr lang="pl-PL"/>
          </a:p>
        </p:txBody>
      </p:sp>
      <p:pic>
        <p:nvPicPr>
          <p:cNvPr id="10" name="Obraz 9">
            <a:extLst>
              <a:ext uri="{FF2B5EF4-FFF2-40B4-BE49-F238E27FC236}">
                <a16:creationId xmlns:a16="http://schemas.microsoft.com/office/drawing/2014/main" id="{28541518-A9E8-A76E-3030-D15E21E19189}"/>
              </a:ext>
            </a:extLst>
          </p:cNvPr>
          <p:cNvPicPr>
            <a:picLocks noChangeAspect="1"/>
          </p:cNvPicPr>
          <p:nvPr/>
        </p:nvPicPr>
        <p:blipFill>
          <a:blip r:embed="rId3"/>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3142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a:xfrm>
            <a:off x="768096" y="585216"/>
            <a:ext cx="6380288" cy="1499616"/>
          </a:xfrm>
        </p:spPr>
        <p:txBody>
          <a:bodyPr>
            <a:noAutofit/>
          </a:bodyPr>
          <a:lstStyle/>
          <a:p>
            <a:r>
              <a:rPr lang="pl-PL" dirty="0" err="1"/>
              <a:t>Biomarkers</a:t>
            </a:r>
            <a:r>
              <a:rPr lang="pl-PL" dirty="0"/>
              <a:t> in </a:t>
            </a:r>
            <a:r>
              <a:rPr lang="pl-PL" dirty="0" err="1"/>
              <a:t>Asthma</a:t>
            </a:r>
            <a:br>
              <a:rPr lang="pl-PL" dirty="0"/>
            </a:br>
            <a:r>
              <a:rPr lang="pl-PL" sz="3200" dirty="0" err="1"/>
              <a:t>prognosis</a:t>
            </a:r>
            <a:endParaRPr lang="pl-PL" sz="2000"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a:xfrm>
            <a:off x="768096" y="2081135"/>
            <a:ext cx="7290055" cy="4228225"/>
          </a:xfrm>
        </p:spPr>
        <p:txBody>
          <a:bodyPr>
            <a:normAutofit/>
          </a:bodyPr>
          <a:lstStyle/>
          <a:p>
            <a:r>
              <a:rPr lang="pl-PL" b="1" dirty="0"/>
              <a:t>In </a:t>
            </a:r>
            <a:r>
              <a:rPr lang="pl-PL" b="1" dirty="0" err="1"/>
              <a:t>patients</a:t>
            </a:r>
            <a:r>
              <a:rPr lang="pl-PL" b="1" dirty="0"/>
              <a:t> with ≥1 </a:t>
            </a:r>
            <a:r>
              <a:rPr lang="pl-PL" b="1" dirty="0" err="1"/>
              <a:t>exacerbation</a:t>
            </a:r>
            <a:r>
              <a:rPr lang="pl-PL" b="1" dirty="0"/>
              <a:t> in the past </a:t>
            </a:r>
            <a:r>
              <a:rPr lang="pl-PL" b="1" dirty="0" err="1"/>
              <a:t>year</a:t>
            </a:r>
            <a:endParaRPr lang="pl-PL" dirty="0"/>
          </a:p>
          <a:p>
            <a:r>
              <a:rPr lang="pl-PL" b="1" dirty="0"/>
              <a:t>Blood </a:t>
            </a:r>
            <a:r>
              <a:rPr lang="pl-PL" b="1" dirty="0" err="1"/>
              <a:t>eosinophilia</a:t>
            </a:r>
            <a:endParaRPr lang="pl-PL" dirty="0"/>
          </a:p>
          <a:p>
            <a:pPr lvl="1"/>
            <a:r>
              <a:rPr lang="pl-PL" sz="1800" dirty="0"/>
              <a:t>High </a:t>
            </a:r>
            <a:r>
              <a:rPr lang="pl-PL" sz="1800" dirty="0" err="1"/>
              <a:t>eosinophilia</a:t>
            </a:r>
            <a:r>
              <a:rPr lang="pl-PL" sz="1800" dirty="0"/>
              <a:t> → </a:t>
            </a:r>
            <a:r>
              <a:rPr lang="pl-PL" sz="1800" dirty="0" err="1"/>
              <a:t>higher</a:t>
            </a:r>
            <a:r>
              <a:rPr lang="pl-PL" sz="1800" dirty="0"/>
              <a:t> </a:t>
            </a:r>
            <a:r>
              <a:rPr lang="pl-PL" sz="1800" dirty="0" err="1"/>
              <a:t>risk</a:t>
            </a:r>
            <a:r>
              <a:rPr lang="pl-PL" sz="1800" dirty="0"/>
              <a:t> of </a:t>
            </a:r>
            <a:r>
              <a:rPr lang="pl-PL" sz="1800" dirty="0" err="1"/>
              <a:t>future</a:t>
            </a:r>
            <a:r>
              <a:rPr lang="pl-PL" sz="1800" dirty="0"/>
              <a:t> </a:t>
            </a:r>
            <a:r>
              <a:rPr lang="pl-PL" sz="1800" dirty="0" err="1"/>
              <a:t>exacerbations</a:t>
            </a:r>
            <a:r>
              <a:rPr lang="pl-PL" sz="1800" dirty="0"/>
              <a:t>,</a:t>
            </a:r>
          </a:p>
          <a:p>
            <a:pPr lvl="1"/>
            <a:r>
              <a:rPr lang="pl-PL" sz="1800" dirty="0" err="1"/>
              <a:t>Particularly</a:t>
            </a:r>
            <a:r>
              <a:rPr lang="pl-PL" sz="1800" dirty="0"/>
              <a:t> in </a:t>
            </a:r>
            <a:r>
              <a:rPr lang="pl-PL" sz="1800" dirty="0" err="1"/>
              <a:t>patients</a:t>
            </a:r>
            <a:r>
              <a:rPr lang="pl-PL" sz="1800" dirty="0"/>
              <a:t> on medium/high-</a:t>
            </a:r>
            <a:r>
              <a:rPr lang="pl-PL" sz="1800" dirty="0" err="1"/>
              <a:t>dose</a:t>
            </a:r>
            <a:r>
              <a:rPr lang="pl-PL" sz="1800" dirty="0"/>
              <a:t> ICS </a:t>
            </a:r>
            <a:r>
              <a:rPr lang="pl-PL" sz="1800" dirty="0" err="1"/>
              <a:t>or</a:t>
            </a:r>
            <a:r>
              <a:rPr lang="pl-PL" sz="1800" dirty="0"/>
              <a:t> </a:t>
            </a:r>
            <a:r>
              <a:rPr lang="pl-PL" sz="1800" dirty="0" err="1"/>
              <a:t>using</a:t>
            </a:r>
            <a:r>
              <a:rPr lang="pl-PL" sz="1800" dirty="0"/>
              <a:t> </a:t>
            </a:r>
            <a:r>
              <a:rPr lang="pl-PL" sz="1800" dirty="0" err="1"/>
              <a:t>systemic</a:t>
            </a:r>
            <a:r>
              <a:rPr lang="pl-PL" sz="1800" dirty="0"/>
              <a:t> </a:t>
            </a:r>
            <a:r>
              <a:rPr lang="pl-PL" sz="1800" dirty="0" err="1"/>
              <a:t>corticosteroids</a:t>
            </a:r>
            <a:r>
              <a:rPr lang="pl-PL" sz="1800" dirty="0"/>
              <a:t>.</a:t>
            </a:r>
          </a:p>
          <a:p>
            <a:r>
              <a:rPr lang="pl-PL" b="1" dirty="0" err="1"/>
              <a:t>FeNO</a:t>
            </a:r>
            <a:endParaRPr lang="pl-PL" dirty="0"/>
          </a:p>
          <a:p>
            <a:pPr lvl="1"/>
            <a:r>
              <a:rPr lang="pl-PL" sz="1800" dirty="0"/>
              <a:t>In </a:t>
            </a:r>
            <a:r>
              <a:rPr lang="pl-PL" sz="1800" dirty="0" err="1"/>
              <a:t>patients</a:t>
            </a:r>
            <a:r>
              <a:rPr lang="pl-PL" sz="1800" dirty="0"/>
              <a:t> </a:t>
            </a:r>
            <a:r>
              <a:rPr lang="pl-PL" sz="1800" dirty="0" err="1"/>
              <a:t>treated</a:t>
            </a:r>
            <a:r>
              <a:rPr lang="pl-PL" sz="1800" dirty="0"/>
              <a:t> with ICS, high </a:t>
            </a:r>
            <a:r>
              <a:rPr lang="pl-PL" sz="1800" dirty="0" err="1"/>
              <a:t>FeNO</a:t>
            </a:r>
            <a:r>
              <a:rPr lang="pl-PL" sz="1800" dirty="0"/>
              <a:t> → </a:t>
            </a:r>
            <a:r>
              <a:rPr lang="pl-PL" sz="1800" dirty="0" err="1"/>
              <a:t>higher</a:t>
            </a:r>
            <a:r>
              <a:rPr lang="pl-PL" sz="1800" dirty="0"/>
              <a:t> </a:t>
            </a:r>
            <a:r>
              <a:rPr lang="pl-PL" sz="1800" dirty="0" err="1"/>
              <a:t>risk</a:t>
            </a:r>
            <a:r>
              <a:rPr lang="pl-PL" sz="1800" dirty="0"/>
              <a:t> of </a:t>
            </a:r>
            <a:r>
              <a:rPr lang="pl-PL" sz="1800" dirty="0" err="1"/>
              <a:t>future</a:t>
            </a:r>
            <a:r>
              <a:rPr lang="pl-PL" sz="1800" dirty="0"/>
              <a:t> </a:t>
            </a:r>
            <a:r>
              <a:rPr lang="pl-PL" sz="1800" dirty="0" err="1"/>
              <a:t>exacerbations</a:t>
            </a:r>
            <a:r>
              <a:rPr lang="pl-PL" sz="1800" dirty="0"/>
              <a:t>.</a:t>
            </a:r>
          </a:p>
          <a:p>
            <a:r>
              <a:rPr lang="pl-PL" b="1" dirty="0" err="1"/>
              <a:t>Peripheral</a:t>
            </a:r>
            <a:r>
              <a:rPr lang="pl-PL" b="1" dirty="0"/>
              <a:t> </a:t>
            </a:r>
            <a:r>
              <a:rPr lang="pl-PL" b="1" dirty="0" err="1"/>
              <a:t>blood</a:t>
            </a:r>
            <a:r>
              <a:rPr lang="pl-PL" b="1" dirty="0"/>
              <a:t> </a:t>
            </a:r>
            <a:r>
              <a:rPr lang="pl-PL" b="1" dirty="0" err="1"/>
              <a:t>eosinophilia</a:t>
            </a:r>
            <a:r>
              <a:rPr lang="pl-PL" b="1" dirty="0"/>
              <a:t> + </a:t>
            </a:r>
            <a:r>
              <a:rPr lang="pl-PL" b="1" dirty="0" err="1"/>
              <a:t>FeNO</a:t>
            </a:r>
            <a:r>
              <a:rPr lang="pl-PL" b="1" dirty="0"/>
              <a:t> </a:t>
            </a:r>
            <a:r>
              <a:rPr lang="pl-PL" b="1" dirty="0" err="1"/>
              <a:t>together</a:t>
            </a:r>
            <a:r>
              <a:rPr lang="pl-PL" b="1" dirty="0"/>
              <a:t>:</a:t>
            </a:r>
            <a:endParaRPr lang="pl-PL" dirty="0"/>
          </a:p>
          <a:p>
            <a:pPr lvl="1"/>
            <a:r>
              <a:rPr lang="pl-PL" sz="1800" dirty="0" err="1"/>
              <a:t>Complementary</a:t>
            </a:r>
            <a:r>
              <a:rPr lang="pl-PL" sz="1800" dirty="0"/>
              <a:t> </a:t>
            </a:r>
            <a:r>
              <a:rPr lang="pl-PL" sz="1800" dirty="0" err="1"/>
              <a:t>prognostic</a:t>
            </a:r>
            <a:r>
              <a:rPr lang="pl-PL" sz="1800" dirty="0"/>
              <a:t> </a:t>
            </a:r>
            <a:r>
              <a:rPr lang="pl-PL" sz="1800" dirty="0" err="1"/>
              <a:t>information</a:t>
            </a:r>
            <a:r>
              <a:rPr lang="pl-PL" sz="1800" dirty="0"/>
              <a:t>.</a:t>
            </a:r>
          </a:p>
          <a:p>
            <a:pPr lvl="1"/>
            <a:r>
              <a:rPr lang="pl-PL" sz="1800" dirty="0" err="1"/>
              <a:t>Highest</a:t>
            </a:r>
            <a:r>
              <a:rPr lang="pl-PL" sz="1800" dirty="0"/>
              <a:t> </a:t>
            </a:r>
            <a:r>
              <a:rPr lang="pl-PL" sz="1800" dirty="0" err="1"/>
              <a:t>risk</a:t>
            </a:r>
            <a:r>
              <a:rPr lang="pl-PL" sz="1800" dirty="0"/>
              <a:t> </a:t>
            </a:r>
            <a:r>
              <a:rPr lang="pl-PL" sz="1800" dirty="0" err="1"/>
              <a:t>when</a:t>
            </a:r>
            <a:r>
              <a:rPr lang="pl-PL" sz="1800" dirty="0"/>
              <a:t> </a:t>
            </a:r>
            <a:r>
              <a:rPr lang="pl-PL" sz="1800" dirty="0" err="1"/>
              <a:t>both</a:t>
            </a:r>
            <a:r>
              <a:rPr lang="pl-PL" sz="1800" dirty="0"/>
              <a:t> </a:t>
            </a:r>
            <a:r>
              <a:rPr lang="pl-PL" sz="1800" dirty="0" err="1"/>
              <a:t>markers</a:t>
            </a:r>
            <a:r>
              <a:rPr lang="pl-PL" sz="1800" dirty="0"/>
              <a:t> </a:t>
            </a:r>
            <a:r>
              <a:rPr lang="pl-PL" sz="1800" dirty="0" err="1"/>
              <a:t>are</a:t>
            </a:r>
            <a:r>
              <a:rPr lang="pl-PL" sz="1800" dirty="0"/>
              <a:t> </a:t>
            </a:r>
            <a:r>
              <a:rPr lang="pl-PL" sz="1800" dirty="0" err="1"/>
              <a:t>elevated</a:t>
            </a:r>
            <a:r>
              <a:rPr lang="pl-PL" sz="1800" dirty="0"/>
              <a:t>.</a:t>
            </a:r>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18</a:t>
            </a:fld>
            <a:endParaRPr lang="pl-PL"/>
          </a:p>
        </p:txBody>
      </p:sp>
      <p:pic>
        <p:nvPicPr>
          <p:cNvPr id="10" name="Obraz 9">
            <a:extLst>
              <a:ext uri="{FF2B5EF4-FFF2-40B4-BE49-F238E27FC236}">
                <a16:creationId xmlns:a16="http://schemas.microsoft.com/office/drawing/2014/main" id="{B57788AE-99B1-4DED-9C0F-D98EDBBB8E85}"/>
              </a:ext>
            </a:extLst>
          </p:cNvPr>
          <p:cNvPicPr>
            <a:picLocks noChangeAspect="1"/>
          </p:cNvPicPr>
          <p:nvPr/>
        </p:nvPicPr>
        <p:blipFill>
          <a:blip r:embed="rId3"/>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171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a:xfrm>
            <a:off x="768096" y="585216"/>
            <a:ext cx="3364992" cy="1499616"/>
          </a:xfrm>
        </p:spPr>
        <p:txBody>
          <a:bodyPr>
            <a:noAutofit/>
          </a:bodyPr>
          <a:lstStyle/>
          <a:p>
            <a:r>
              <a:rPr lang="en-US" sz="3200" dirty="0"/>
              <a:t>Diagnostic algorithm in children &gt;6 years of </a:t>
            </a:r>
            <a:r>
              <a:rPr lang="en-US" sz="3200" dirty="0" err="1"/>
              <a:t>ageaccording</a:t>
            </a:r>
            <a:r>
              <a:rPr lang="en-US" sz="3200" dirty="0"/>
              <a:t> to GINA</a:t>
            </a:r>
            <a:endParaRPr lang="pl-PL" sz="3200"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p:txBody>
          <a:bodyPr>
            <a:normAutofit/>
          </a:bodyPr>
          <a:lstStyle/>
          <a:p>
            <a:pPr marL="128016" lvl="1" indent="0">
              <a:buNone/>
            </a:pPr>
            <a:endParaRPr lang="pl-PL" sz="2000" dirty="0"/>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19</a:t>
            </a:fld>
            <a:endParaRPr lang="pl-PL"/>
          </a:p>
        </p:txBody>
      </p:sp>
      <p:grpSp>
        <p:nvGrpSpPr>
          <p:cNvPr id="3" name="Grupa 2"/>
          <p:cNvGrpSpPr/>
          <p:nvPr/>
        </p:nvGrpSpPr>
        <p:grpSpPr>
          <a:xfrm>
            <a:off x="4224528" y="591185"/>
            <a:ext cx="4872723" cy="5718175"/>
            <a:chOff x="3346376" y="585216"/>
            <a:chExt cx="5565775" cy="5718175"/>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376" y="585216"/>
              <a:ext cx="5565775" cy="57181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Oval 3"/>
            <p:cNvSpPr>
              <a:spLocks noChangeArrowheads="1"/>
            </p:cNvSpPr>
            <p:nvPr/>
          </p:nvSpPr>
          <p:spPr bwMode="auto">
            <a:xfrm flipV="1">
              <a:off x="3869040" y="3470746"/>
              <a:ext cx="1177925" cy="457200"/>
            </a:xfrm>
            <a:prstGeom prst="ellipse">
              <a:avLst/>
            </a:prstGeom>
            <a:noFill/>
            <a:ln w="28440">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38"/>
                </a:spcBef>
                <a:spcAft>
                  <a:spcPts val="38"/>
                </a:spcAft>
                <a:buClr>
                  <a:srgbClr val="000000"/>
                </a:buClr>
                <a:buSzPct val="100000"/>
                <a:buFont typeface="Times New Roman" panose="02020603050405020304" pitchFamily="18" charset="0"/>
                <a:buNone/>
              </a:pPr>
              <a:endParaRPr lang="pl-PL" altLang="pl-PL"/>
            </a:p>
          </p:txBody>
        </p:sp>
        <p:sp>
          <p:nvSpPr>
            <p:cNvPr id="11" name="Oval 5"/>
            <p:cNvSpPr>
              <a:spLocks noChangeArrowheads="1"/>
            </p:cNvSpPr>
            <p:nvPr/>
          </p:nvSpPr>
          <p:spPr bwMode="auto">
            <a:xfrm flipV="1">
              <a:off x="5509036" y="3423448"/>
              <a:ext cx="1368425" cy="817563"/>
            </a:xfrm>
            <a:prstGeom prst="ellipse">
              <a:avLst/>
            </a:prstGeom>
            <a:noFill/>
            <a:ln w="28440">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38"/>
                </a:spcBef>
                <a:spcAft>
                  <a:spcPts val="38"/>
                </a:spcAft>
                <a:buClr>
                  <a:srgbClr val="000000"/>
                </a:buClr>
                <a:buSzPct val="100000"/>
                <a:buFont typeface="Times New Roman" panose="02020603050405020304" pitchFamily="18" charset="0"/>
                <a:buNone/>
              </a:pPr>
              <a:endParaRPr lang="pl-PL" altLang="pl-PL"/>
            </a:p>
          </p:txBody>
        </p:sp>
      </p:grpSp>
      <p:pic>
        <p:nvPicPr>
          <p:cNvPr id="12" name="Obraz 11">
            <a:extLst>
              <a:ext uri="{FF2B5EF4-FFF2-40B4-BE49-F238E27FC236}">
                <a16:creationId xmlns:a16="http://schemas.microsoft.com/office/drawing/2014/main" id="{B57788AE-99B1-4DED-9C0F-D98EDBBB8E85}"/>
              </a:ext>
            </a:extLst>
          </p:cNvPr>
          <p:cNvPicPr>
            <a:picLocks noChangeAspect="1"/>
          </p:cNvPicPr>
          <p:nvPr/>
        </p:nvPicPr>
        <p:blipFill>
          <a:blip r:embed="rId4"/>
          <a:stretch>
            <a:fillRect/>
          </a:stretch>
        </p:blipFill>
        <p:spPr>
          <a:xfrm>
            <a:off x="761494" y="4820753"/>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6157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8B775F9-E4EA-42B0-8A0D-AA0570A5EE26}"/>
              </a:ext>
            </a:extLst>
          </p:cNvPr>
          <p:cNvSpPr>
            <a:spLocks noGrp="1"/>
          </p:cNvSpPr>
          <p:nvPr>
            <p:ph type="title"/>
          </p:nvPr>
        </p:nvSpPr>
        <p:spPr/>
        <p:txBody>
          <a:bodyPr/>
          <a:lstStyle/>
          <a:p>
            <a:r>
              <a:rPr lang="pl-PL" dirty="0"/>
              <a:t>Definition of </a:t>
            </a:r>
            <a:r>
              <a:rPr lang="pl-PL" dirty="0" err="1"/>
              <a:t>Asthma</a:t>
            </a:r>
            <a:endParaRPr lang="pl-PL" dirty="0"/>
          </a:p>
        </p:txBody>
      </p:sp>
      <p:sp>
        <p:nvSpPr>
          <p:cNvPr id="14" name="Symbol zastępczy numeru slajdu 13">
            <a:extLst>
              <a:ext uri="{FF2B5EF4-FFF2-40B4-BE49-F238E27FC236}">
                <a16:creationId xmlns:a16="http://schemas.microsoft.com/office/drawing/2014/main" id="{D049B67A-C199-47B3-B421-0C57393F1DA8}"/>
              </a:ext>
            </a:extLst>
          </p:cNvPr>
          <p:cNvSpPr>
            <a:spLocks noGrp="1"/>
          </p:cNvSpPr>
          <p:nvPr>
            <p:ph type="sldNum" sz="quarter" idx="12"/>
          </p:nvPr>
        </p:nvSpPr>
        <p:spPr/>
        <p:txBody>
          <a:bodyPr/>
          <a:lstStyle/>
          <a:p>
            <a:fld id="{722DDA25-0B47-434F-A93F-6D224D646327}" type="slidenum">
              <a:rPr lang="pl-PL" smtClean="0"/>
              <a:t>2</a:t>
            </a:fld>
            <a:endParaRPr lang="pl-PL"/>
          </a:p>
        </p:txBody>
      </p:sp>
      <p:sp>
        <p:nvSpPr>
          <p:cNvPr id="3" name="Symbol zastępczy zawartości 2">
            <a:extLst>
              <a:ext uri="{FF2B5EF4-FFF2-40B4-BE49-F238E27FC236}">
                <a16:creationId xmlns:a16="http://schemas.microsoft.com/office/drawing/2014/main" id="{247994F2-9667-4996-8F54-F4EC80E440FA}"/>
              </a:ext>
            </a:extLst>
          </p:cNvPr>
          <p:cNvSpPr>
            <a:spLocks noGrp="1"/>
          </p:cNvSpPr>
          <p:nvPr>
            <p:ph idx="1"/>
          </p:nvPr>
        </p:nvSpPr>
        <p:spPr/>
        <p:txBody>
          <a:bodyPr>
            <a:normAutofit/>
          </a:bodyPr>
          <a:lstStyle/>
          <a:p>
            <a:pPr marL="0" indent="0">
              <a:buNone/>
            </a:pPr>
            <a:r>
              <a:rPr lang="en-US" b="1" dirty="0"/>
              <a:t>Asthma is a heterogeneous disease, usually characterized by chronic airway inflammation and a set of symptoms such as:</a:t>
            </a:r>
            <a:endParaRPr lang="en-US" dirty="0"/>
          </a:p>
          <a:p>
            <a:r>
              <a:rPr lang="en-US" dirty="0"/>
              <a:t>wheezing</a:t>
            </a:r>
          </a:p>
          <a:p>
            <a:r>
              <a:rPr lang="en-US" dirty="0"/>
              <a:t>shortness of breath</a:t>
            </a:r>
          </a:p>
          <a:p>
            <a:r>
              <a:rPr lang="en-US" dirty="0"/>
              <a:t>a feeling of chest tightness</a:t>
            </a:r>
          </a:p>
          <a:p>
            <a:r>
              <a:rPr lang="en-US" dirty="0"/>
              <a:t>cough</a:t>
            </a:r>
          </a:p>
          <a:p>
            <a:r>
              <a:rPr lang="en-US" b="1" dirty="0"/>
              <a:t>The symptoms vary in intensity and over time, and are accompanied by varying degrees of variable airflow limitation, which resolves either spontaneously or after the use of medication.</a:t>
            </a:r>
            <a:endParaRPr lang="en-US" dirty="0"/>
          </a:p>
          <a:p>
            <a:endParaRPr lang="pl-PL" dirty="0"/>
          </a:p>
        </p:txBody>
      </p:sp>
      <p:pic>
        <p:nvPicPr>
          <p:cNvPr id="8" name="Picture 3">
            <a:extLst>
              <a:ext uri="{FF2B5EF4-FFF2-40B4-BE49-F238E27FC236}">
                <a16:creationId xmlns:a16="http://schemas.microsoft.com/office/drawing/2014/main" id="{AFFFEA41-9689-4F0B-A02E-37E624DAA4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65150" y="501115"/>
            <a:ext cx="910754" cy="833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Tree>
    <p:extLst>
      <p:ext uri="{BB962C8B-B14F-4D97-AF65-F5344CB8AC3E}">
        <p14:creationId xmlns:p14="http://schemas.microsoft.com/office/powerpoint/2010/main" val="1927671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E2E4DD-51B1-4AD1-81B9-BF38C5244A51}"/>
              </a:ext>
            </a:extLst>
          </p:cNvPr>
          <p:cNvSpPr>
            <a:spLocks noGrp="1"/>
          </p:cNvSpPr>
          <p:nvPr>
            <p:ph type="title"/>
          </p:nvPr>
        </p:nvSpPr>
        <p:spPr/>
        <p:txBody>
          <a:bodyPr/>
          <a:lstStyle/>
          <a:p>
            <a:r>
              <a:rPr lang="en-US" dirty="0"/>
              <a:t>Diagnosis of asthma</a:t>
            </a:r>
            <a:br>
              <a:rPr lang="pl-PL" dirty="0"/>
            </a:br>
            <a:r>
              <a:rPr lang="en-US" sz="3200" dirty="0"/>
              <a:t>in children &lt;5 years of age</a:t>
            </a:r>
            <a:endParaRPr lang="pl-PL" sz="3200" dirty="0"/>
          </a:p>
        </p:txBody>
      </p:sp>
      <p:sp>
        <p:nvSpPr>
          <p:cNvPr id="3" name="Symbol zastępczy zawartości 2">
            <a:extLst>
              <a:ext uri="{FF2B5EF4-FFF2-40B4-BE49-F238E27FC236}">
                <a16:creationId xmlns:a16="http://schemas.microsoft.com/office/drawing/2014/main" id="{DDF66190-9740-47D2-931A-E9ACB76A57A4}"/>
              </a:ext>
            </a:extLst>
          </p:cNvPr>
          <p:cNvSpPr>
            <a:spLocks noGrp="1"/>
          </p:cNvSpPr>
          <p:nvPr>
            <p:ph idx="1"/>
          </p:nvPr>
        </p:nvSpPr>
        <p:spPr>
          <a:xfrm>
            <a:off x="780743" y="2323070"/>
            <a:ext cx="4264223" cy="4023360"/>
          </a:xfrm>
        </p:spPr>
        <p:txBody>
          <a:bodyPr>
            <a:normAutofit/>
          </a:bodyPr>
          <a:lstStyle/>
          <a:p>
            <a:pPr lvl="1"/>
            <a:r>
              <a:rPr lang="en-US" sz="2400" b="1" dirty="0"/>
              <a:t>50% </a:t>
            </a:r>
            <a:r>
              <a:rPr lang="en-US" sz="2400" dirty="0"/>
              <a:t>of asthma </a:t>
            </a:r>
            <a:r>
              <a:rPr lang="en-US" sz="2400" dirty="0" err="1"/>
              <a:t>casesstart</a:t>
            </a:r>
            <a:r>
              <a:rPr lang="en-US" sz="2400" dirty="0"/>
              <a:t> in the first year of life.</a:t>
            </a:r>
            <a:endParaRPr lang="pl-PL" sz="2400" dirty="0"/>
          </a:p>
          <a:p>
            <a:pPr lvl="1"/>
            <a:r>
              <a:rPr lang="en-US" sz="2400" b="1" dirty="0"/>
              <a:t>80% </a:t>
            </a:r>
            <a:r>
              <a:rPr lang="en-US" sz="2400" dirty="0"/>
              <a:t>of asthma </a:t>
            </a:r>
            <a:r>
              <a:rPr lang="en-US" sz="2400" dirty="0" err="1"/>
              <a:t>casesstart</a:t>
            </a:r>
            <a:r>
              <a:rPr lang="en-US" sz="2400" dirty="0"/>
              <a:t> before the age of 6 years.</a:t>
            </a:r>
            <a:endParaRPr lang="pl-PL" sz="2400" dirty="0"/>
          </a:p>
        </p:txBody>
      </p:sp>
      <p:sp>
        <p:nvSpPr>
          <p:cNvPr id="4" name="Symbol zastępczy numeru slajdu 3">
            <a:extLst>
              <a:ext uri="{FF2B5EF4-FFF2-40B4-BE49-F238E27FC236}">
                <a16:creationId xmlns:a16="http://schemas.microsoft.com/office/drawing/2014/main" id="{0FA5C6FB-AE74-4757-9EF5-CE7C75CA9E1E}"/>
              </a:ext>
            </a:extLst>
          </p:cNvPr>
          <p:cNvSpPr>
            <a:spLocks noGrp="1"/>
          </p:cNvSpPr>
          <p:nvPr>
            <p:ph type="sldNum" sz="quarter" idx="12"/>
          </p:nvPr>
        </p:nvSpPr>
        <p:spPr/>
        <p:txBody>
          <a:bodyPr/>
          <a:lstStyle/>
          <a:p>
            <a:fld id="{722DDA25-0B47-434F-A93F-6D224D646327}" type="slidenum">
              <a:rPr lang="pl-PL" smtClean="0"/>
              <a:t>20</a:t>
            </a:fld>
            <a:endParaRPr lang="pl-PL"/>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815" y="4634602"/>
            <a:ext cx="2879725" cy="1973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223" y="1793593"/>
            <a:ext cx="2888317" cy="26027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419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867133-C9E4-4501-B894-4630A4379635}"/>
              </a:ext>
            </a:extLst>
          </p:cNvPr>
          <p:cNvSpPr>
            <a:spLocks noGrp="1"/>
          </p:cNvSpPr>
          <p:nvPr>
            <p:ph type="title"/>
          </p:nvPr>
        </p:nvSpPr>
        <p:spPr/>
        <p:txBody>
          <a:bodyPr>
            <a:normAutofit/>
          </a:bodyPr>
          <a:lstStyle/>
          <a:p>
            <a:r>
              <a:rPr lang="en-US" dirty="0"/>
              <a:t>Diagnosis of asthma</a:t>
            </a:r>
            <a:br>
              <a:rPr lang="pl-PL" dirty="0"/>
            </a:br>
            <a:r>
              <a:rPr lang="en-US" sz="2800" dirty="0"/>
              <a:t>in children &lt;5 years of age</a:t>
            </a:r>
            <a:r>
              <a:rPr lang="pl-PL" sz="2800" dirty="0"/>
              <a:t> </a:t>
            </a:r>
            <a:r>
              <a:rPr lang="en-US" sz="2800" dirty="0"/>
              <a:t>according to GINA</a:t>
            </a:r>
            <a:endParaRPr lang="pl-PL" sz="2800" dirty="0"/>
          </a:p>
        </p:txBody>
      </p:sp>
      <p:sp>
        <p:nvSpPr>
          <p:cNvPr id="8" name="Symbol zastępczy zawartości 7"/>
          <p:cNvSpPr>
            <a:spLocks noGrp="1"/>
          </p:cNvSpPr>
          <p:nvPr>
            <p:ph idx="1"/>
          </p:nvPr>
        </p:nvSpPr>
        <p:spPr>
          <a:xfrm>
            <a:off x="692900" y="1982147"/>
            <a:ext cx="7365252" cy="4327213"/>
          </a:xfrm>
        </p:spPr>
        <p:txBody>
          <a:bodyPr>
            <a:normAutofit lnSpcReduction="10000"/>
          </a:bodyPr>
          <a:lstStyle/>
          <a:p>
            <a:r>
              <a:rPr lang="en-US" b="1" dirty="0"/>
              <a:t>Clinical presentation:</a:t>
            </a:r>
            <a:endParaRPr lang="en-US" dirty="0"/>
          </a:p>
          <a:p>
            <a:pPr lvl="1"/>
            <a:r>
              <a:rPr lang="en-US" sz="1800" dirty="0"/>
              <a:t>Recurrent acute episodes of wheezing</a:t>
            </a:r>
            <a:br>
              <a:rPr lang="en-US" sz="1800" dirty="0"/>
            </a:br>
            <a:r>
              <a:rPr lang="en-US" sz="1800" b="1" dirty="0"/>
              <a:t>or</a:t>
            </a:r>
            <a:br>
              <a:rPr lang="en-US" sz="1800" dirty="0"/>
            </a:br>
            <a:r>
              <a:rPr lang="en-US" sz="1800" dirty="0"/>
              <a:t>≥1 acute episode of wheezing </a:t>
            </a:r>
            <a:r>
              <a:rPr lang="en-US" sz="1800" b="1" dirty="0"/>
              <a:t>plus</a:t>
            </a:r>
            <a:r>
              <a:rPr lang="en-US" sz="1800" dirty="0"/>
              <a:t> “asthma-like” symptoms between episodes</a:t>
            </a:r>
            <a:br>
              <a:rPr lang="en-US" sz="1800" dirty="0"/>
            </a:br>
            <a:r>
              <a:rPr lang="en-US" sz="1800" dirty="0"/>
              <a:t>(e.g., dry cough or wheeze after running/laughing/crying, at night)</a:t>
            </a:r>
          </a:p>
          <a:p>
            <a:r>
              <a:rPr lang="en-US" dirty="0"/>
              <a:t>No other probable explanation for the respiratory symptoms.</a:t>
            </a:r>
          </a:p>
          <a:p>
            <a:r>
              <a:rPr lang="en-US" dirty="0"/>
              <a:t>Rapid response to asthma medications:</a:t>
            </a:r>
          </a:p>
          <a:p>
            <a:pPr lvl="1"/>
            <a:r>
              <a:rPr lang="en-US" sz="1800" dirty="0"/>
              <a:t>Rapid improvement after SABA during an acute episode (up to 3–4 h in more severe cases),</a:t>
            </a:r>
          </a:p>
          <a:p>
            <a:pPr lvl="1"/>
            <a:r>
              <a:rPr lang="en-US" sz="1800" dirty="0"/>
              <a:t>Improvement after SABA at home (within minutes),</a:t>
            </a:r>
          </a:p>
          <a:p>
            <a:pPr lvl="1"/>
            <a:r>
              <a:rPr lang="en-US" sz="1800" dirty="0"/>
              <a:t>Reduced severity/frequency of wheezing episodes and/or interval symptoms</a:t>
            </a:r>
            <a:br>
              <a:rPr lang="en-US" sz="1800" dirty="0"/>
            </a:br>
            <a:r>
              <a:rPr lang="en-US" sz="1800" dirty="0"/>
              <a:t>during 2–3 months of daily ICS therapy.</a:t>
            </a:r>
          </a:p>
          <a:p>
            <a:r>
              <a:rPr lang="en-US" b="1" dirty="0">
                <a:solidFill>
                  <a:srgbClr val="1CADE4"/>
                </a:solidFill>
              </a:rPr>
              <a:t>All three elements are required for diagnosis!</a:t>
            </a:r>
            <a:endParaRPr lang="en-US" dirty="0">
              <a:solidFill>
                <a:srgbClr val="1CADE4"/>
              </a:solidFill>
            </a:endParaRPr>
          </a:p>
        </p:txBody>
      </p:sp>
      <p:sp>
        <p:nvSpPr>
          <p:cNvPr id="4" name="Symbol zastępczy numeru slajdu 3">
            <a:extLst>
              <a:ext uri="{FF2B5EF4-FFF2-40B4-BE49-F238E27FC236}">
                <a16:creationId xmlns:a16="http://schemas.microsoft.com/office/drawing/2014/main" id="{8A949B75-797B-4D1B-8E8A-954EAE69A97B}"/>
              </a:ext>
            </a:extLst>
          </p:cNvPr>
          <p:cNvSpPr>
            <a:spLocks noGrp="1"/>
          </p:cNvSpPr>
          <p:nvPr>
            <p:ph type="sldNum" sz="quarter" idx="12"/>
          </p:nvPr>
        </p:nvSpPr>
        <p:spPr/>
        <p:txBody>
          <a:bodyPr/>
          <a:lstStyle/>
          <a:p>
            <a:fld id="{722DDA25-0B47-434F-A93F-6D224D646327}" type="slidenum">
              <a:rPr lang="pl-PL" smtClean="0"/>
              <a:t>21</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33854" y="267965"/>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590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5E016-0281-B68B-17E9-446CBE85F16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9F5B060-A6F8-7B3F-F730-CDB76753CDA5}"/>
              </a:ext>
            </a:extLst>
          </p:cNvPr>
          <p:cNvSpPr>
            <a:spLocks noGrp="1"/>
          </p:cNvSpPr>
          <p:nvPr>
            <p:ph type="title"/>
          </p:nvPr>
        </p:nvSpPr>
        <p:spPr/>
        <p:txBody>
          <a:bodyPr>
            <a:normAutofit/>
          </a:bodyPr>
          <a:lstStyle/>
          <a:p>
            <a:r>
              <a:rPr lang="en-US" dirty="0"/>
              <a:t>Diagnosis of asthma</a:t>
            </a:r>
            <a:br>
              <a:rPr lang="pl-PL" dirty="0"/>
            </a:br>
            <a:r>
              <a:rPr lang="en-US" sz="3200" dirty="0"/>
              <a:t>in children &lt;5 years — according to GINA</a:t>
            </a:r>
            <a:endParaRPr lang="pl-PL" sz="3200" dirty="0"/>
          </a:p>
        </p:txBody>
      </p:sp>
      <p:sp>
        <p:nvSpPr>
          <p:cNvPr id="4" name="Symbol zastępczy numeru slajdu 3">
            <a:extLst>
              <a:ext uri="{FF2B5EF4-FFF2-40B4-BE49-F238E27FC236}">
                <a16:creationId xmlns:a16="http://schemas.microsoft.com/office/drawing/2014/main" id="{1F1CDACC-E35E-6D72-F9B4-3FC28A73A009}"/>
              </a:ext>
            </a:extLst>
          </p:cNvPr>
          <p:cNvSpPr>
            <a:spLocks noGrp="1"/>
          </p:cNvSpPr>
          <p:nvPr>
            <p:ph type="sldNum" sz="quarter" idx="12"/>
          </p:nvPr>
        </p:nvSpPr>
        <p:spPr/>
        <p:txBody>
          <a:bodyPr/>
          <a:lstStyle/>
          <a:p>
            <a:fld id="{722DDA25-0B47-434F-A93F-6D224D646327}" type="slidenum">
              <a:rPr lang="pl-PL" smtClean="0"/>
              <a:t>22</a:t>
            </a:fld>
            <a:endParaRPr lang="pl-PL"/>
          </a:p>
        </p:txBody>
      </p:sp>
      <p:pic>
        <p:nvPicPr>
          <p:cNvPr id="6" name="Obraz 5">
            <a:extLst>
              <a:ext uri="{FF2B5EF4-FFF2-40B4-BE49-F238E27FC236}">
                <a16:creationId xmlns:a16="http://schemas.microsoft.com/office/drawing/2014/main" id="{F137A70D-8870-61E3-0627-B5FB47A68BB8}"/>
              </a:ext>
            </a:extLst>
          </p:cNvPr>
          <p:cNvPicPr>
            <a:picLocks noChangeAspect="1"/>
          </p:cNvPicPr>
          <p:nvPr/>
        </p:nvPicPr>
        <p:blipFill>
          <a:blip r:embed="rId2"/>
          <a:stretch>
            <a:fillRect/>
          </a:stretch>
        </p:blipFill>
        <p:spPr>
          <a:xfrm>
            <a:off x="7433854" y="267965"/>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1">
            <a:extLst>
              <a:ext uri="{FF2B5EF4-FFF2-40B4-BE49-F238E27FC236}">
                <a16:creationId xmlns:a16="http://schemas.microsoft.com/office/drawing/2014/main" id="{BD500A9B-740D-EE8D-8F57-695E29CDB89F}"/>
              </a:ext>
            </a:extLst>
          </p:cNvPr>
          <p:cNvSpPr>
            <a:spLocks noGrp="1" noChangeArrowheads="1"/>
          </p:cNvSpPr>
          <p:nvPr>
            <p:ph idx="1"/>
          </p:nvPr>
        </p:nvSpPr>
        <p:spPr bwMode="auto">
          <a:xfrm>
            <a:off x="692150" y="2715628"/>
            <a:ext cx="8042926"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en-US" sz="2000" b="1" dirty="0"/>
              <a:t>If only 1–2 criteria are met → classify as “suspected asthma”</a:t>
            </a:r>
            <a:br>
              <a:rPr lang="pl-PL" sz="2000" b="1" dirty="0"/>
            </a:br>
            <a:r>
              <a:rPr lang="en-US" sz="2000" b="1" dirty="0"/>
              <a:t>and continue observation/reassessment.</a:t>
            </a:r>
            <a:endParaRPr lang="en-US" sz="2000" dirty="0"/>
          </a:p>
          <a:p>
            <a:pPr lvl="1"/>
            <a:r>
              <a:rPr lang="en-US" sz="2000" dirty="0"/>
              <a:t>A personal or family history of atopy may support the diagnosis, but it is neither required nor specific.</a:t>
            </a:r>
          </a:p>
          <a:p>
            <a:pPr lvl="1"/>
            <a:r>
              <a:rPr lang="en-US" sz="2000" dirty="0"/>
              <a:t>Always rule out alternative causes (foreign body aspiration, infections, congenital anomalies, primary ciliary dyskinesia, GERD, etc.).</a:t>
            </a:r>
          </a:p>
          <a:p>
            <a:pPr lvl="1"/>
            <a:r>
              <a:rPr lang="en-US" sz="2000" dirty="0"/>
              <a:t>During the treatment trial: document the response to SABA and the effects of daily ICS over 2–3 months (symptom diary).</a:t>
            </a:r>
          </a:p>
        </p:txBody>
      </p:sp>
    </p:spTree>
    <p:extLst>
      <p:ext uri="{BB962C8B-B14F-4D97-AF65-F5344CB8AC3E}">
        <p14:creationId xmlns:p14="http://schemas.microsoft.com/office/powerpoint/2010/main" val="77681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1E90A2-606E-451E-9278-7A2AA68AEFF2}"/>
              </a:ext>
            </a:extLst>
          </p:cNvPr>
          <p:cNvSpPr>
            <a:spLocks noGrp="1"/>
          </p:cNvSpPr>
          <p:nvPr>
            <p:ph type="title"/>
          </p:nvPr>
        </p:nvSpPr>
        <p:spPr/>
        <p:txBody>
          <a:bodyPr/>
          <a:lstStyle/>
          <a:p>
            <a:r>
              <a:rPr lang="pl-PL" dirty="0" err="1"/>
              <a:t>Differential</a:t>
            </a:r>
            <a:r>
              <a:rPr lang="pl-PL" dirty="0"/>
              <a:t> </a:t>
            </a:r>
            <a:r>
              <a:rPr lang="pl-PL" dirty="0" err="1"/>
              <a:t>Diagnosis</a:t>
            </a:r>
            <a:r>
              <a:rPr lang="pl-PL" dirty="0"/>
              <a:t> of </a:t>
            </a:r>
            <a:r>
              <a:rPr lang="pl-PL" dirty="0" err="1"/>
              <a:t>Asthma</a:t>
            </a:r>
            <a:endParaRPr lang="pl-PL" dirty="0"/>
          </a:p>
        </p:txBody>
      </p:sp>
      <p:sp>
        <p:nvSpPr>
          <p:cNvPr id="5" name="Symbol zastępczy zawartości 4"/>
          <p:cNvSpPr>
            <a:spLocks noGrp="1"/>
          </p:cNvSpPr>
          <p:nvPr>
            <p:ph sz="half" idx="1"/>
          </p:nvPr>
        </p:nvSpPr>
        <p:spPr/>
        <p:txBody>
          <a:bodyPr>
            <a:noAutofit/>
          </a:bodyPr>
          <a:lstStyle/>
          <a:p>
            <a:r>
              <a:rPr lang="pl-PL" b="1" dirty="0" err="1"/>
              <a:t>Congenital</a:t>
            </a:r>
            <a:r>
              <a:rPr lang="pl-PL" b="1" dirty="0"/>
              <a:t> </a:t>
            </a:r>
            <a:r>
              <a:rPr lang="pl-PL" b="1" dirty="0" err="1"/>
              <a:t>Diseases</a:t>
            </a:r>
            <a:r>
              <a:rPr lang="pl-PL" b="1" dirty="0"/>
              <a:t> and </a:t>
            </a:r>
            <a:r>
              <a:rPr lang="pl-PL" b="1" dirty="0" err="1"/>
              <a:t>Disorders</a:t>
            </a:r>
            <a:endParaRPr lang="pl-PL" dirty="0"/>
          </a:p>
          <a:p>
            <a:pPr lvl="1"/>
            <a:r>
              <a:rPr lang="pl-PL" sz="1800" dirty="0" err="1"/>
              <a:t>Tracheomalacia</a:t>
            </a:r>
            <a:endParaRPr lang="pl-PL" sz="1800" dirty="0"/>
          </a:p>
          <a:p>
            <a:pPr lvl="1"/>
            <a:r>
              <a:rPr lang="pl-PL" sz="1800" dirty="0" err="1"/>
              <a:t>Cystic</a:t>
            </a:r>
            <a:r>
              <a:rPr lang="pl-PL" sz="1800" dirty="0"/>
              <a:t> </a:t>
            </a:r>
            <a:r>
              <a:rPr lang="pl-PL" sz="1800" dirty="0" err="1"/>
              <a:t>fibrosis</a:t>
            </a:r>
            <a:endParaRPr lang="pl-PL" sz="1800" dirty="0"/>
          </a:p>
          <a:p>
            <a:pPr lvl="1"/>
            <a:r>
              <a:rPr lang="pl-PL" sz="1800" dirty="0" err="1"/>
              <a:t>Bronchopulmonary</a:t>
            </a:r>
            <a:r>
              <a:rPr lang="pl-PL" sz="1800" dirty="0"/>
              <a:t> </a:t>
            </a:r>
            <a:r>
              <a:rPr lang="pl-PL" sz="1800" dirty="0" err="1"/>
              <a:t>dysplasia</a:t>
            </a:r>
            <a:endParaRPr lang="pl-PL" sz="1800" dirty="0"/>
          </a:p>
          <a:p>
            <a:pPr lvl="1"/>
            <a:r>
              <a:rPr lang="pl-PL" sz="1800" dirty="0" err="1"/>
              <a:t>Congenital</a:t>
            </a:r>
            <a:r>
              <a:rPr lang="pl-PL" sz="1800" dirty="0"/>
              <a:t> </a:t>
            </a:r>
            <a:r>
              <a:rPr lang="pl-PL" sz="1800" dirty="0" err="1"/>
              <a:t>malformations</a:t>
            </a:r>
            <a:r>
              <a:rPr lang="pl-PL" sz="1800" dirty="0"/>
              <a:t> </a:t>
            </a:r>
            <a:r>
              <a:rPr lang="pl-PL" sz="1800" dirty="0" err="1"/>
              <a:t>causing</a:t>
            </a:r>
            <a:r>
              <a:rPr lang="pl-PL" sz="1800" dirty="0"/>
              <a:t> </a:t>
            </a:r>
            <a:r>
              <a:rPr lang="pl-PL" sz="1800" dirty="0" err="1"/>
              <a:t>intrathoracic</a:t>
            </a:r>
            <a:r>
              <a:rPr lang="pl-PL" sz="1800" dirty="0"/>
              <a:t> </a:t>
            </a:r>
            <a:r>
              <a:rPr lang="pl-PL" sz="1800" dirty="0" err="1"/>
              <a:t>airway</a:t>
            </a:r>
            <a:r>
              <a:rPr lang="pl-PL" sz="1800" dirty="0"/>
              <a:t> </a:t>
            </a:r>
            <a:r>
              <a:rPr lang="pl-PL" sz="1800" dirty="0" err="1"/>
              <a:t>narrowing</a:t>
            </a:r>
            <a:endParaRPr lang="pl-PL" sz="1800" dirty="0"/>
          </a:p>
          <a:p>
            <a:pPr lvl="1"/>
            <a:r>
              <a:rPr lang="pl-PL" sz="1800" dirty="0" err="1"/>
              <a:t>Primary</a:t>
            </a:r>
            <a:r>
              <a:rPr lang="pl-PL" sz="1800" dirty="0"/>
              <a:t> </a:t>
            </a:r>
            <a:r>
              <a:rPr lang="pl-PL" sz="1800" dirty="0" err="1"/>
              <a:t>ciliary</a:t>
            </a:r>
            <a:r>
              <a:rPr lang="pl-PL" sz="1800" dirty="0"/>
              <a:t> </a:t>
            </a:r>
            <a:r>
              <a:rPr lang="pl-PL" sz="1800" dirty="0" err="1"/>
              <a:t>dyskinesia</a:t>
            </a:r>
            <a:endParaRPr lang="pl-PL" sz="1800" dirty="0"/>
          </a:p>
          <a:p>
            <a:pPr lvl="1"/>
            <a:r>
              <a:rPr lang="pl-PL" sz="1800" dirty="0" err="1"/>
              <a:t>Immunodeficiency</a:t>
            </a:r>
            <a:r>
              <a:rPr lang="pl-PL" sz="1800" dirty="0"/>
              <a:t> </a:t>
            </a:r>
            <a:r>
              <a:rPr lang="pl-PL" sz="1800" dirty="0" err="1"/>
              <a:t>disorders</a:t>
            </a:r>
            <a:endParaRPr lang="pl-PL" sz="1800" dirty="0"/>
          </a:p>
          <a:p>
            <a:pPr lvl="1"/>
            <a:r>
              <a:rPr lang="pl-PL" sz="1800" dirty="0" err="1"/>
              <a:t>Congenital</a:t>
            </a:r>
            <a:r>
              <a:rPr lang="pl-PL" sz="1800" dirty="0"/>
              <a:t> </a:t>
            </a:r>
            <a:r>
              <a:rPr lang="pl-PL" sz="1800" dirty="0" err="1"/>
              <a:t>heart</a:t>
            </a:r>
            <a:r>
              <a:rPr lang="pl-PL" sz="1800" dirty="0"/>
              <a:t> </a:t>
            </a:r>
            <a:r>
              <a:rPr lang="pl-PL" sz="1800" dirty="0" err="1"/>
              <a:t>defects</a:t>
            </a:r>
            <a:endParaRPr lang="pl-PL" sz="1800" dirty="0"/>
          </a:p>
        </p:txBody>
      </p:sp>
      <p:sp>
        <p:nvSpPr>
          <p:cNvPr id="6" name="Symbol zastępczy zawartości 5"/>
          <p:cNvSpPr>
            <a:spLocks noGrp="1"/>
          </p:cNvSpPr>
          <p:nvPr>
            <p:ph sz="half" idx="2"/>
          </p:nvPr>
        </p:nvSpPr>
        <p:spPr/>
        <p:txBody>
          <a:bodyPr>
            <a:normAutofit lnSpcReduction="10000"/>
          </a:bodyPr>
          <a:lstStyle/>
          <a:p>
            <a:r>
              <a:rPr lang="pl-PL" b="1" dirty="0" err="1"/>
              <a:t>Infections</a:t>
            </a:r>
            <a:endParaRPr lang="pl-PL" dirty="0"/>
          </a:p>
          <a:p>
            <a:pPr lvl="1"/>
            <a:r>
              <a:rPr lang="pl-PL" sz="1800" dirty="0"/>
              <a:t>Upper </a:t>
            </a:r>
            <a:r>
              <a:rPr lang="pl-PL" sz="1800" dirty="0" err="1"/>
              <a:t>airway</a:t>
            </a:r>
            <a:r>
              <a:rPr lang="pl-PL" sz="1800" dirty="0"/>
              <a:t> </a:t>
            </a:r>
            <a:r>
              <a:rPr lang="pl-PL" sz="1800" dirty="0" err="1"/>
              <a:t>cough</a:t>
            </a:r>
            <a:r>
              <a:rPr lang="pl-PL" sz="1800" dirty="0"/>
              <a:t> </a:t>
            </a:r>
            <a:r>
              <a:rPr lang="pl-PL" sz="1800" dirty="0" err="1"/>
              <a:t>syndrome</a:t>
            </a:r>
            <a:r>
              <a:rPr lang="pl-PL" sz="1800" dirty="0"/>
              <a:t> (</a:t>
            </a:r>
            <a:r>
              <a:rPr lang="pl-PL" sz="1800" dirty="0" err="1"/>
              <a:t>postnasal</a:t>
            </a:r>
            <a:r>
              <a:rPr lang="pl-PL" sz="1800" dirty="0"/>
              <a:t> </a:t>
            </a:r>
            <a:r>
              <a:rPr lang="pl-PL" sz="1800" dirty="0" err="1"/>
              <a:t>drip</a:t>
            </a:r>
            <a:r>
              <a:rPr lang="pl-PL" sz="1800" dirty="0"/>
              <a:t>)</a:t>
            </a:r>
          </a:p>
          <a:p>
            <a:pPr lvl="1"/>
            <a:r>
              <a:rPr lang="pl-PL" sz="1800" dirty="0" err="1"/>
              <a:t>Chronic</a:t>
            </a:r>
            <a:r>
              <a:rPr lang="pl-PL" sz="1800" dirty="0"/>
              <a:t> </a:t>
            </a:r>
            <a:r>
              <a:rPr lang="pl-PL" sz="1800" dirty="0" err="1"/>
              <a:t>rhinosinusitis</a:t>
            </a:r>
            <a:endParaRPr lang="pl-PL" sz="1800" dirty="0"/>
          </a:p>
          <a:p>
            <a:pPr lvl="1"/>
            <a:r>
              <a:rPr lang="pl-PL" sz="1800" dirty="0" err="1"/>
              <a:t>Tuberculosis</a:t>
            </a:r>
            <a:r>
              <a:rPr lang="pl-PL" sz="1800" dirty="0"/>
              <a:t>, </a:t>
            </a:r>
            <a:r>
              <a:rPr lang="pl-PL" sz="1800" dirty="0" err="1"/>
              <a:t>pertussis</a:t>
            </a:r>
            <a:endParaRPr lang="pl-PL" sz="1800" dirty="0"/>
          </a:p>
          <a:p>
            <a:r>
              <a:rPr lang="pl-PL" b="1" dirty="0" err="1"/>
              <a:t>Other</a:t>
            </a:r>
            <a:endParaRPr lang="pl-PL" dirty="0"/>
          </a:p>
          <a:p>
            <a:pPr lvl="1"/>
            <a:r>
              <a:rPr lang="pl-PL" sz="1800" dirty="0" err="1"/>
              <a:t>Airway</a:t>
            </a:r>
            <a:r>
              <a:rPr lang="pl-PL" sz="1800" dirty="0"/>
              <a:t> </a:t>
            </a:r>
            <a:r>
              <a:rPr lang="pl-PL" sz="1800" dirty="0" err="1"/>
              <a:t>foreign</a:t>
            </a:r>
            <a:r>
              <a:rPr lang="pl-PL" sz="1800" dirty="0"/>
              <a:t> body </a:t>
            </a:r>
            <a:r>
              <a:rPr lang="pl-PL" sz="1800" dirty="0" err="1"/>
              <a:t>aspiration</a:t>
            </a:r>
            <a:endParaRPr lang="pl-PL" sz="1800" dirty="0"/>
          </a:p>
          <a:p>
            <a:pPr lvl="1"/>
            <a:r>
              <a:rPr lang="pl-PL" sz="1800" dirty="0" err="1"/>
              <a:t>Gastroesophageal</a:t>
            </a:r>
            <a:r>
              <a:rPr lang="pl-PL" sz="1800" dirty="0"/>
              <a:t> </a:t>
            </a:r>
            <a:r>
              <a:rPr lang="pl-PL" sz="1800" dirty="0" err="1"/>
              <a:t>reflux</a:t>
            </a:r>
            <a:r>
              <a:rPr lang="pl-PL" sz="1800" dirty="0"/>
              <a:t> </a:t>
            </a:r>
            <a:r>
              <a:rPr lang="pl-PL" sz="1800" dirty="0" err="1"/>
              <a:t>disease</a:t>
            </a:r>
            <a:r>
              <a:rPr lang="pl-PL" sz="1800" dirty="0"/>
              <a:t> (GERD)</a:t>
            </a:r>
          </a:p>
          <a:p>
            <a:pPr lvl="1"/>
            <a:r>
              <a:rPr lang="pl-PL" sz="1800" dirty="0" err="1"/>
              <a:t>Pulmonary</a:t>
            </a:r>
            <a:r>
              <a:rPr lang="pl-PL" sz="1800" dirty="0"/>
              <a:t> </a:t>
            </a:r>
            <a:r>
              <a:rPr lang="pl-PL" sz="1800" dirty="0" err="1"/>
              <a:t>embolism</a:t>
            </a:r>
            <a:endParaRPr lang="pl-PL" sz="1800" dirty="0"/>
          </a:p>
          <a:p>
            <a:pPr lvl="1"/>
            <a:r>
              <a:rPr lang="pl-PL" sz="1800" dirty="0" err="1"/>
              <a:t>Psychosomatic</a:t>
            </a:r>
            <a:r>
              <a:rPr lang="pl-PL" sz="1800" dirty="0"/>
              <a:t> </a:t>
            </a:r>
            <a:r>
              <a:rPr lang="pl-PL" sz="1800" dirty="0" err="1"/>
              <a:t>disorders</a:t>
            </a:r>
            <a:endParaRPr lang="pl-PL" sz="1800" dirty="0"/>
          </a:p>
          <a:p>
            <a:pPr lvl="1"/>
            <a:r>
              <a:rPr lang="pl-PL" sz="1800" dirty="0" err="1"/>
              <a:t>Heart</a:t>
            </a:r>
            <a:r>
              <a:rPr lang="pl-PL" sz="1800" dirty="0"/>
              <a:t> </a:t>
            </a:r>
            <a:r>
              <a:rPr lang="pl-PL" sz="1800" dirty="0" err="1"/>
              <a:t>failure</a:t>
            </a:r>
            <a:endParaRPr lang="pl-PL" sz="1800" dirty="0"/>
          </a:p>
          <a:p>
            <a:pPr lvl="1"/>
            <a:r>
              <a:rPr lang="pl-PL" sz="1800" dirty="0" err="1"/>
              <a:t>Drug-induced</a:t>
            </a:r>
            <a:r>
              <a:rPr lang="pl-PL" sz="1800" dirty="0"/>
              <a:t> </a:t>
            </a:r>
            <a:r>
              <a:rPr lang="pl-PL" sz="1800" dirty="0" err="1"/>
              <a:t>cough</a:t>
            </a:r>
            <a:endParaRPr lang="pl-PL" sz="1800" dirty="0"/>
          </a:p>
          <a:p>
            <a:pPr marL="0" indent="0">
              <a:buNone/>
            </a:pPr>
            <a:endParaRPr lang="pl-PL" dirty="0"/>
          </a:p>
        </p:txBody>
      </p:sp>
      <p:sp>
        <p:nvSpPr>
          <p:cNvPr id="4" name="Symbol zastępczy numeru slajdu 3">
            <a:extLst>
              <a:ext uri="{FF2B5EF4-FFF2-40B4-BE49-F238E27FC236}">
                <a16:creationId xmlns:a16="http://schemas.microsoft.com/office/drawing/2014/main" id="{6CBABFEF-C8CA-49BA-91B2-C62D4E0479BD}"/>
              </a:ext>
            </a:extLst>
          </p:cNvPr>
          <p:cNvSpPr>
            <a:spLocks noGrp="1"/>
          </p:cNvSpPr>
          <p:nvPr>
            <p:ph type="sldNum" sz="quarter" idx="12"/>
          </p:nvPr>
        </p:nvSpPr>
        <p:spPr/>
        <p:txBody>
          <a:bodyPr/>
          <a:lstStyle/>
          <a:p>
            <a:fld id="{722DDA25-0B47-434F-A93F-6D224D646327}" type="slidenum">
              <a:rPr lang="pl-PL" smtClean="0"/>
              <a:t>23</a:t>
            </a:fld>
            <a:endParaRPr lang="pl-PL"/>
          </a:p>
        </p:txBody>
      </p:sp>
    </p:spTree>
    <p:extLst>
      <p:ext uri="{BB962C8B-B14F-4D97-AF65-F5344CB8AC3E}">
        <p14:creationId xmlns:p14="http://schemas.microsoft.com/office/powerpoint/2010/main" val="1524971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2AF0EE-CBDF-4B3F-AD36-9B85EDC90666}"/>
              </a:ext>
            </a:extLst>
          </p:cNvPr>
          <p:cNvSpPr>
            <a:spLocks noGrp="1"/>
          </p:cNvSpPr>
          <p:nvPr>
            <p:ph type="title"/>
          </p:nvPr>
        </p:nvSpPr>
        <p:spPr/>
        <p:txBody>
          <a:bodyPr/>
          <a:lstStyle/>
          <a:p>
            <a:r>
              <a:rPr lang="en-US" dirty="0"/>
              <a:t>Symptoms suggesting a disease other than asthma</a:t>
            </a:r>
            <a:endParaRPr lang="pl-PL" dirty="0"/>
          </a:p>
        </p:txBody>
      </p:sp>
      <p:sp>
        <p:nvSpPr>
          <p:cNvPr id="3" name="Symbol zastępczy zawartości 2">
            <a:extLst>
              <a:ext uri="{FF2B5EF4-FFF2-40B4-BE49-F238E27FC236}">
                <a16:creationId xmlns:a16="http://schemas.microsoft.com/office/drawing/2014/main" id="{123679B4-5ADE-4127-96D3-05FFCAE49933}"/>
              </a:ext>
            </a:extLst>
          </p:cNvPr>
          <p:cNvSpPr>
            <a:spLocks noGrp="1"/>
          </p:cNvSpPr>
          <p:nvPr>
            <p:ph idx="1"/>
          </p:nvPr>
        </p:nvSpPr>
        <p:spPr/>
        <p:txBody>
          <a:bodyPr>
            <a:normAutofit/>
          </a:bodyPr>
          <a:lstStyle/>
          <a:p>
            <a:pPr lvl="1"/>
            <a:r>
              <a:rPr lang="pl-PL" sz="1800" dirty="0" err="1"/>
              <a:t>Onset</a:t>
            </a:r>
            <a:r>
              <a:rPr lang="pl-PL" sz="1800" dirty="0"/>
              <a:t> in the </a:t>
            </a:r>
            <a:r>
              <a:rPr lang="pl-PL" sz="1800" dirty="0" err="1"/>
              <a:t>neonatal</a:t>
            </a:r>
            <a:r>
              <a:rPr lang="pl-PL" sz="1800" dirty="0"/>
              <a:t> period</a:t>
            </a:r>
          </a:p>
          <a:p>
            <a:pPr lvl="1"/>
            <a:r>
              <a:rPr lang="pl-PL" sz="1800" dirty="0" err="1"/>
              <a:t>Feeding</a:t>
            </a:r>
            <a:r>
              <a:rPr lang="pl-PL" sz="1800" dirty="0"/>
              <a:t> </a:t>
            </a:r>
            <a:r>
              <a:rPr lang="pl-PL" sz="1800" dirty="0" err="1"/>
              <a:t>difficulties</a:t>
            </a:r>
            <a:r>
              <a:rPr lang="pl-PL" sz="1800" dirty="0"/>
              <a:t> – </a:t>
            </a:r>
            <a:r>
              <a:rPr lang="pl-PL" sz="1800" dirty="0" err="1"/>
              <a:t>faltering</a:t>
            </a:r>
            <a:r>
              <a:rPr lang="pl-PL" sz="1800" dirty="0"/>
              <a:t> </a:t>
            </a:r>
            <a:r>
              <a:rPr lang="pl-PL" sz="1800" dirty="0" err="1"/>
              <a:t>weight</a:t>
            </a:r>
            <a:r>
              <a:rPr lang="pl-PL" sz="1800" dirty="0"/>
              <a:t> and </a:t>
            </a:r>
            <a:r>
              <a:rPr lang="pl-PL" sz="1800" dirty="0" err="1"/>
              <a:t>height</a:t>
            </a:r>
            <a:r>
              <a:rPr lang="pl-PL" sz="1800" dirty="0"/>
              <a:t> </a:t>
            </a:r>
            <a:r>
              <a:rPr lang="pl-PL" sz="1800" dirty="0" err="1"/>
              <a:t>gain</a:t>
            </a:r>
            <a:endParaRPr lang="pl-PL" sz="1800" dirty="0"/>
          </a:p>
          <a:p>
            <a:pPr lvl="1"/>
            <a:r>
              <a:rPr lang="pl-PL" sz="1800" dirty="0" err="1"/>
              <a:t>Vomiting</a:t>
            </a:r>
            <a:r>
              <a:rPr lang="pl-PL" sz="1800" dirty="0"/>
              <a:t> </a:t>
            </a:r>
            <a:r>
              <a:rPr lang="pl-PL" sz="1800" dirty="0" err="1"/>
              <a:t>accompanied</a:t>
            </a:r>
            <a:r>
              <a:rPr lang="pl-PL" sz="1800" dirty="0"/>
              <a:t> by respiratory </a:t>
            </a:r>
            <a:r>
              <a:rPr lang="pl-PL" sz="1800" dirty="0" err="1"/>
              <a:t>symptoms</a:t>
            </a:r>
            <a:endParaRPr lang="pl-PL" sz="1800" dirty="0"/>
          </a:p>
          <a:p>
            <a:pPr lvl="1"/>
            <a:r>
              <a:rPr lang="pl-PL" sz="1800" dirty="0"/>
              <a:t>Lack of </a:t>
            </a:r>
            <a:r>
              <a:rPr lang="pl-PL" sz="1800" dirty="0" err="1"/>
              <a:t>association</a:t>
            </a:r>
            <a:r>
              <a:rPr lang="pl-PL" sz="1800" dirty="0"/>
              <a:t> with the most </a:t>
            </a:r>
            <a:r>
              <a:rPr lang="pl-PL" sz="1800" dirty="0" err="1"/>
              <a:t>common</a:t>
            </a:r>
            <a:r>
              <a:rPr lang="pl-PL" sz="1800" dirty="0"/>
              <a:t> </a:t>
            </a:r>
            <a:r>
              <a:rPr lang="pl-PL" sz="1800" dirty="0" err="1"/>
              <a:t>exacerbating</a:t>
            </a:r>
            <a:r>
              <a:rPr lang="pl-PL" sz="1800" dirty="0"/>
              <a:t> </a:t>
            </a:r>
            <a:r>
              <a:rPr lang="pl-PL" sz="1800" dirty="0" err="1"/>
              <a:t>factors</a:t>
            </a:r>
            <a:r>
              <a:rPr lang="pl-PL" sz="1800" dirty="0"/>
              <a:t> in </a:t>
            </a:r>
            <a:r>
              <a:rPr lang="pl-PL" sz="1800" dirty="0" err="1"/>
              <a:t>children</a:t>
            </a:r>
            <a:r>
              <a:rPr lang="pl-PL" sz="1800" dirty="0"/>
              <a:t> (</a:t>
            </a:r>
            <a:r>
              <a:rPr lang="pl-PL" sz="1800" dirty="0" err="1"/>
              <a:t>viral</a:t>
            </a:r>
            <a:r>
              <a:rPr lang="pl-PL" sz="1800" dirty="0"/>
              <a:t> </a:t>
            </a:r>
            <a:r>
              <a:rPr lang="pl-PL" sz="1800" dirty="0" err="1"/>
              <a:t>infections</a:t>
            </a:r>
            <a:r>
              <a:rPr lang="pl-PL" sz="1800" dirty="0"/>
              <a:t>)</a:t>
            </a:r>
          </a:p>
          <a:p>
            <a:pPr lvl="1"/>
            <a:r>
              <a:rPr lang="pl-PL" sz="1800" dirty="0" err="1"/>
              <a:t>Focal</a:t>
            </a:r>
            <a:r>
              <a:rPr lang="pl-PL" sz="1800" dirty="0"/>
              <a:t> </a:t>
            </a:r>
            <a:r>
              <a:rPr lang="pl-PL" sz="1800" dirty="0" err="1"/>
              <a:t>lung</a:t>
            </a:r>
            <a:r>
              <a:rPr lang="pl-PL" sz="1800" dirty="0"/>
              <a:t> </a:t>
            </a:r>
            <a:r>
              <a:rPr lang="pl-PL" sz="1800" dirty="0" err="1"/>
              <a:t>changes</a:t>
            </a:r>
            <a:r>
              <a:rPr lang="pl-PL" sz="1800" dirty="0"/>
              <a:t>, </a:t>
            </a:r>
            <a:r>
              <a:rPr lang="pl-PL" sz="1800" dirty="0" err="1"/>
              <a:t>heart</a:t>
            </a:r>
            <a:r>
              <a:rPr lang="pl-PL" sz="1800" dirty="0"/>
              <a:t> </a:t>
            </a:r>
            <a:r>
              <a:rPr lang="pl-PL" sz="1800" dirty="0" err="1"/>
              <a:t>disease</a:t>
            </a:r>
            <a:r>
              <a:rPr lang="pl-PL" sz="1800" dirty="0"/>
              <a:t>, </a:t>
            </a:r>
            <a:r>
              <a:rPr lang="pl-PL" sz="1800" dirty="0" err="1"/>
              <a:t>clubbing</a:t>
            </a:r>
            <a:endParaRPr lang="pl-PL" sz="1800" dirty="0"/>
          </a:p>
          <a:p>
            <a:pPr lvl="1"/>
            <a:r>
              <a:rPr lang="pl-PL" sz="1800" dirty="0" err="1"/>
              <a:t>Elevated</a:t>
            </a:r>
            <a:r>
              <a:rPr lang="pl-PL" sz="1800" dirty="0"/>
              <a:t> </a:t>
            </a:r>
            <a:r>
              <a:rPr lang="pl-PL" sz="1800" dirty="0" err="1"/>
              <a:t>inflammatory</a:t>
            </a:r>
            <a:r>
              <a:rPr lang="pl-PL" sz="1800" dirty="0"/>
              <a:t> </a:t>
            </a:r>
            <a:r>
              <a:rPr lang="pl-PL" sz="1800" dirty="0" err="1"/>
              <a:t>markers</a:t>
            </a:r>
            <a:r>
              <a:rPr lang="pl-PL" sz="1800" dirty="0"/>
              <a:t> in </a:t>
            </a:r>
            <a:r>
              <a:rPr lang="pl-PL" sz="1800" dirty="0" err="1"/>
              <a:t>laboratory</a:t>
            </a:r>
            <a:r>
              <a:rPr lang="pl-PL" sz="1800" dirty="0"/>
              <a:t> </a:t>
            </a:r>
            <a:r>
              <a:rPr lang="pl-PL" sz="1800" dirty="0" err="1"/>
              <a:t>tests</a:t>
            </a:r>
            <a:endParaRPr lang="pl-PL" sz="1800" dirty="0"/>
          </a:p>
          <a:p>
            <a:pPr lvl="1"/>
            <a:r>
              <a:rPr lang="pl-PL" sz="1800" dirty="0"/>
              <a:t>No </a:t>
            </a:r>
            <a:r>
              <a:rPr lang="pl-PL" sz="1800" dirty="0" err="1"/>
              <a:t>response</a:t>
            </a:r>
            <a:r>
              <a:rPr lang="pl-PL" sz="1800" dirty="0"/>
              <a:t> to </a:t>
            </a:r>
            <a:r>
              <a:rPr lang="pl-PL" sz="1800" dirty="0" err="1"/>
              <a:t>asthma</a:t>
            </a:r>
            <a:r>
              <a:rPr lang="pl-PL" sz="1800" dirty="0"/>
              <a:t> </a:t>
            </a:r>
            <a:r>
              <a:rPr lang="pl-PL" sz="1800" dirty="0" err="1"/>
              <a:t>treatment</a:t>
            </a:r>
            <a:endParaRPr lang="pl-PL" sz="1800" dirty="0"/>
          </a:p>
          <a:p>
            <a:pPr marL="0" indent="0">
              <a:buNone/>
            </a:pPr>
            <a:r>
              <a:rPr lang="pl-PL" sz="2400" dirty="0"/>
              <a:t> </a:t>
            </a:r>
          </a:p>
        </p:txBody>
      </p:sp>
      <p:sp>
        <p:nvSpPr>
          <p:cNvPr id="4" name="Symbol zastępczy numeru slajdu 3">
            <a:extLst>
              <a:ext uri="{FF2B5EF4-FFF2-40B4-BE49-F238E27FC236}">
                <a16:creationId xmlns:a16="http://schemas.microsoft.com/office/drawing/2014/main" id="{7F6996D9-67A4-4D58-AD0F-3C71ABF205C6}"/>
              </a:ext>
            </a:extLst>
          </p:cNvPr>
          <p:cNvSpPr>
            <a:spLocks noGrp="1"/>
          </p:cNvSpPr>
          <p:nvPr>
            <p:ph type="sldNum" sz="quarter" idx="12"/>
          </p:nvPr>
        </p:nvSpPr>
        <p:spPr/>
        <p:txBody>
          <a:bodyPr/>
          <a:lstStyle/>
          <a:p>
            <a:fld id="{722DDA25-0B47-434F-A93F-6D224D646327}" type="slidenum">
              <a:rPr lang="pl-PL" smtClean="0"/>
              <a:t>24</a:t>
            </a:fld>
            <a:endParaRPr lang="pl-PL"/>
          </a:p>
        </p:txBody>
      </p:sp>
    </p:spTree>
    <p:extLst>
      <p:ext uri="{BB962C8B-B14F-4D97-AF65-F5344CB8AC3E}">
        <p14:creationId xmlns:p14="http://schemas.microsoft.com/office/powerpoint/2010/main" val="2252577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2AF0EE-CBDF-4B3F-AD36-9B85EDC90666}"/>
              </a:ext>
            </a:extLst>
          </p:cNvPr>
          <p:cNvSpPr>
            <a:spLocks noGrp="1"/>
          </p:cNvSpPr>
          <p:nvPr>
            <p:ph type="title"/>
          </p:nvPr>
        </p:nvSpPr>
        <p:spPr/>
        <p:txBody>
          <a:bodyPr>
            <a:normAutofit fontScale="90000"/>
          </a:bodyPr>
          <a:lstStyle/>
          <a:p>
            <a:r>
              <a:rPr lang="en-US" dirty="0"/>
              <a:t>Verification of an asthma diagnosis</a:t>
            </a:r>
            <a:br>
              <a:rPr lang="pl-PL" dirty="0"/>
            </a:br>
            <a:r>
              <a:rPr lang="en-US" dirty="0"/>
              <a:t>in children &lt;5 years of age</a:t>
            </a:r>
            <a:endParaRPr lang="pl-PL" dirty="0"/>
          </a:p>
        </p:txBody>
      </p:sp>
      <p:sp>
        <p:nvSpPr>
          <p:cNvPr id="3" name="Symbol zastępczy zawartości 2">
            <a:extLst>
              <a:ext uri="{FF2B5EF4-FFF2-40B4-BE49-F238E27FC236}">
                <a16:creationId xmlns:a16="http://schemas.microsoft.com/office/drawing/2014/main" id="{123679B4-5ADE-4127-96D3-05FFCAE49933}"/>
              </a:ext>
            </a:extLst>
          </p:cNvPr>
          <p:cNvSpPr>
            <a:spLocks noGrp="1"/>
          </p:cNvSpPr>
          <p:nvPr>
            <p:ph idx="1"/>
          </p:nvPr>
        </p:nvSpPr>
        <p:spPr/>
        <p:txBody>
          <a:bodyPr>
            <a:normAutofit/>
          </a:bodyPr>
          <a:lstStyle/>
          <a:p>
            <a:r>
              <a:rPr lang="en-US" sz="2400" b="1" dirty="0"/>
              <a:t>Therapeutic trial supporting the diagnosis of asthma</a:t>
            </a:r>
            <a:endParaRPr lang="en-US" sz="2400" dirty="0"/>
          </a:p>
          <a:p>
            <a:pPr lvl="1"/>
            <a:r>
              <a:rPr lang="en-US" sz="2000" dirty="0"/>
              <a:t>Rapid improvement – resolution of bronchial obstruction after SABA</a:t>
            </a:r>
          </a:p>
          <a:p>
            <a:pPr lvl="1"/>
            <a:r>
              <a:rPr lang="en-US" sz="2000" dirty="0"/>
              <a:t>Improvement in the number and severity of obstruction episodes after 2–3 months of treatment with ICS</a:t>
            </a:r>
          </a:p>
          <a:p>
            <a:pPr lvl="1"/>
            <a:r>
              <a:rPr lang="en-US" sz="2000" dirty="0"/>
              <a:t>Worsening after discontinuation of ICS</a:t>
            </a:r>
          </a:p>
          <a:p>
            <a:endParaRPr lang="pl-PL" sz="2800" dirty="0"/>
          </a:p>
        </p:txBody>
      </p:sp>
      <p:sp>
        <p:nvSpPr>
          <p:cNvPr id="4" name="Symbol zastępczy numeru slajdu 3">
            <a:extLst>
              <a:ext uri="{FF2B5EF4-FFF2-40B4-BE49-F238E27FC236}">
                <a16:creationId xmlns:a16="http://schemas.microsoft.com/office/drawing/2014/main" id="{7F6996D9-67A4-4D58-AD0F-3C71ABF205C6}"/>
              </a:ext>
            </a:extLst>
          </p:cNvPr>
          <p:cNvSpPr>
            <a:spLocks noGrp="1"/>
          </p:cNvSpPr>
          <p:nvPr>
            <p:ph type="sldNum" sz="quarter" idx="12"/>
          </p:nvPr>
        </p:nvSpPr>
        <p:spPr/>
        <p:txBody>
          <a:bodyPr/>
          <a:lstStyle/>
          <a:p>
            <a:fld id="{722DDA25-0B47-434F-A93F-6D224D646327}" type="slidenum">
              <a:rPr lang="pl-PL" smtClean="0"/>
              <a:t>25</a:t>
            </a:fld>
            <a:endParaRPr lang="pl-PL"/>
          </a:p>
        </p:txBody>
      </p:sp>
    </p:spTree>
    <p:extLst>
      <p:ext uri="{BB962C8B-B14F-4D97-AF65-F5344CB8AC3E}">
        <p14:creationId xmlns:p14="http://schemas.microsoft.com/office/powerpoint/2010/main" val="65570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2D9FE-6668-0E3A-0119-E26A3C9DEC6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31DEFFB-3D28-5084-FC9E-21C4E35BD23C}"/>
              </a:ext>
            </a:extLst>
          </p:cNvPr>
          <p:cNvSpPr>
            <a:spLocks noGrp="1"/>
          </p:cNvSpPr>
          <p:nvPr>
            <p:ph type="title"/>
          </p:nvPr>
        </p:nvSpPr>
        <p:spPr/>
        <p:txBody>
          <a:bodyPr/>
          <a:lstStyle/>
          <a:p>
            <a:r>
              <a:rPr lang="pl-PL" dirty="0"/>
              <a:t>PERSONALISATION</a:t>
            </a:r>
            <a:br>
              <a:rPr lang="pl-PL" dirty="0"/>
            </a:br>
            <a:r>
              <a:rPr lang="pl-PL" dirty="0"/>
              <a:t>OF ASTHMA TREATMENT</a:t>
            </a:r>
          </a:p>
        </p:txBody>
      </p:sp>
      <p:sp>
        <p:nvSpPr>
          <p:cNvPr id="8" name="Symbol zastępczy zawartości 7">
            <a:extLst>
              <a:ext uri="{FF2B5EF4-FFF2-40B4-BE49-F238E27FC236}">
                <a16:creationId xmlns:a16="http://schemas.microsoft.com/office/drawing/2014/main" id="{9BDF6181-1A13-C903-C4B5-0C139637C36C}"/>
              </a:ext>
            </a:extLst>
          </p:cNvPr>
          <p:cNvSpPr>
            <a:spLocks noGrp="1"/>
          </p:cNvSpPr>
          <p:nvPr>
            <p:ph idx="1"/>
          </p:nvPr>
        </p:nvSpPr>
        <p:spPr/>
        <p:txBody>
          <a:bodyPr>
            <a:normAutofit/>
          </a:bodyPr>
          <a:lstStyle/>
          <a:p>
            <a:r>
              <a:rPr lang="pl-PL" b="1" dirty="0"/>
              <a:t>Choice of </a:t>
            </a:r>
            <a:r>
              <a:rPr lang="pl-PL" b="1" dirty="0" err="1"/>
              <a:t>controller</a:t>
            </a:r>
            <a:r>
              <a:rPr lang="pl-PL" b="1" dirty="0"/>
              <a:t> </a:t>
            </a:r>
            <a:r>
              <a:rPr lang="pl-PL" b="1" dirty="0" err="1"/>
              <a:t>treatment</a:t>
            </a:r>
            <a:r>
              <a:rPr lang="pl-PL" b="1" dirty="0"/>
              <a:t> — </a:t>
            </a:r>
            <a:r>
              <a:rPr lang="pl-PL" b="1" dirty="0" err="1"/>
              <a:t>shared</a:t>
            </a:r>
            <a:r>
              <a:rPr lang="pl-PL" b="1" dirty="0"/>
              <a:t> </a:t>
            </a:r>
            <a:r>
              <a:rPr lang="pl-PL" b="1" dirty="0" err="1"/>
              <a:t>decision</a:t>
            </a:r>
            <a:r>
              <a:rPr lang="pl-PL" b="1" dirty="0"/>
              <a:t> with the </a:t>
            </a:r>
            <a:r>
              <a:rPr lang="pl-PL" b="1" dirty="0" err="1"/>
              <a:t>patient</a:t>
            </a:r>
            <a:r>
              <a:rPr lang="pl-PL" b="1" dirty="0"/>
              <a:t>/</a:t>
            </a:r>
            <a:r>
              <a:rPr lang="pl-PL" b="1" dirty="0" err="1"/>
              <a:t>parent</a:t>
            </a:r>
            <a:endParaRPr lang="pl-PL" dirty="0"/>
          </a:p>
          <a:p>
            <a:r>
              <a:rPr lang="pl-PL" b="1" dirty="0" err="1">
                <a:solidFill>
                  <a:srgbClr val="1CADE4"/>
                </a:solidFill>
              </a:rPr>
              <a:t>Preferred</a:t>
            </a:r>
            <a:r>
              <a:rPr lang="pl-PL" b="1" dirty="0">
                <a:solidFill>
                  <a:srgbClr val="1CADE4"/>
                </a:solidFill>
              </a:rPr>
              <a:t> </a:t>
            </a:r>
            <a:r>
              <a:rPr lang="pl-PL" b="1" dirty="0" err="1">
                <a:solidFill>
                  <a:srgbClr val="1CADE4"/>
                </a:solidFill>
              </a:rPr>
              <a:t>medication</a:t>
            </a:r>
            <a:br>
              <a:rPr lang="pl-PL" dirty="0"/>
            </a:br>
            <a:r>
              <a:rPr lang="pl-PL" dirty="0" err="1"/>
              <a:t>Which</a:t>
            </a:r>
            <a:r>
              <a:rPr lang="pl-PL" dirty="0"/>
              <a:t> </a:t>
            </a:r>
            <a:r>
              <a:rPr lang="pl-PL" dirty="0" err="1"/>
              <a:t>medicine</a:t>
            </a:r>
            <a:r>
              <a:rPr lang="pl-PL" dirty="0"/>
              <a:t> </a:t>
            </a:r>
            <a:r>
              <a:rPr lang="pl-PL" dirty="0" err="1"/>
              <a:t>best</a:t>
            </a:r>
            <a:r>
              <a:rPr lang="pl-PL" dirty="0"/>
              <a:t> controls </a:t>
            </a:r>
            <a:r>
              <a:rPr lang="pl-PL" dirty="0" err="1"/>
              <a:t>symptoms</a:t>
            </a:r>
            <a:r>
              <a:rPr lang="pl-PL" dirty="0"/>
              <a:t> and </a:t>
            </a:r>
            <a:r>
              <a:rPr lang="pl-PL" dirty="0" err="1"/>
              <a:t>reduces</a:t>
            </a:r>
            <a:r>
              <a:rPr lang="pl-PL" dirty="0"/>
              <a:t> </a:t>
            </a:r>
            <a:r>
              <a:rPr lang="pl-PL" dirty="0" err="1"/>
              <a:t>risk</a:t>
            </a:r>
            <a:r>
              <a:rPr lang="pl-PL" dirty="0"/>
              <a:t>?</a:t>
            </a:r>
          </a:p>
          <a:p>
            <a:r>
              <a:rPr lang="pl-PL" b="1" dirty="0" err="1">
                <a:solidFill>
                  <a:srgbClr val="1CADE4"/>
                </a:solidFill>
              </a:rPr>
              <a:t>Patient</a:t>
            </a:r>
            <a:r>
              <a:rPr lang="pl-PL" b="1" dirty="0">
                <a:solidFill>
                  <a:srgbClr val="1CADE4"/>
                </a:solidFill>
              </a:rPr>
              <a:t> </a:t>
            </a:r>
            <a:r>
              <a:rPr lang="pl-PL" b="1" dirty="0" err="1">
                <a:solidFill>
                  <a:srgbClr val="1CADE4"/>
                </a:solidFill>
              </a:rPr>
              <a:t>characteristics</a:t>
            </a:r>
            <a:r>
              <a:rPr lang="pl-PL" b="1" dirty="0">
                <a:solidFill>
                  <a:srgbClr val="1CADE4"/>
                </a:solidFill>
              </a:rPr>
              <a:t> / </a:t>
            </a:r>
            <a:r>
              <a:rPr lang="pl-PL" b="1" dirty="0" err="1">
                <a:solidFill>
                  <a:srgbClr val="1CADE4"/>
                </a:solidFill>
              </a:rPr>
              <a:t>phenotype</a:t>
            </a:r>
            <a:br>
              <a:rPr lang="pl-PL" dirty="0"/>
            </a:br>
            <a:r>
              <a:rPr lang="pl-PL" dirty="0" err="1"/>
              <a:t>Risk</a:t>
            </a:r>
            <a:r>
              <a:rPr lang="pl-PL" dirty="0"/>
              <a:t>/</a:t>
            </a:r>
            <a:r>
              <a:rPr lang="pl-PL" dirty="0" err="1"/>
              <a:t>response-modifying</a:t>
            </a:r>
            <a:r>
              <a:rPr lang="pl-PL" dirty="0"/>
              <a:t> </a:t>
            </a:r>
            <a:r>
              <a:rPr lang="pl-PL" dirty="0" err="1"/>
              <a:t>factors</a:t>
            </a:r>
            <a:r>
              <a:rPr lang="pl-PL" dirty="0"/>
              <a:t>: smoking, SABA </a:t>
            </a:r>
            <a:r>
              <a:rPr lang="pl-PL" dirty="0" err="1"/>
              <a:t>overuse</a:t>
            </a:r>
            <a:r>
              <a:rPr lang="pl-PL" dirty="0"/>
              <a:t>, </a:t>
            </a:r>
            <a:r>
              <a:rPr lang="pl-PL" dirty="0" err="1"/>
              <a:t>history</a:t>
            </a:r>
            <a:r>
              <a:rPr lang="pl-PL" dirty="0"/>
              <a:t> of </a:t>
            </a:r>
            <a:r>
              <a:rPr lang="pl-PL" dirty="0" err="1"/>
              <a:t>exacerbations</a:t>
            </a:r>
            <a:r>
              <a:rPr lang="pl-PL" dirty="0"/>
              <a:t>, high </a:t>
            </a:r>
            <a:r>
              <a:rPr lang="pl-PL" dirty="0" err="1"/>
              <a:t>FeNO</a:t>
            </a:r>
            <a:r>
              <a:rPr lang="pl-PL" dirty="0"/>
              <a:t>/</a:t>
            </a:r>
            <a:r>
              <a:rPr lang="pl-PL" dirty="0" err="1"/>
              <a:t>eosinophils</a:t>
            </a:r>
            <a:r>
              <a:rPr lang="pl-PL" dirty="0"/>
              <a:t>, </a:t>
            </a:r>
            <a:r>
              <a:rPr lang="pl-PL" dirty="0" err="1"/>
              <a:t>environmental</a:t>
            </a:r>
            <a:r>
              <a:rPr lang="pl-PL" dirty="0"/>
              <a:t> </a:t>
            </a:r>
            <a:r>
              <a:rPr lang="pl-PL" dirty="0" err="1"/>
              <a:t>exposures</a:t>
            </a:r>
            <a:r>
              <a:rPr lang="pl-PL" dirty="0"/>
              <a:t>, </a:t>
            </a:r>
            <a:r>
              <a:rPr lang="pl-PL" dirty="0" err="1"/>
              <a:t>comorbidities</a:t>
            </a:r>
            <a:r>
              <a:rPr lang="pl-PL" dirty="0"/>
              <a:t>.</a:t>
            </a:r>
          </a:p>
        </p:txBody>
      </p:sp>
      <p:sp>
        <p:nvSpPr>
          <p:cNvPr id="4" name="Symbol zastępczy numeru slajdu 3">
            <a:extLst>
              <a:ext uri="{FF2B5EF4-FFF2-40B4-BE49-F238E27FC236}">
                <a16:creationId xmlns:a16="http://schemas.microsoft.com/office/drawing/2014/main" id="{ABDA2DC1-094E-AC0E-8F52-C808C04F9BDC}"/>
              </a:ext>
            </a:extLst>
          </p:cNvPr>
          <p:cNvSpPr>
            <a:spLocks noGrp="1"/>
          </p:cNvSpPr>
          <p:nvPr>
            <p:ph type="sldNum" sz="quarter" idx="12"/>
          </p:nvPr>
        </p:nvSpPr>
        <p:spPr/>
        <p:txBody>
          <a:bodyPr/>
          <a:lstStyle/>
          <a:p>
            <a:fld id="{722DDA25-0B47-434F-A93F-6D224D646327}" type="slidenum">
              <a:rPr lang="pl-PL" smtClean="0"/>
              <a:pPr/>
              <a:t>26</a:t>
            </a:fld>
            <a:endParaRPr lang="pl-PL"/>
          </a:p>
        </p:txBody>
      </p:sp>
      <p:pic>
        <p:nvPicPr>
          <p:cNvPr id="10" name="Obraz 9">
            <a:extLst>
              <a:ext uri="{FF2B5EF4-FFF2-40B4-BE49-F238E27FC236}">
                <a16:creationId xmlns:a16="http://schemas.microsoft.com/office/drawing/2014/main" id="{31AB1122-D76D-0604-AD9F-710085715F10}"/>
              </a:ext>
            </a:extLst>
          </p:cNvPr>
          <p:cNvPicPr>
            <a:picLocks noChangeAspect="1"/>
          </p:cNvPicPr>
          <p:nvPr/>
        </p:nvPicPr>
        <p:blipFill>
          <a:blip r:embed="rId2"/>
          <a:stretch>
            <a:fillRect/>
          </a:stretch>
        </p:blipFill>
        <p:spPr>
          <a:xfrm>
            <a:off x="7933226" y="294025"/>
            <a:ext cx="949261" cy="1221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2700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B8B109-DD04-4411-AA03-8087C51F2B6B}"/>
              </a:ext>
            </a:extLst>
          </p:cNvPr>
          <p:cNvSpPr>
            <a:spLocks noGrp="1"/>
          </p:cNvSpPr>
          <p:nvPr>
            <p:ph type="title"/>
          </p:nvPr>
        </p:nvSpPr>
        <p:spPr/>
        <p:txBody>
          <a:bodyPr/>
          <a:lstStyle/>
          <a:p>
            <a:r>
              <a:rPr lang="pl-PL" dirty="0"/>
              <a:t>PERSONALISATION</a:t>
            </a:r>
            <a:br>
              <a:rPr lang="pl-PL" dirty="0"/>
            </a:br>
            <a:r>
              <a:rPr lang="pl-PL" dirty="0"/>
              <a:t>OF ASTHMA TREATMENT</a:t>
            </a:r>
          </a:p>
        </p:txBody>
      </p:sp>
      <p:sp>
        <p:nvSpPr>
          <p:cNvPr id="8" name="Symbol zastępczy zawartości 7"/>
          <p:cNvSpPr>
            <a:spLocks noGrp="1"/>
          </p:cNvSpPr>
          <p:nvPr>
            <p:ph idx="1"/>
          </p:nvPr>
        </p:nvSpPr>
        <p:spPr/>
        <p:txBody>
          <a:bodyPr>
            <a:normAutofit/>
          </a:bodyPr>
          <a:lstStyle/>
          <a:p>
            <a:r>
              <a:rPr lang="en-US" b="1" dirty="0">
                <a:solidFill>
                  <a:srgbClr val="1CADE4"/>
                </a:solidFill>
              </a:rPr>
              <a:t>Patient perspective</a:t>
            </a:r>
            <a:br>
              <a:rPr lang="en-US" dirty="0"/>
            </a:br>
            <a:r>
              <a:rPr lang="en-US" dirty="0"/>
              <a:t>Goals, beliefs, and concerns about asthma and its treatment.</a:t>
            </a:r>
          </a:p>
          <a:p>
            <a:r>
              <a:rPr lang="en-US" b="1" dirty="0">
                <a:solidFill>
                  <a:srgbClr val="1CADE4"/>
                </a:solidFill>
              </a:rPr>
              <a:t>Practical issues</a:t>
            </a:r>
            <a:endParaRPr lang="pl-PL" b="1" dirty="0">
              <a:solidFill>
                <a:srgbClr val="1CADE4"/>
              </a:solidFill>
            </a:endParaRPr>
          </a:p>
          <a:p>
            <a:pPr lvl="1"/>
            <a:r>
              <a:rPr lang="en-US" sz="2000" dirty="0"/>
              <a:t>Which inhalers are available for this patient?</a:t>
            </a:r>
            <a:endParaRPr lang="pl-PL" sz="2000" dirty="0"/>
          </a:p>
          <a:p>
            <a:pPr lvl="1"/>
            <a:r>
              <a:rPr lang="en-US" sz="2000" dirty="0"/>
              <a:t>After training, will the patient be able to use the inhaler correctly?</a:t>
            </a:r>
            <a:endParaRPr lang="pl-PL" sz="2000" dirty="0"/>
          </a:p>
          <a:p>
            <a:pPr lvl="1"/>
            <a:r>
              <a:rPr lang="en-US" sz="2000" dirty="0"/>
              <a:t>Can they afford the treatment?</a:t>
            </a:r>
            <a:endParaRPr lang="pl-PL" sz="2000" dirty="0"/>
          </a:p>
          <a:p>
            <a:pPr lvl="1"/>
            <a:r>
              <a:rPr lang="en-US" sz="2000" dirty="0"/>
              <a:t>Adherence — how often will they realistically take the medication?</a:t>
            </a:r>
            <a:endParaRPr lang="pl-PL" sz="2000" dirty="0"/>
          </a:p>
          <a:p>
            <a:pPr lvl="1"/>
            <a:r>
              <a:rPr lang="en-US" sz="2000" dirty="0"/>
              <a:t>If several options are equivalent, which inhaler has the lower environmental impact?</a:t>
            </a:r>
          </a:p>
        </p:txBody>
      </p:sp>
      <p:sp>
        <p:nvSpPr>
          <p:cNvPr id="4" name="Symbol zastępczy numeru slajdu 3">
            <a:extLst>
              <a:ext uri="{FF2B5EF4-FFF2-40B4-BE49-F238E27FC236}">
                <a16:creationId xmlns:a16="http://schemas.microsoft.com/office/drawing/2014/main" id="{C2B86F6C-3F4A-44EB-A649-9A6B30FD548C}"/>
              </a:ext>
            </a:extLst>
          </p:cNvPr>
          <p:cNvSpPr>
            <a:spLocks noGrp="1"/>
          </p:cNvSpPr>
          <p:nvPr>
            <p:ph type="sldNum" sz="quarter" idx="12"/>
          </p:nvPr>
        </p:nvSpPr>
        <p:spPr/>
        <p:txBody>
          <a:bodyPr/>
          <a:lstStyle/>
          <a:p>
            <a:fld id="{722DDA25-0B47-434F-A93F-6D224D646327}" type="slidenum">
              <a:rPr lang="pl-PL" smtClean="0"/>
              <a:pPr/>
              <a:t>27</a:t>
            </a:fld>
            <a:endParaRPr lang="pl-PL"/>
          </a:p>
        </p:txBody>
      </p:sp>
      <p:pic>
        <p:nvPicPr>
          <p:cNvPr id="10" name="Obraz 9">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933226" y="294025"/>
            <a:ext cx="949261" cy="1221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49628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2DB26C-213A-45C1-BF7D-B8EF13528B56}"/>
              </a:ext>
            </a:extLst>
          </p:cNvPr>
          <p:cNvSpPr>
            <a:spLocks noGrp="1"/>
          </p:cNvSpPr>
          <p:nvPr>
            <p:ph type="title"/>
          </p:nvPr>
        </p:nvSpPr>
        <p:spPr/>
        <p:txBody>
          <a:bodyPr>
            <a:normAutofit/>
          </a:bodyPr>
          <a:lstStyle/>
          <a:p>
            <a:r>
              <a:rPr lang="en-US" sz="3600" dirty="0"/>
              <a:t>Developing a partnership relationship between the child/parent and the doctor</a:t>
            </a:r>
            <a:endParaRPr lang="pl-PL" sz="3600" dirty="0"/>
          </a:p>
        </p:txBody>
      </p:sp>
      <p:sp>
        <p:nvSpPr>
          <p:cNvPr id="3" name="Symbol zastępczy zawartości 2">
            <a:extLst>
              <a:ext uri="{FF2B5EF4-FFF2-40B4-BE49-F238E27FC236}">
                <a16:creationId xmlns:a16="http://schemas.microsoft.com/office/drawing/2014/main" id="{2D62CD41-DC10-49A0-8AF4-3613D905DBD9}"/>
              </a:ext>
            </a:extLst>
          </p:cNvPr>
          <p:cNvSpPr>
            <a:spLocks noGrp="1"/>
          </p:cNvSpPr>
          <p:nvPr>
            <p:ph idx="1"/>
          </p:nvPr>
        </p:nvSpPr>
        <p:spPr/>
        <p:txBody>
          <a:bodyPr>
            <a:normAutofit lnSpcReduction="10000"/>
          </a:bodyPr>
          <a:lstStyle/>
          <a:p>
            <a:r>
              <a:rPr lang="en-US" b="1" dirty="0"/>
              <a:t>Joint setting of treatment goals and methods</a:t>
            </a:r>
            <a:endParaRPr lang="en-US" dirty="0"/>
          </a:p>
          <a:p>
            <a:pPr lvl="1"/>
            <a:r>
              <a:rPr lang="en-US" sz="1800" dirty="0"/>
              <a:t>Written development of an individualized self-management plan covering asthma treatment and monitoring</a:t>
            </a:r>
          </a:p>
          <a:p>
            <a:pPr lvl="1"/>
            <a:r>
              <a:rPr lang="en-US" sz="1800" dirty="0"/>
              <a:t>Periodic review of treatment and level of asthma control</a:t>
            </a:r>
          </a:p>
          <a:p>
            <a:r>
              <a:rPr lang="en-US" b="1" dirty="0"/>
              <a:t>Education</a:t>
            </a:r>
            <a:endParaRPr lang="en-US" dirty="0"/>
          </a:p>
          <a:p>
            <a:pPr lvl="1"/>
            <a:r>
              <a:rPr lang="en-US" sz="1800" dirty="0"/>
              <a:t>Information about the disease and treatment methods (verbal + written)</a:t>
            </a:r>
          </a:p>
          <a:p>
            <a:pPr lvl="1"/>
            <a:r>
              <a:rPr lang="en-US" sz="1800" dirty="0"/>
              <a:t>Rationale for each therapeutic intervention and strategies for avoiding triggers</a:t>
            </a:r>
          </a:p>
          <a:p>
            <a:r>
              <a:rPr lang="en-US" b="1" dirty="0"/>
              <a:t>Personal action plan – long-term treatment + asthma exacerbations</a:t>
            </a:r>
            <a:endParaRPr lang="en-US" dirty="0"/>
          </a:p>
          <a:p>
            <a:r>
              <a:rPr lang="en-US" b="1" dirty="0"/>
              <a:t>Scheduled routine follow-up visits</a:t>
            </a:r>
            <a:br>
              <a:rPr lang="en-US" dirty="0"/>
            </a:br>
            <a:r>
              <a:rPr lang="en-US" dirty="0"/>
              <a:t>(the child brings the inhaler, PEF diary, current asthma control test results, etc.)</a:t>
            </a:r>
          </a:p>
        </p:txBody>
      </p:sp>
      <p:sp>
        <p:nvSpPr>
          <p:cNvPr id="4" name="Symbol zastępczy numeru slajdu 3">
            <a:extLst>
              <a:ext uri="{FF2B5EF4-FFF2-40B4-BE49-F238E27FC236}">
                <a16:creationId xmlns:a16="http://schemas.microsoft.com/office/drawing/2014/main" id="{826779C2-614D-4DF7-8AC0-4509A3D88F5D}"/>
              </a:ext>
            </a:extLst>
          </p:cNvPr>
          <p:cNvSpPr>
            <a:spLocks noGrp="1"/>
          </p:cNvSpPr>
          <p:nvPr>
            <p:ph type="sldNum" sz="quarter" idx="12"/>
          </p:nvPr>
        </p:nvSpPr>
        <p:spPr/>
        <p:txBody>
          <a:bodyPr/>
          <a:lstStyle/>
          <a:p>
            <a:fld id="{722DDA25-0B47-434F-A93F-6D224D646327}" type="slidenum">
              <a:rPr lang="pl-PL" smtClean="0"/>
              <a:t>28</a:t>
            </a:fld>
            <a:endParaRPr lang="pl-PL"/>
          </a:p>
        </p:txBody>
      </p:sp>
    </p:spTree>
    <p:extLst>
      <p:ext uri="{BB962C8B-B14F-4D97-AF65-F5344CB8AC3E}">
        <p14:creationId xmlns:p14="http://schemas.microsoft.com/office/powerpoint/2010/main" val="3861741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FF3280-E6A4-4F21-B256-979CD5BFBEFC}"/>
              </a:ext>
            </a:extLst>
          </p:cNvPr>
          <p:cNvSpPr>
            <a:spLocks noGrp="1"/>
          </p:cNvSpPr>
          <p:nvPr>
            <p:ph type="title"/>
          </p:nvPr>
        </p:nvSpPr>
        <p:spPr/>
        <p:txBody>
          <a:bodyPr/>
          <a:lstStyle/>
          <a:p>
            <a:r>
              <a:rPr lang="en-US" dirty="0"/>
              <a:t>Goal of asthma treatment</a:t>
            </a:r>
            <a:br>
              <a:rPr lang="pl-PL" dirty="0"/>
            </a:br>
            <a:r>
              <a:rPr lang="en-US" dirty="0"/>
              <a:t>Asthma control</a:t>
            </a:r>
            <a:endParaRPr lang="pl-PL" sz="3200" dirty="0"/>
          </a:p>
        </p:txBody>
      </p:sp>
      <p:sp>
        <p:nvSpPr>
          <p:cNvPr id="3" name="Symbol zastępczy zawartości 2">
            <a:extLst>
              <a:ext uri="{FF2B5EF4-FFF2-40B4-BE49-F238E27FC236}">
                <a16:creationId xmlns:a16="http://schemas.microsoft.com/office/drawing/2014/main" id="{BD14FF8F-618D-4B1D-93C2-356123A5C829}"/>
              </a:ext>
            </a:extLst>
          </p:cNvPr>
          <p:cNvSpPr>
            <a:spLocks noGrp="1"/>
          </p:cNvSpPr>
          <p:nvPr>
            <p:ph idx="1"/>
          </p:nvPr>
        </p:nvSpPr>
        <p:spPr>
          <a:xfrm>
            <a:off x="768096" y="2286000"/>
            <a:ext cx="4525799" cy="4023360"/>
          </a:xfrm>
        </p:spPr>
        <p:txBody>
          <a:bodyPr>
            <a:normAutofit/>
          </a:bodyPr>
          <a:lstStyle/>
          <a:p>
            <a:pPr marL="514350" indent="-514350">
              <a:buFont typeface="+mj-lt"/>
              <a:buAutoNum type="arabicPeriod"/>
            </a:pPr>
            <a:r>
              <a:rPr lang="en-US" sz="2800" b="1" dirty="0"/>
              <a:t>Control of asthma symptoms</a:t>
            </a:r>
            <a:endParaRPr lang="pl-PL" sz="2800" dirty="0"/>
          </a:p>
          <a:p>
            <a:pPr marL="514350" indent="-514350">
              <a:buFont typeface="+mj-lt"/>
              <a:buAutoNum type="arabicPeriod"/>
            </a:pPr>
            <a:r>
              <a:rPr lang="en-US" sz="2800" b="1" dirty="0"/>
              <a:t>Assessment of risk factors for poor treatment outcomes</a:t>
            </a:r>
            <a:endParaRPr lang="pl-PL" sz="2800" b="1" dirty="0"/>
          </a:p>
          <a:p>
            <a:pPr lvl="1"/>
            <a:r>
              <a:rPr lang="en-US" sz="2400" dirty="0"/>
              <a:t>risk of exacerbations</a:t>
            </a:r>
            <a:endParaRPr lang="pl-PL" sz="2400" dirty="0"/>
          </a:p>
          <a:p>
            <a:pPr lvl="1"/>
            <a:r>
              <a:rPr lang="en-US" sz="2400" dirty="0"/>
              <a:t>risk of irreversible airflow limitation</a:t>
            </a:r>
            <a:endParaRPr lang="pl-PL" sz="2400" dirty="0"/>
          </a:p>
          <a:p>
            <a:pPr lvl="1"/>
            <a:r>
              <a:rPr lang="en-US" sz="2400" dirty="0"/>
              <a:t>risk of adverse drug effects</a:t>
            </a:r>
          </a:p>
        </p:txBody>
      </p:sp>
      <p:sp>
        <p:nvSpPr>
          <p:cNvPr id="4" name="Symbol zastępczy numeru slajdu 3">
            <a:extLst>
              <a:ext uri="{FF2B5EF4-FFF2-40B4-BE49-F238E27FC236}">
                <a16:creationId xmlns:a16="http://schemas.microsoft.com/office/drawing/2014/main" id="{107E4776-E8F3-4FF7-96D9-8869198EE8B0}"/>
              </a:ext>
            </a:extLst>
          </p:cNvPr>
          <p:cNvSpPr>
            <a:spLocks noGrp="1"/>
          </p:cNvSpPr>
          <p:nvPr>
            <p:ph type="sldNum" sz="quarter" idx="12"/>
          </p:nvPr>
        </p:nvSpPr>
        <p:spPr/>
        <p:txBody>
          <a:bodyPr/>
          <a:lstStyle/>
          <a:p>
            <a:fld id="{722DDA25-0B47-434F-A93F-6D224D646327}" type="slidenum">
              <a:rPr lang="pl-PL" smtClean="0"/>
              <a:t>29</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9912" y="3014011"/>
            <a:ext cx="3208338" cy="2097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Tree>
    <p:extLst>
      <p:ext uri="{BB962C8B-B14F-4D97-AF65-F5344CB8AC3E}">
        <p14:creationId xmlns:p14="http://schemas.microsoft.com/office/powerpoint/2010/main" val="422964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p:txBody>
          <a:bodyPr>
            <a:normAutofit/>
          </a:bodyPr>
          <a:lstStyle/>
          <a:p>
            <a:r>
              <a:rPr lang="en-US" sz="3600" dirty="0"/>
              <a:t>Most Common Asthma Phenotypes According to GINA</a:t>
            </a:r>
            <a:endParaRPr lang="pl-PL" sz="3600" dirty="0"/>
          </a:p>
        </p:txBody>
      </p:sp>
      <p:sp>
        <p:nvSpPr>
          <p:cNvPr id="3" name="Symbol zastępczy zawartości 2">
            <a:extLst>
              <a:ext uri="{FF2B5EF4-FFF2-40B4-BE49-F238E27FC236}">
                <a16:creationId xmlns:a16="http://schemas.microsoft.com/office/drawing/2014/main" id="{0DE02561-FEF2-464F-AB39-C840294AE444}"/>
              </a:ext>
            </a:extLst>
          </p:cNvPr>
          <p:cNvSpPr>
            <a:spLocks noGrp="1"/>
          </p:cNvSpPr>
          <p:nvPr>
            <p:ph idx="1"/>
          </p:nvPr>
        </p:nvSpPr>
        <p:spPr>
          <a:xfrm>
            <a:off x="768096" y="1870874"/>
            <a:ext cx="7489902" cy="4599830"/>
          </a:xfrm>
          <a:ln>
            <a:noFill/>
          </a:ln>
        </p:spPr>
        <p:txBody>
          <a:bodyPr>
            <a:normAutofit/>
          </a:bodyPr>
          <a:lstStyle/>
          <a:p>
            <a:r>
              <a:rPr lang="en-US" b="1" dirty="0"/>
              <a:t>Allergic asthma:</a:t>
            </a:r>
            <a:r>
              <a:rPr lang="en-US" dirty="0"/>
              <a:t> the easiest phenotype to recognize, often beginning in childhood and associated with a positive personal and/or family history of allergic diseases (e.g., atopic dermatitis, allergic rhinitis, food allergy or drug allergy). Induced sputum collected before treatment often shows eosinophilic airway inflammation. Allergic asthma usually responds well to inhaled corticosteroids (ICS).</a:t>
            </a:r>
          </a:p>
          <a:p>
            <a:r>
              <a:rPr lang="en-US" b="1" dirty="0"/>
              <a:t>Non-allergic asthma:</a:t>
            </a:r>
            <a:r>
              <a:rPr lang="en-US" dirty="0"/>
              <a:t> in some patients, asthma is not associated with allergy. The cellular profile of sputum may be neutrophilic, eosinophilic, or </a:t>
            </a:r>
            <a:r>
              <a:rPr lang="en-US" dirty="0" err="1"/>
              <a:t>paucigranulocytic</a:t>
            </a:r>
            <a:r>
              <a:rPr lang="en-US" dirty="0"/>
              <a:t>. The short-term response to ICS in these patients may be weaker.</a:t>
            </a:r>
          </a:p>
          <a:p>
            <a:r>
              <a:rPr lang="en-US" b="1" dirty="0"/>
              <a:t>Cough-variant asthma and asthma with predominant cough:</a:t>
            </a:r>
            <a:r>
              <a:rPr lang="en-US" dirty="0"/>
              <a:t> in some children and adults, cough may be the only symptom of asthma, and evidence of airflow limitation may be absent except during bronchial provocation tests. In some patients, wheezing and bronchodilator reversibility develop later. Treatment with ICS is effective.</a:t>
            </a:r>
          </a:p>
          <a:p>
            <a:endParaRPr lang="pl-PL" dirty="0"/>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3</a:t>
            </a:fld>
            <a:endParaRPr lang="pl-PL"/>
          </a:p>
        </p:txBody>
      </p:sp>
      <p:pic>
        <p:nvPicPr>
          <p:cNvPr id="18" name="Picture 3">
            <a:extLst>
              <a:ext uri="{FF2B5EF4-FFF2-40B4-BE49-F238E27FC236}">
                <a16:creationId xmlns:a16="http://schemas.microsoft.com/office/drawing/2014/main" id="{AB60B394-BC2C-44F1-A592-C0C05CC4D2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154" y="5911115"/>
            <a:ext cx="910754" cy="833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Tree>
    <p:extLst>
      <p:ext uri="{BB962C8B-B14F-4D97-AF65-F5344CB8AC3E}">
        <p14:creationId xmlns:p14="http://schemas.microsoft.com/office/powerpoint/2010/main" val="2041094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09D32B-E89A-48C6-8D4E-7C20FCE03BFF}"/>
              </a:ext>
            </a:extLst>
          </p:cNvPr>
          <p:cNvSpPr>
            <a:spLocks noGrp="1"/>
          </p:cNvSpPr>
          <p:nvPr>
            <p:ph type="title"/>
          </p:nvPr>
        </p:nvSpPr>
        <p:spPr/>
        <p:txBody>
          <a:bodyPr/>
          <a:lstStyle/>
          <a:p>
            <a:r>
              <a:rPr lang="pl-PL" dirty="0"/>
              <a:t>Control of </a:t>
            </a:r>
            <a:r>
              <a:rPr lang="pl-PL" dirty="0" err="1"/>
              <a:t>asthma</a:t>
            </a:r>
            <a:r>
              <a:rPr lang="pl-PL" dirty="0"/>
              <a:t> </a:t>
            </a:r>
            <a:r>
              <a:rPr lang="pl-PL" dirty="0" err="1"/>
              <a:t>symptoms</a:t>
            </a:r>
            <a:endParaRPr lang="pl-PL" dirty="0"/>
          </a:p>
        </p:txBody>
      </p:sp>
      <p:sp>
        <p:nvSpPr>
          <p:cNvPr id="4" name="Symbol zastępczy numeru slajdu 3">
            <a:extLst>
              <a:ext uri="{FF2B5EF4-FFF2-40B4-BE49-F238E27FC236}">
                <a16:creationId xmlns:a16="http://schemas.microsoft.com/office/drawing/2014/main" id="{2ED3D49C-FCEB-487E-B8BC-C2917DC9AD92}"/>
              </a:ext>
            </a:extLst>
          </p:cNvPr>
          <p:cNvSpPr>
            <a:spLocks noGrp="1"/>
          </p:cNvSpPr>
          <p:nvPr>
            <p:ph type="sldNum" sz="quarter" idx="12"/>
          </p:nvPr>
        </p:nvSpPr>
        <p:spPr/>
        <p:txBody>
          <a:bodyPr/>
          <a:lstStyle/>
          <a:p>
            <a:fld id="{722DDA25-0B47-434F-A93F-6D224D646327}" type="slidenum">
              <a:rPr lang="pl-PL" smtClean="0"/>
              <a:pPr/>
              <a:t>30</a:t>
            </a:fld>
            <a:endParaRPr lang="pl-PL"/>
          </a:p>
        </p:txBody>
      </p:sp>
      <p:graphicFrame>
        <p:nvGraphicFramePr>
          <p:cNvPr id="6" name="Tabela 5"/>
          <p:cNvGraphicFramePr>
            <a:graphicFrameLocks noGrp="1"/>
          </p:cNvGraphicFramePr>
          <p:nvPr>
            <p:extLst>
              <p:ext uri="{D42A27DB-BD31-4B8C-83A1-F6EECF244321}">
                <p14:modId xmlns:p14="http://schemas.microsoft.com/office/powerpoint/2010/main" val="2022846766"/>
              </p:ext>
            </p:extLst>
          </p:nvPr>
        </p:nvGraphicFramePr>
        <p:xfrm>
          <a:off x="1039368" y="2591816"/>
          <a:ext cx="7289800" cy="2383854"/>
        </p:xfrm>
        <a:graphic>
          <a:graphicData uri="http://schemas.openxmlformats.org/drawingml/2006/table">
            <a:tbl>
              <a:tblPr firstRow="1">
                <a:tableStyleId>{69012ECD-51FC-41F1-AA8D-1B2483CD663E}</a:tableStyleId>
              </a:tblPr>
              <a:tblGrid>
                <a:gridCol w="2837688">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545336">
                  <a:extLst>
                    <a:ext uri="{9D8B030D-6E8A-4147-A177-3AD203B41FA5}">
                      <a16:colId xmlns:a16="http://schemas.microsoft.com/office/drawing/2014/main" val="20002"/>
                    </a:ext>
                  </a:extLst>
                </a:gridCol>
                <a:gridCol w="1763776">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pl-PL" sz="1600" dirty="0">
                          <a:effectLst/>
                        </a:rPr>
                        <a:t>QUESTION</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dirty="0" err="1">
                          <a:effectLst/>
                        </a:rPr>
                        <a:t>Well</a:t>
                      </a:r>
                      <a:r>
                        <a:rPr lang="pl-PL" sz="1600" dirty="0">
                          <a:effectLst/>
                        </a:rPr>
                        <a:t> </a:t>
                      </a:r>
                      <a:r>
                        <a:rPr lang="pl-PL" sz="1600" dirty="0" err="1">
                          <a:effectLst/>
                        </a:rPr>
                        <a:t>controlled</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Partly controlled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Uncontrolled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07000"/>
                        </a:lnSpc>
                        <a:spcAft>
                          <a:spcPts val="0"/>
                        </a:spcAft>
                      </a:pPr>
                      <a:r>
                        <a:rPr lang="pl-PL" sz="1600">
                          <a:effectLst/>
                        </a:rPr>
                        <a:t>Do asthma symptoms occur &gt;2× per week?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no</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4">
                  <a:txBody>
                    <a:bodyPr/>
                    <a:lstStyle/>
                    <a:p>
                      <a:pPr algn="ctr">
                        <a:lnSpc>
                          <a:spcPct val="107000"/>
                        </a:lnSpc>
                        <a:spcAft>
                          <a:spcPts val="0"/>
                        </a:spcAft>
                      </a:pPr>
                      <a:r>
                        <a:rPr lang="pl-PL" sz="1600" dirty="0">
                          <a:effectLst/>
                        </a:rPr>
                        <a:t>1–2 </a:t>
                      </a:r>
                      <a:r>
                        <a:rPr lang="pl-PL" sz="1600" dirty="0" err="1">
                          <a:effectLst/>
                        </a:rPr>
                        <a:t>answers</a:t>
                      </a:r>
                      <a:r>
                        <a:rPr lang="pl-PL" sz="1600" dirty="0">
                          <a:effectLst/>
                        </a:rPr>
                        <a:t> YES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4">
                  <a:txBody>
                    <a:bodyPr/>
                    <a:lstStyle/>
                    <a:p>
                      <a:pPr algn="ctr">
                        <a:lnSpc>
                          <a:spcPct val="107000"/>
                        </a:lnSpc>
                        <a:spcAft>
                          <a:spcPts val="0"/>
                        </a:spcAft>
                      </a:pPr>
                      <a:r>
                        <a:rPr lang="pl-PL" sz="1600" dirty="0">
                          <a:effectLst/>
                        </a:rPr>
                        <a:t>3–4 </a:t>
                      </a:r>
                      <a:r>
                        <a:rPr lang="pl-PL" sz="1600" dirty="0" err="1">
                          <a:effectLst/>
                        </a:rPr>
                        <a:t>answers</a:t>
                      </a:r>
                      <a:r>
                        <a:rPr lang="pl-PL" sz="1600" dirty="0">
                          <a:effectLst/>
                        </a:rPr>
                        <a:t> YES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0">
                <a:tc>
                  <a:txBody>
                    <a:bodyPr/>
                    <a:lstStyle/>
                    <a:p>
                      <a:pPr>
                        <a:lnSpc>
                          <a:spcPct val="107000"/>
                        </a:lnSpc>
                        <a:spcAft>
                          <a:spcPts val="0"/>
                        </a:spcAft>
                      </a:pPr>
                      <a:r>
                        <a:rPr lang="pl-PL" sz="1600">
                          <a:effectLst/>
                        </a:rPr>
                        <a:t>Do you wake up at night because of asthma?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dirty="0">
                          <a:effectLst/>
                        </a:rPr>
                        <a:t>no</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pPr>
                        <a:lnSpc>
                          <a:spcPct val="107000"/>
                        </a:lnSpc>
                      </a:pPr>
                      <a:endParaRPr lang="pl-PL" sz="1100" dirty="0">
                        <a:effectLst/>
                        <a:latin typeface="Calibri" panose="020F0502020204030204" pitchFamily="34" charset="0"/>
                        <a:cs typeface="Times New Roman" panose="02020603050405020304" pitchFamily="18" charset="0"/>
                      </a:endParaRPr>
                    </a:p>
                  </a:txBody>
                  <a:tcPr marL="9525" marR="9525" marT="9525" marB="9525" anchor="ctr"/>
                </a:tc>
                <a:tc vMerge="1">
                  <a:txBody>
                    <a:bodyPr/>
                    <a:lstStyle/>
                    <a:p>
                      <a:pPr>
                        <a:lnSpc>
                          <a:spcPct val="107000"/>
                        </a:lnSpc>
                      </a:pPr>
                      <a:endParaRPr lang="pl-PL"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0">
                <a:tc>
                  <a:txBody>
                    <a:bodyPr/>
                    <a:lstStyle/>
                    <a:p>
                      <a:pPr>
                        <a:lnSpc>
                          <a:spcPct val="107000"/>
                        </a:lnSpc>
                        <a:spcAft>
                          <a:spcPts val="0"/>
                        </a:spcAft>
                      </a:pPr>
                      <a:r>
                        <a:rPr lang="pl-PL" sz="1600">
                          <a:effectLst/>
                        </a:rPr>
                        <a:t>Do you use SABA more often than 2× per week?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dirty="0">
                          <a:effectLst/>
                        </a:rPr>
                        <a:t>no</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pPr>
                        <a:lnSpc>
                          <a:spcPct val="107000"/>
                        </a:lnSpc>
                      </a:pPr>
                      <a:endParaRPr lang="pl-PL" sz="1100" dirty="0">
                        <a:effectLst/>
                        <a:latin typeface="Calibri" panose="020F0502020204030204" pitchFamily="34" charset="0"/>
                        <a:cs typeface="Times New Roman" panose="02020603050405020304" pitchFamily="18" charset="0"/>
                      </a:endParaRPr>
                    </a:p>
                  </a:txBody>
                  <a:tcPr marL="9525" marR="9525" marT="9525" marB="9525" anchor="ctr"/>
                </a:tc>
                <a:tc vMerge="1">
                  <a:txBody>
                    <a:bodyPr/>
                    <a:lstStyle/>
                    <a:p>
                      <a:pPr>
                        <a:lnSpc>
                          <a:spcPct val="107000"/>
                        </a:lnSpc>
                      </a:pPr>
                      <a:endParaRPr lang="pl-PL"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0">
                <a:tc>
                  <a:txBody>
                    <a:bodyPr/>
                    <a:lstStyle/>
                    <a:p>
                      <a:pPr>
                        <a:lnSpc>
                          <a:spcPct val="107000"/>
                        </a:lnSpc>
                        <a:spcAft>
                          <a:spcPts val="0"/>
                        </a:spcAft>
                      </a:pPr>
                      <a:r>
                        <a:rPr lang="pl-PL" sz="1600" dirty="0" err="1">
                          <a:effectLst/>
                        </a:rPr>
                        <a:t>Does</a:t>
                      </a:r>
                      <a:r>
                        <a:rPr lang="pl-PL" sz="1600" dirty="0">
                          <a:effectLst/>
                        </a:rPr>
                        <a:t> </a:t>
                      </a:r>
                      <a:r>
                        <a:rPr lang="pl-PL" sz="1600" dirty="0" err="1">
                          <a:effectLst/>
                        </a:rPr>
                        <a:t>asthma</a:t>
                      </a:r>
                      <a:r>
                        <a:rPr lang="pl-PL" sz="1600" dirty="0">
                          <a:effectLst/>
                        </a:rPr>
                        <a:t> limit </a:t>
                      </a:r>
                      <a:r>
                        <a:rPr lang="pl-PL" sz="1600" dirty="0" err="1">
                          <a:effectLst/>
                        </a:rPr>
                        <a:t>your</a:t>
                      </a:r>
                      <a:r>
                        <a:rPr lang="pl-PL" sz="1600" dirty="0">
                          <a:effectLst/>
                        </a:rPr>
                        <a:t> </a:t>
                      </a:r>
                      <a:r>
                        <a:rPr lang="pl-PL" sz="1600" dirty="0" err="1">
                          <a:effectLst/>
                        </a:rPr>
                        <a:t>activity</a:t>
                      </a:r>
                      <a:r>
                        <a:rPr lang="pl-PL" sz="1600" dirty="0">
                          <a:effectLst/>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dirty="0">
                          <a:effectLst/>
                        </a:rPr>
                        <a:t>no</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pPr>
                        <a:lnSpc>
                          <a:spcPct val="107000"/>
                        </a:lnSpc>
                      </a:pPr>
                      <a:endParaRPr lang="pl-PL" sz="1100" dirty="0">
                        <a:effectLst/>
                        <a:latin typeface="Calibri" panose="020F0502020204030204" pitchFamily="34" charset="0"/>
                        <a:cs typeface="Times New Roman" panose="02020603050405020304" pitchFamily="18" charset="0"/>
                      </a:endParaRPr>
                    </a:p>
                  </a:txBody>
                  <a:tcPr marL="9525" marR="9525" marT="9525" marB="9525" anchor="ctr"/>
                </a:tc>
                <a:tc vMerge="1">
                  <a:txBody>
                    <a:bodyPr/>
                    <a:lstStyle/>
                    <a:p>
                      <a:pPr>
                        <a:lnSpc>
                          <a:spcPct val="107000"/>
                        </a:lnSpc>
                      </a:pPr>
                      <a:endParaRPr lang="pl-PL"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8372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A6B02-54DB-BE82-EE6D-E0677E0564B6}"/>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2C7A8EDC-B830-5719-7268-5E2FADDEBD1D}"/>
              </a:ext>
            </a:extLst>
          </p:cNvPr>
          <p:cNvSpPr>
            <a:spLocks noGrp="1"/>
          </p:cNvSpPr>
          <p:nvPr>
            <p:ph type="title"/>
          </p:nvPr>
        </p:nvSpPr>
        <p:spPr/>
        <p:txBody>
          <a:bodyPr/>
          <a:lstStyle/>
          <a:p>
            <a:r>
              <a:rPr lang="en-US" dirty="0"/>
              <a:t>Medications Used in the Treatment of Asthma</a:t>
            </a:r>
            <a:endParaRPr lang="pl-PL" dirty="0"/>
          </a:p>
        </p:txBody>
      </p:sp>
      <p:sp>
        <p:nvSpPr>
          <p:cNvPr id="14" name="Symbol zastępczy zawartości 13">
            <a:extLst>
              <a:ext uri="{FF2B5EF4-FFF2-40B4-BE49-F238E27FC236}">
                <a16:creationId xmlns:a16="http://schemas.microsoft.com/office/drawing/2014/main" id="{72DF0BA4-916D-4BDC-D943-E948DD1CC7E9}"/>
              </a:ext>
            </a:extLst>
          </p:cNvPr>
          <p:cNvSpPr>
            <a:spLocks noGrp="1"/>
          </p:cNvSpPr>
          <p:nvPr>
            <p:ph idx="1"/>
          </p:nvPr>
        </p:nvSpPr>
        <p:spPr>
          <a:xfrm>
            <a:off x="694262" y="2004865"/>
            <a:ext cx="7290055" cy="4395367"/>
          </a:xfrm>
        </p:spPr>
        <p:txBody>
          <a:bodyPr>
            <a:normAutofit/>
          </a:bodyPr>
          <a:lstStyle/>
          <a:p>
            <a:r>
              <a:rPr lang="pl-PL" b="1" dirty="0"/>
              <a:t>Controller </a:t>
            </a:r>
            <a:r>
              <a:rPr lang="pl-PL" b="1" dirty="0" err="1"/>
              <a:t>medications</a:t>
            </a:r>
            <a:br>
              <a:rPr lang="pl-PL" dirty="0"/>
            </a:br>
            <a:r>
              <a:rPr lang="pl-PL" dirty="0" err="1"/>
              <a:t>Goal</a:t>
            </a:r>
            <a:r>
              <a:rPr lang="pl-PL" dirty="0"/>
              <a:t>: </a:t>
            </a:r>
            <a:r>
              <a:rPr lang="pl-PL" dirty="0" err="1"/>
              <a:t>reducing</a:t>
            </a:r>
            <a:r>
              <a:rPr lang="pl-PL" dirty="0"/>
              <a:t> </a:t>
            </a:r>
            <a:r>
              <a:rPr lang="pl-PL" dirty="0" err="1"/>
              <a:t>inflammation</a:t>
            </a:r>
            <a:r>
              <a:rPr lang="pl-PL" dirty="0"/>
              <a:t>, controlling </a:t>
            </a:r>
            <a:r>
              <a:rPr lang="pl-PL" dirty="0" err="1"/>
              <a:t>symptoms</a:t>
            </a:r>
            <a:r>
              <a:rPr lang="pl-PL" dirty="0"/>
              <a:t>, </a:t>
            </a:r>
            <a:r>
              <a:rPr lang="pl-PL" dirty="0" err="1"/>
              <a:t>reducing</a:t>
            </a:r>
            <a:r>
              <a:rPr lang="pl-PL" dirty="0"/>
              <a:t> </a:t>
            </a:r>
            <a:r>
              <a:rPr lang="pl-PL" dirty="0" err="1"/>
              <a:t>risk</a:t>
            </a:r>
            <a:r>
              <a:rPr lang="pl-PL" dirty="0"/>
              <a:t> (</a:t>
            </a:r>
            <a:r>
              <a:rPr lang="pl-PL" dirty="0" err="1"/>
              <a:t>exacerbations</a:t>
            </a:r>
            <a:r>
              <a:rPr lang="pl-PL" dirty="0"/>
              <a:t>, </a:t>
            </a:r>
            <a:r>
              <a:rPr lang="pl-PL" dirty="0" err="1"/>
              <a:t>decline</a:t>
            </a:r>
            <a:r>
              <a:rPr lang="pl-PL" dirty="0"/>
              <a:t> in </a:t>
            </a:r>
            <a:r>
              <a:rPr lang="pl-PL" dirty="0" err="1"/>
              <a:t>lung</a:t>
            </a:r>
            <a:r>
              <a:rPr lang="pl-PL" dirty="0"/>
              <a:t> </a:t>
            </a:r>
            <a:r>
              <a:rPr lang="pl-PL" dirty="0" err="1"/>
              <a:t>function</a:t>
            </a:r>
            <a:r>
              <a:rPr lang="pl-PL" dirty="0"/>
              <a:t>).</a:t>
            </a:r>
          </a:p>
          <a:p>
            <a:r>
              <a:rPr lang="pl-PL" b="1" dirty="0"/>
              <a:t>AIR/MART:</a:t>
            </a:r>
            <a:r>
              <a:rPr lang="pl-PL" dirty="0"/>
              <a:t> </a:t>
            </a:r>
            <a:r>
              <a:rPr lang="pl-PL" dirty="0" err="1"/>
              <a:t>low-dose</a:t>
            </a:r>
            <a:r>
              <a:rPr lang="pl-PL" dirty="0"/>
              <a:t> ICS–</a:t>
            </a:r>
            <a:r>
              <a:rPr lang="pl-PL" dirty="0" err="1"/>
              <a:t>formoterol</a:t>
            </a:r>
            <a:r>
              <a:rPr lang="pl-PL" dirty="0"/>
              <a:t> as </a:t>
            </a:r>
            <a:r>
              <a:rPr lang="pl-PL" dirty="0" err="1"/>
              <a:t>an</a:t>
            </a:r>
            <a:r>
              <a:rPr lang="pl-PL" dirty="0"/>
              <a:t> </a:t>
            </a:r>
            <a:r>
              <a:rPr lang="pl-PL" dirty="0" err="1"/>
              <a:t>anti-inflammatory</a:t>
            </a:r>
            <a:r>
              <a:rPr lang="pl-PL" dirty="0"/>
              <a:t> </a:t>
            </a:r>
            <a:r>
              <a:rPr lang="pl-PL" dirty="0" err="1"/>
              <a:t>reliever</a:t>
            </a:r>
            <a:r>
              <a:rPr lang="pl-PL" dirty="0"/>
              <a:t> (AIR) + </a:t>
            </a:r>
            <a:r>
              <a:rPr lang="pl-PL" dirty="0" err="1"/>
              <a:t>maintenance</a:t>
            </a:r>
            <a:r>
              <a:rPr lang="pl-PL" dirty="0"/>
              <a:t> </a:t>
            </a:r>
            <a:r>
              <a:rPr lang="pl-PL" dirty="0" err="1"/>
              <a:t>therapy</a:t>
            </a:r>
            <a:r>
              <a:rPr lang="pl-PL" dirty="0"/>
              <a:t> (MART) as </a:t>
            </a:r>
            <a:r>
              <a:rPr lang="pl-PL" dirty="0" err="1"/>
              <a:t>needed</a:t>
            </a:r>
            <a:r>
              <a:rPr lang="pl-PL" dirty="0"/>
              <a:t>.</a:t>
            </a:r>
          </a:p>
          <a:p>
            <a:r>
              <a:rPr lang="pl-PL" dirty="0" err="1"/>
              <a:t>Optimize</a:t>
            </a:r>
            <a:r>
              <a:rPr lang="pl-PL" dirty="0"/>
              <a:t> the </a:t>
            </a:r>
            <a:r>
              <a:rPr lang="pl-PL" dirty="0" err="1"/>
              <a:t>dose</a:t>
            </a:r>
            <a:r>
              <a:rPr lang="pl-PL" dirty="0"/>
              <a:t> and </a:t>
            </a:r>
            <a:r>
              <a:rPr lang="pl-PL" dirty="0" err="1"/>
              <a:t>regimen</a:t>
            </a:r>
            <a:r>
              <a:rPr lang="pl-PL" dirty="0"/>
              <a:t> to </a:t>
            </a:r>
            <a:r>
              <a:rPr lang="pl-PL" dirty="0" err="1"/>
              <a:t>minimize</a:t>
            </a:r>
            <a:r>
              <a:rPr lang="pl-PL" dirty="0"/>
              <a:t> </a:t>
            </a:r>
            <a:r>
              <a:rPr lang="pl-PL" dirty="0" err="1"/>
              <a:t>adverse</a:t>
            </a:r>
            <a:r>
              <a:rPr lang="pl-PL" dirty="0"/>
              <a:t> </a:t>
            </a:r>
            <a:r>
              <a:rPr lang="pl-PL" dirty="0" err="1"/>
              <a:t>effects</a:t>
            </a:r>
            <a:r>
              <a:rPr lang="pl-PL" dirty="0"/>
              <a:t> and </a:t>
            </a:r>
            <a:r>
              <a:rPr lang="pl-PL" dirty="0" err="1"/>
              <a:t>systemic</a:t>
            </a:r>
            <a:r>
              <a:rPr lang="pl-PL" dirty="0"/>
              <a:t> </a:t>
            </a:r>
            <a:r>
              <a:rPr lang="pl-PL" dirty="0" err="1"/>
              <a:t>corticosteroid</a:t>
            </a:r>
            <a:r>
              <a:rPr lang="pl-PL" dirty="0"/>
              <a:t> </a:t>
            </a:r>
            <a:r>
              <a:rPr lang="pl-PL" dirty="0" err="1"/>
              <a:t>exposure</a:t>
            </a:r>
            <a:r>
              <a:rPr lang="pl-PL" dirty="0"/>
              <a:t>.</a:t>
            </a:r>
          </a:p>
          <a:p>
            <a:r>
              <a:rPr lang="pl-PL" dirty="0" err="1"/>
              <a:t>Examples</a:t>
            </a:r>
            <a:r>
              <a:rPr lang="pl-PL" dirty="0"/>
              <a:t>:</a:t>
            </a:r>
          </a:p>
          <a:p>
            <a:pPr lvl="1"/>
            <a:r>
              <a:rPr lang="pl-PL" dirty="0" err="1"/>
              <a:t>Inhaled</a:t>
            </a:r>
            <a:r>
              <a:rPr lang="pl-PL" dirty="0"/>
              <a:t> </a:t>
            </a:r>
            <a:r>
              <a:rPr lang="pl-PL" dirty="0" err="1"/>
              <a:t>corticosteroids</a:t>
            </a:r>
            <a:r>
              <a:rPr lang="pl-PL" dirty="0"/>
              <a:t> (ICS)</a:t>
            </a:r>
          </a:p>
          <a:p>
            <a:pPr lvl="1"/>
            <a:r>
              <a:rPr lang="pl-PL" dirty="0" err="1"/>
              <a:t>Long-acting</a:t>
            </a:r>
            <a:r>
              <a:rPr lang="pl-PL" dirty="0"/>
              <a:t> </a:t>
            </a:r>
            <a:r>
              <a:rPr lang="el-GR" dirty="0"/>
              <a:t>β2-</a:t>
            </a:r>
            <a:r>
              <a:rPr lang="pl-PL" dirty="0" err="1"/>
              <a:t>agonists</a:t>
            </a:r>
            <a:r>
              <a:rPr lang="pl-PL" dirty="0"/>
              <a:t> (LABA) + </a:t>
            </a:r>
            <a:r>
              <a:rPr lang="pl-PL" dirty="0" err="1"/>
              <a:t>inhaled</a:t>
            </a:r>
            <a:r>
              <a:rPr lang="pl-PL" dirty="0"/>
              <a:t> </a:t>
            </a:r>
            <a:r>
              <a:rPr lang="pl-PL" dirty="0" err="1"/>
              <a:t>corticosteroids</a:t>
            </a:r>
            <a:r>
              <a:rPr lang="pl-PL" dirty="0"/>
              <a:t> (LABA/ICS)</a:t>
            </a:r>
          </a:p>
          <a:p>
            <a:pPr lvl="1"/>
            <a:r>
              <a:rPr lang="pl-PL" dirty="0" err="1"/>
              <a:t>Leukotriene</a:t>
            </a:r>
            <a:r>
              <a:rPr lang="pl-PL" dirty="0"/>
              <a:t> receptor </a:t>
            </a:r>
            <a:r>
              <a:rPr lang="pl-PL" dirty="0" err="1"/>
              <a:t>antagonists</a:t>
            </a:r>
            <a:r>
              <a:rPr lang="pl-PL" dirty="0"/>
              <a:t> (LTRA)</a:t>
            </a:r>
          </a:p>
          <a:p>
            <a:pPr lvl="1"/>
            <a:r>
              <a:rPr lang="pl-PL" dirty="0" err="1"/>
              <a:t>Slow-release</a:t>
            </a:r>
            <a:r>
              <a:rPr lang="pl-PL" dirty="0"/>
              <a:t> </a:t>
            </a:r>
            <a:r>
              <a:rPr lang="pl-PL" dirty="0" err="1"/>
              <a:t>theophylline</a:t>
            </a:r>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EA37738F-FD6E-2C6B-3A2D-05A08DE127D7}"/>
              </a:ext>
            </a:extLst>
          </p:cNvPr>
          <p:cNvSpPr>
            <a:spLocks noGrp="1"/>
          </p:cNvSpPr>
          <p:nvPr>
            <p:ph type="sldNum" sz="quarter" idx="12"/>
          </p:nvPr>
        </p:nvSpPr>
        <p:spPr/>
        <p:txBody>
          <a:bodyPr/>
          <a:lstStyle/>
          <a:p>
            <a:fld id="{722DDA25-0B47-434F-A93F-6D224D646327}" type="slidenum">
              <a:rPr lang="pl-PL" smtClean="0"/>
              <a:t>31</a:t>
            </a:fld>
            <a:endParaRPr lang="pl-PL"/>
          </a:p>
        </p:txBody>
      </p:sp>
      <p:pic>
        <p:nvPicPr>
          <p:cNvPr id="16" name="Obraz 15">
            <a:extLst>
              <a:ext uri="{FF2B5EF4-FFF2-40B4-BE49-F238E27FC236}">
                <a16:creationId xmlns:a16="http://schemas.microsoft.com/office/drawing/2014/main" id="{8AAB3511-BF26-85D3-1C49-1D26C6056D9C}"/>
              </a:ext>
            </a:extLst>
          </p:cNvPr>
          <p:cNvPicPr>
            <a:picLocks noChangeAspect="1"/>
          </p:cNvPicPr>
          <p:nvPr/>
        </p:nvPicPr>
        <p:blipFill>
          <a:blip r:embed="rId2"/>
          <a:stretch>
            <a:fillRect/>
          </a:stretch>
        </p:blipFill>
        <p:spPr>
          <a:xfrm>
            <a:off x="8311354" y="54603"/>
            <a:ext cx="768558" cy="989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260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0530F-F47B-C56D-C2A0-ACBD3FD72249}"/>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2194890D-C608-793A-526D-F796B6D0B280}"/>
              </a:ext>
            </a:extLst>
          </p:cNvPr>
          <p:cNvSpPr>
            <a:spLocks noGrp="1"/>
          </p:cNvSpPr>
          <p:nvPr>
            <p:ph type="title"/>
          </p:nvPr>
        </p:nvSpPr>
        <p:spPr/>
        <p:txBody>
          <a:bodyPr/>
          <a:lstStyle/>
          <a:p>
            <a:r>
              <a:rPr lang="en-US" dirty="0"/>
              <a:t>Medications used in the treatment of asthma</a:t>
            </a:r>
            <a:endParaRPr lang="pl-PL" dirty="0"/>
          </a:p>
        </p:txBody>
      </p:sp>
      <p:sp>
        <p:nvSpPr>
          <p:cNvPr id="14" name="Symbol zastępczy zawartości 13">
            <a:extLst>
              <a:ext uri="{FF2B5EF4-FFF2-40B4-BE49-F238E27FC236}">
                <a16:creationId xmlns:a16="http://schemas.microsoft.com/office/drawing/2014/main" id="{1E559FD7-B32B-B28E-2754-6F73B898CC4F}"/>
              </a:ext>
            </a:extLst>
          </p:cNvPr>
          <p:cNvSpPr>
            <a:spLocks noGrp="1"/>
          </p:cNvSpPr>
          <p:nvPr>
            <p:ph idx="1"/>
          </p:nvPr>
        </p:nvSpPr>
        <p:spPr>
          <a:xfrm>
            <a:off x="694262" y="2004865"/>
            <a:ext cx="7290055" cy="4395367"/>
          </a:xfrm>
        </p:spPr>
        <p:txBody>
          <a:bodyPr>
            <a:normAutofit/>
          </a:bodyPr>
          <a:lstStyle/>
          <a:p>
            <a:r>
              <a:rPr lang="pl-PL" b="1" dirty="0" err="1"/>
              <a:t>Rescue</a:t>
            </a:r>
            <a:r>
              <a:rPr lang="pl-PL" b="1" dirty="0"/>
              <a:t> </a:t>
            </a:r>
            <a:r>
              <a:rPr lang="pl-PL" b="1" dirty="0" err="1"/>
              <a:t>medications</a:t>
            </a:r>
            <a:endParaRPr lang="pl-PL" dirty="0"/>
          </a:p>
          <a:p>
            <a:r>
              <a:rPr lang="pl-PL" dirty="0" err="1"/>
              <a:t>Every</a:t>
            </a:r>
            <a:r>
              <a:rPr lang="pl-PL" dirty="0"/>
              <a:t> </a:t>
            </a:r>
            <a:r>
              <a:rPr lang="pl-PL" dirty="0" err="1"/>
              <a:t>patient</a:t>
            </a:r>
            <a:r>
              <a:rPr lang="pl-PL" dirty="0"/>
              <a:t> </a:t>
            </a:r>
            <a:r>
              <a:rPr lang="pl-PL" dirty="0" err="1"/>
              <a:t>should</a:t>
            </a:r>
            <a:r>
              <a:rPr lang="pl-PL" dirty="0"/>
              <a:t> </a:t>
            </a:r>
            <a:r>
              <a:rPr lang="pl-PL" dirty="0" err="1"/>
              <a:t>have</a:t>
            </a:r>
            <a:r>
              <a:rPr lang="pl-PL" dirty="0"/>
              <a:t> </a:t>
            </a:r>
            <a:r>
              <a:rPr lang="pl-PL" dirty="0" err="1"/>
              <a:t>access</a:t>
            </a:r>
            <a:r>
              <a:rPr lang="pl-PL" dirty="0"/>
              <a:t> to </a:t>
            </a:r>
            <a:r>
              <a:rPr lang="pl-PL" dirty="0" err="1"/>
              <a:t>an</a:t>
            </a:r>
            <a:r>
              <a:rPr lang="pl-PL" dirty="0"/>
              <a:t> </a:t>
            </a:r>
            <a:r>
              <a:rPr lang="pl-PL" dirty="0" err="1"/>
              <a:t>inhaler</a:t>
            </a:r>
            <a:r>
              <a:rPr lang="pl-PL" dirty="0"/>
              <a:t>.</a:t>
            </a:r>
          </a:p>
          <a:p>
            <a:r>
              <a:rPr lang="pl-PL" dirty="0" err="1"/>
              <a:t>Used</a:t>
            </a:r>
            <a:r>
              <a:rPr lang="pl-PL" dirty="0"/>
              <a:t> to stop </a:t>
            </a:r>
            <a:r>
              <a:rPr lang="pl-PL" dirty="0" err="1"/>
              <a:t>exacerbations</a:t>
            </a:r>
            <a:r>
              <a:rPr lang="pl-PL" dirty="0"/>
              <a:t> and </a:t>
            </a:r>
            <a:r>
              <a:rPr lang="pl-PL" dirty="0" err="1"/>
              <a:t>worsening</a:t>
            </a:r>
            <a:r>
              <a:rPr lang="pl-PL" dirty="0"/>
              <a:t> </a:t>
            </a:r>
            <a:r>
              <a:rPr lang="pl-PL" dirty="0" err="1"/>
              <a:t>symptoms</a:t>
            </a:r>
            <a:r>
              <a:rPr lang="pl-PL" dirty="0"/>
              <a:t>; </a:t>
            </a:r>
            <a:r>
              <a:rPr lang="pl-PL" dirty="0" err="1"/>
              <a:t>also</a:t>
            </a:r>
            <a:r>
              <a:rPr lang="pl-PL" dirty="0"/>
              <a:t> </a:t>
            </a:r>
            <a:r>
              <a:rPr lang="pl-PL" dirty="0" err="1"/>
              <a:t>short</a:t>
            </a:r>
            <a:r>
              <a:rPr lang="pl-PL" dirty="0"/>
              <a:t>-term </a:t>
            </a:r>
            <a:r>
              <a:rPr lang="pl-PL" dirty="0" err="1"/>
              <a:t>before</a:t>
            </a:r>
            <a:r>
              <a:rPr lang="pl-PL" dirty="0"/>
              <a:t> </a:t>
            </a:r>
            <a:r>
              <a:rPr lang="pl-PL" dirty="0" err="1"/>
              <a:t>exercise</a:t>
            </a:r>
            <a:r>
              <a:rPr lang="pl-PL" dirty="0"/>
              <a:t>.</a:t>
            </a:r>
          </a:p>
          <a:p>
            <a:r>
              <a:rPr lang="pl-PL" dirty="0" err="1"/>
              <a:t>Rescue</a:t>
            </a:r>
            <a:r>
              <a:rPr lang="pl-PL" dirty="0"/>
              <a:t> </a:t>
            </a:r>
            <a:r>
              <a:rPr lang="pl-PL" dirty="0" err="1"/>
              <a:t>options</a:t>
            </a:r>
            <a:r>
              <a:rPr lang="pl-PL" dirty="0"/>
              <a:t>: ICS–</a:t>
            </a:r>
            <a:r>
              <a:rPr lang="pl-PL" dirty="0" err="1"/>
              <a:t>formoterol</a:t>
            </a:r>
            <a:r>
              <a:rPr lang="pl-PL" dirty="0"/>
              <a:t> (</a:t>
            </a:r>
            <a:r>
              <a:rPr lang="pl-PL" dirty="0" err="1"/>
              <a:t>anti-inflammatory</a:t>
            </a:r>
            <a:r>
              <a:rPr lang="pl-PL" dirty="0"/>
              <a:t> </a:t>
            </a:r>
            <a:r>
              <a:rPr lang="pl-PL" dirty="0" err="1"/>
              <a:t>reliever</a:t>
            </a:r>
            <a:r>
              <a:rPr lang="pl-PL" dirty="0"/>
              <a:t>),</a:t>
            </a:r>
            <a:br>
              <a:rPr lang="pl-PL" dirty="0"/>
            </a:br>
            <a:r>
              <a:rPr lang="pl-PL" dirty="0"/>
              <a:t>ICS–SABA, SABA.</a:t>
            </a:r>
          </a:p>
          <a:p>
            <a:pPr lvl="1"/>
            <a:r>
              <a:rPr lang="pl-PL" sz="2000" dirty="0" err="1"/>
              <a:t>Short</a:t>
            </a:r>
            <a:r>
              <a:rPr lang="pl-PL" sz="2000" dirty="0"/>
              <a:t>- and </a:t>
            </a:r>
            <a:r>
              <a:rPr lang="pl-PL" sz="2000" dirty="0" err="1"/>
              <a:t>long-acting</a:t>
            </a:r>
            <a:r>
              <a:rPr lang="pl-PL" sz="2000" dirty="0"/>
              <a:t> </a:t>
            </a:r>
            <a:r>
              <a:rPr lang="pl-PL" sz="2000" dirty="0" err="1"/>
              <a:t>inhaled</a:t>
            </a:r>
            <a:r>
              <a:rPr lang="pl-PL" sz="2000" dirty="0"/>
              <a:t> beta-2 </a:t>
            </a:r>
            <a:r>
              <a:rPr lang="pl-PL" sz="2000" dirty="0" err="1"/>
              <a:t>agonists</a:t>
            </a:r>
            <a:r>
              <a:rPr lang="pl-PL" sz="2000" dirty="0"/>
              <a:t>: SABA, </a:t>
            </a:r>
            <a:r>
              <a:rPr lang="pl-PL" sz="2000" dirty="0" err="1"/>
              <a:t>formoterol</a:t>
            </a:r>
            <a:endParaRPr lang="pl-PL" sz="2000" dirty="0"/>
          </a:p>
          <a:p>
            <a:pPr lvl="1"/>
            <a:r>
              <a:rPr lang="pl-PL" sz="2000" dirty="0"/>
              <a:t>SABA/</a:t>
            </a:r>
            <a:r>
              <a:rPr lang="pl-PL" sz="2000" dirty="0" err="1"/>
              <a:t>formoterol</a:t>
            </a:r>
            <a:r>
              <a:rPr lang="pl-PL" sz="2000" dirty="0"/>
              <a:t> + ICS (AIR)</a:t>
            </a:r>
          </a:p>
          <a:p>
            <a:pPr lvl="1"/>
            <a:r>
              <a:rPr lang="pl-PL" sz="2000" dirty="0" err="1"/>
              <a:t>Short-acting</a:t>
            </a:r>
            <a:r>
              <a:rPr lang="pl-PL" sz="2000" dirty="0"/>
              <a:t> </a:t>
            </a:r>
            <a:r>
              <a:rPr lang="pl-PL" sz="2000" dirty="0" err="1"/>
              <a:t>inhaled</a:t>
            </a:r>
            <a:r>
              <a:rPr lang="pl-PL" sz="2000" dirty="0"/>
              <a:t> </a:t>
            </a:r>
            <a:r>
              <a:rPr lang="pl-PL" sz="2000" dirty="0" err="1"/>
              <a:t>anticholinergics</a:t>
            </a:r>
            <a:r>
              <a:rPr lang="pl-PL" sz="2000" dirty="0"/>
              <a:t> (SAMA)</a:t>
            </a:r>
          </a:p>
          <a:p>
            <a:pPr lvl="1"/>
            <a:r>
              <a:rPr lang="pl-PL" sz="2000" dirty="0" err="1"/>
              <a:t>Systemic</a:t>
            </a:r>
            <a:r>
              <a:rPr lang="pl-PL" sz="2000" dirty="0"/>
              <a:t> </a:t>
            </a:r>
            <a:r>
              <a:rPr lang="pl-PL" sz="2000" dirty="0" err="1"/>
              <a:t>corticosteroids</a:t>
            </a:r>
            <a:endParaRPr lang="pl-PL" sz="2000" dirty="0"/>
          </a:p>
          <a:p>
            <a:pPr lvl="1"/>
            <a:r>
              <a:rPr lang="pl-PL" sz="2000" dirty="0"/>
              <a:t>Immediate-</a:t>
            </a:r>
            <a:r>
              <a:rPr lang="pl-PL" sz="2000" dirty="0" err="1"/>
              <a:t>release</a:t>
            </a:r>
            <a:r>
              <a:rPr lang="pl-PL" sz="2000" dirty="0"/>
              <a:t> </a:t>
            </a:r>
            <a:r>
              <a:rPr lang="pl-PL" sz="2000" dirty="0" err="1"/>
              <a:t>theophylline</a:t>
            </a:r>
            <a:endParaRPr lang="pl-PL" sz="2000" dirty="0"/>
          </a:p>
          <a:p>
            <a:endParaRPr lang="pl-PL" dirty="0"/>
          </a:p>
        </p:txBody>
      </p:sp>
      <p:sp>
        <p:nvSpPr>
          <p:cNvPr id="4" name="Symbol zastępczy numeru slajdu 3">
            <a:extLst>
              <a:ext uri="{FF2B5EF4-FFF2-40B4-BE49-F238E27FC236}">
                <a16:creationId xmlns:a16="http://schemas.microsoft.com/office/drawing/2014/main" id="{78D4AAF7-A596-73CF-9247-F7CAE6DDEA0E}"/>
              </a:ext>
            </a:extLst>
          </p:cNvPr>
          <p:cNvSpPr>
            <a:spLocks noGrp="1"/>
          </p:cNvSpPr>
          <p:nvPr>
            <p:ph type="sldNum" sz="quarter" idx="12"/>
          </p:nvPr>
        </p:nvSpPr>
        <p:spPr/>
        <p:txBody>
          <a:bodyPr/>
          <a:lstStyle/>
          <a:p>
            <a:fld id="{722DDA25-0B47-434F-A93F-6D224D646327}" type="slidenum">
              <a:rPr lang="pl-PL" smtClean="0"/>
              <a:t>32</a:t>
            </a:fld>
            <a:endParaRPr lang="pl-PL"/>
          </a:p>
        </p:txBody>
      </p:sp>
      <p:pic>
        <p:nvPicPr>
          <p:cNvPr id="16" name="Obraz 15">
            <a:extLst>
              <a:ext uri="{FF2B5EF4-FFF2-40B4-BE49-F238E27FC236}">
                <a16:creationId xmlns:a16="http://schemas.microsoft.com/office/drawing/2014/main" id="{5E0A0F7D-8CC7-32CE-65C6-755629AA5D39}"/>
              </a:ext>
            </a:extLst>
          </p:cNvPr>
          <p:cNvPicPr>
            <a:picLocks noChangeAspect="1"/>
          </p:cNvPicPr>
          <p:nvPr/>
        </p:nvPicPr>
        <p:blipFill>
          <a:blip r:embed="rId2"/>
          <a:stretch>
            <a:fillRect/>
          </a:stretch>
        </p:blipFill>
        <p:spPr>
          <a:xfrm>
            <a:off x="8311354" y="54603"/>
            <a:ext cx="768558" cy="989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1415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EEF8-F5F5-FD43-1D88-8CFF50703097}"/>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E5D51172-CD20-6C6C-5B36-3C9E7CBFA91A}"/>
              </a:ext>
            </a:extLst>
          </p:cNvPr>
          <p:cNvSpPr>
            <a:spLocks noGrp="1"/>
          </p:cNvSpPr>
          <p:nvPr>
            <p:ph type="title"/>
          </p:nvPr>
        </p:nvSpPr>
        <p:spPr/>
        <p:txBody>
          <a:bodyPr/>
          <a:lstStyle/>
          <a:p>
            <a:r>
              <a:rPr lang="en-US" dirty="0"/>
              <a:t>Medications used in the treatment of asthma</a:t>
            </a:r>
            <a:endParaRPr lang="pl-PL" dirty="0"/>
          </a:p>
        </p:txBody>
      </p:sp>
      <p:sp>
        <p:nvSpPr>
          <p:cNvPr id="14" name="Symbol zastępczy zawartości 13">
            <a:extLst>
              <a:ext uri="{FF2B5EF4-FFF2-40B4-BE49-F238E27FC236}">
                <a16:creationId xmlns:a16="http://schemas.microsoft.com/office/drawing/2014/main" id="{4EB65904-5DB7-38DD-0CA4-80CD9F68CF29}"/>
              </a:ext>
            </a:extLst>
          </p:cNvPr>
          <p:cNvSpPr>
            <a:spLocks noGrp="1"/>
          </p:cNvSpPr>
          <p:nvPr>
            <p:ph idx="1"/>
          </p:nvPr>
        </p:nvSpPr>
        <p:spPr>
          <a:xfrm>
            <a:off x="694262" y="2004865"/>
            <a:ext cx="7290055" cy="4395367"/>
          </a:xfrm>
        </p:spPr>
        <p:txBody>
          <a:bodyPr>
            <a:normAutofit/>
          </a:bodyPr>
          <a:lstStyle/>
          <a:p>
            <a:r>
              <a:rPr lang="en-US" b="1" dirty="0"/>
              <a:t>Add-on therapies</a:t>
            </a:r>
            <a:endParaRPr lang="en-US" dirty="0"/>
          </a:p>
          <a:p>
            <a:pPr lvl="1"/>
            <a:r>
              <a:rPr lang="en-US" sz="2000" dirty="0"/>
              <a:t>Long-acting inhaled anticholinergics (LAMA)</a:t>
            </a:r>
          </a:p>
          <a:p>
            <a:pPr lvl="1"/>
            <a:r>
              <a:rPr lang="en-US" sz="2000" dirty="0"/>
              <a:t>Anti-</a:t>
            </a:r>
            <a:r>
              <a:rPr lang="en-US" sz="2000" dirty="0" err="1"/>
              <a:t>IgE</a:t>
            </a:r>
            <a:r>
              <a:rPr lang="en-US" sz="2000" dirty="0"/>
              <a:t> antibodies and other biological drugs</a:t>
            </a:r>
          </a:p>
          <a:p>
            <a:endParaRPr lang="pl-PL" dirty="0"/>
          </a:p>
        </p:txBody>
      </p:sp>
      <p:sp>
        <p:nvSpPr>
          <p:cNvPr id="4" name="Symbol zastępczy numeru slajdu 3">
            <a:extLst>
              <a:ext uri="{FF2B5EF4-FFF2-40B4-BE49-F238E27FC236}">
                <a16:creationId xmlns:a16="http://schemas.microsoft.com/office/drawing/2014/main" id="{B2E6386E-5EAF-0E62-5207-1E7F3422CD4D}"/>
              </a:ext>
            </a:extLst>
          </p:cNvPr>
          <p:cNvSpPr>
            <a:spLocks noGrp="1"/>
          </p:cNvSpPr>
          <p:nvPr>
            <p:ph type="sldNum" sz="quarter" idx="12"/>
          </p:nvPr>
        </p:nvSpPr>
        <p:spPr/>
        <p:txBody>
          <a:bodyPr/>
          <a:lstStyle/>
          <a:p>
            <a:fld id="{722DDA25-0B47-434F-A93F-6D224D646327}" type="slidenum">
              <a:rPr lang="pl-PL" smtClean="0"/>
              <a:t>33</a:t>
            </a:fld>
            <a:endParaRPr lang="pl-PL"/>
          </a:p>
        </p:txBody>
      </p:sp>
      <p:pic>
        <p:nvPicPr>
          <p:cNvPr id="16" name="Obraz 15">
            <a:extLst>
              <a:ext uri="{FF2B5EF4-FFF2-40B4-BE49-F238E27FC236}">
                <a16:creationId xmlns:a16="http://schemas.microsoft.com/office/drawing/2014/main" id="{569412B6-7A86-B37A-0A9F-D8482A399BD1}"/>
              </a:ext>
            </a:extLst>
          </p:cNvPr>
          <p:cNvPicPr>
            <a:picLocks noChangeAspect="1"/>
          </p:cNvPicPr>
          <p:nvPr/>
        </p:nvPicPr>
        <p:blipFill>
          <a:blip r:embed="rId2"/>
          <a:stretch>
            <a:fillRect/>
          </a:stretch>
        </p:blipFill>
        <p:spPr>
          <a:xfrm>
            <a:off x="8311354" y="54603"/>
            <a:ext cx="768558" cy="989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0424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5E36B-8D34-58CB-A21F-284D22F0804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CC5D8DE-26DA-A858-4A7C-73790EF56CE5}"/>
              </a:ext>
            </a:extLst>
          </p:cNvPr>
          <p:cNvSpPr>
            <a:spLocks noGrp="1"/>
          </p:cNvSpPr>
          <p:nvPr>
            <p:ph type="title"/>
          </p:nvPr>
        </p:nvSpPr>
        <p:spPr/>
        <p:txBody>
          <a:bodyPr/>
          <a:lstStyle/>
          <a:p>
            <a:r>
              <a:rPr lang="pl-PL" dirty="0" err="1"/>
              <a:t>Inhaled</a:t>
            </a:r>
            <a:r>
              <a:rPr lang="pl-PL" dirty="0"/>
              <a:t> </a:t>
            </a:r>
            <a:r>
              <a:rPr lang="pl-PL" dirty="0" err="1"/>
              <a:t>corticosteroids</a:t>
            </a:r>
            <a:r>
              <a:rPr lang="pl-PL" dirty="0"/>
              <a:t> (ICS)</a:t>
            </a:r>
          </a:p>
        </p:txBody>
      </p:sp>
      <p:sp>
        <p:nvSpPr>
          <p:cNvPr id="3" name="Symbol zastępczy zawartości 2">
            <a:extLst>
              <a:ext uri="{FF2B5EF4-FFF2-40B4-BE49-F238E27FC236}">
                <a16:creationId xmlns:a16="http://schemas.microsoft.com/office/drawing/2014/main" id="{43DA9A13-DC62-BBB8-4138-6DD831AC7A5F}"/>
              </a:ext>
            </a:extLst>
          </p:cNvPr>
          <p:cNvSpPr>
            <a:spLocks noGrp="1"/>
          </p:cNvSpPr>
          <p:nvPr>
            <p:ph idx="1"/>
          </p:nvPr>
        </p:nvSpPr>
        <p:spPr>
          <a:xfrm>
            <a:off x="768096" y="1822580"/>
            <a:ext cx="7505047" cy="4486780"/>
          </a:xfrm>
        </p:spPr>
        <p:txBody>
          <a:bodyPr>
            <a:normAutofit/>
          </a:bodyPr>
          <a:lstStyle/>
          <a:p>
            <a:r>
              <a:rPr lang="pl-PL" b="1" dirty="0" err="1"/>
              <a:t>Examples</a:t>
            </a:r>
            <a:r>
              <a:rPr lang="pl-PL" b="1" dirty="0"/>
              <a:t> of </a:t>
            </a:r>
            <a:r>
              <a:rPr lang="pl-PL" b="1" dirty="0" err="1"/>
              <a:t>medications</a:t>
            </a:r>
            <a:br>
              <a:rPr lang="pl-PL" dirty="0"/>
            </a:br>
            <a:r>
              <a:rPr lang="pl-PL" dirty="0" err="1"/>
              <a:t>Beclomethasone</a:t>
            </a:r>
            <a:r>
              <a:rPr lang="pl-PL" dirty="0"/>
              <a:t>, </a:t>
            </a:r>
            <a:r>
              <a:rPr lang="pl-PL" dirty="0" err="1"/>
              <a:t>budesonide</a:t>
            </a:r>
            <a:r>
              <a:rPr lang="pl-PL" dirty="0"/>
              <a:t>, </a:t>
            </a:r>
            <a:r>
              <a:rPr lang="pl-PL" dirty="0" err="1"/>
              <a:t>ciclesonide</a:t>
            </a:r>
            <a:r>
              <a:rPr lang="pl-PL" dirty="0"/>
              <a:t>, </a:t>
            </a:r>
            <a:r>
              <a:rPr lang="pl-PL" dirty="0" err="1"/>
              <a:t>fluticasone</a:t>
            </a:r>
            <a:r>
              <a:rPr lang="pl-PL" dirty="0"/>
              <a:t> </a:t>
            </a:r>
            <a:r>
              <a:rPr lang="pl-PL" dirty="0" err="1"/>
              <a:t>propionate</a:t>
            </a:r>
            <a:r>
              <a:rPr lang="pl-PL" dirty="0"/>
              <a:t>, </a:t>
            </a:r>
            <a:r>
              <a:rPr lang="pl-PL" dirty="0" err="1"/>
              <a:t>fluticasone</a:t>
            </a:r>
            <a:r>
              <a:rPr lang="pl-PL" dirty="0"/>
              <a:t> </a:t>
            </a:r>
            <a:r>
              <a:rPr lang="pl-PL" dirty="0" err="1"/>
              <a:t>furoate</a:t>
            </a:r>
            <a:r>
              <a:rPr lang="pl-PL" dirty="0"/>
              <a:t>, </a:t>
            </a:r>
            <a:r>
              <a:rPr lang="pl-PL" dirty="0" err="1"/>
              <a:t>mometasone</a:t>
            </a:r>
            <a:r>
              <a:rPr lang="pl-PL" dirty="0"/>
              <a:t>, </a:t>
            </a:r>
            <a:r>
              <a:rPr lang="pl-PL" dirty="0" err="1"/>
              <a:t>triamcinolone</a:t>
            </a:r>
            <a:r>
              <a:rPr lang="pl-PL" dirty="0"/>
              <a:t>.</a:t>
            </a:r>
          </a:p>
          <a:p>
            <a:r>
              <a:rPr lang="pl-PL" b="1" dirty="0"/>
              <a:t>Administration</a:t>
            </a:r>
            <a:br>
              <a:rPr lang="pl-PL" dirty="0"/>
            </a:br>
            <a:r>
              <a:rPr lang="pl-PL" dirty="0" err="1"/>
              <a:t>pMDI</a:t>
            </a:r>
            <a:r>
              <a:rPr lang="pl-PL" dirty="0"/>
              <a:t> </a:t>
            </a:r>
            <a:r>
              <a:rPr lang="pl-PL" dirty="0" err="1"/>
              <a:t>or</a:t>
            </a:r>
            <a:r>
              <a:rPr lang="pl-PL" dirty="0"/>
              <a:t> DPI (in </a:t>
            </a:r>
            <a:r>
              <a:rPr lang="pl-PL" dirty="0" err="1"/>
              <a:t>children</a:t>
            </a:r>
            <a:r>
              <a:rPr lang="pl-PL" dirty="0"/>
              <a:t>: </a:t>
            </a:r>
            <a:r>
              <a:rPr lang="pl-PL" dirty="0" err="1"/>
              <a:t>pMDI</a:t>
            </a:r>
            <a:r>
              <a:rPr lang="pl-PL" dirty="0"/>
              <a:t> with a spacer).</a:t>
            </a:r>
          </a:p>
          <a:p>
            <a:r>
              <a:rPr lang="pl-PL" b="1" dirty="0" err="1"/>
              <a:t>Indications</a:t>
            </a:r>
            <a:r>
              <a:rPr lang="pl-PL" b="1" dirty="0"/>
              <a:t> / </a:t>
            </a:r>
            <a:r>
              <a:rPr lang="pl-PL" b="1" dirty="0" err="1"/>
              <a:t>benefits</a:t>
            </a:r>
            <a:br>
              <a:rPr lang="pl-PL" dirty="0"/>
            </a:br>
            <a:r>
              <a:rPr lang="pl-PL" dirty="0"/>
              <a:t>The most </a:t>
            </a:r>
            <a:r>
              <a:rPr lang="pl-PL" dirty="0" err="1"/>
              <a:t>effective</a:t>
            </a:r>
            <a:r>
              <a:rPr lang="pl-PL" dirty="0"/>
              <a:t> </a:t>
            </a:r>
            <a:r>
              <a:rPr lang="pl-PL" dirty="0" err="1"/>
              <a:t>anti-inflammatory</a:t>
            </a:r>
            <a:r>
              <a:rPr lang="pl-PL" dirty="0"/>
              <a:t> </a:t>
            </a:r>
            <a:r>
              <a:rPr lang="pl-PL" dirty="0" err="1"/>
              <a:t>medications</a:t>
            </a:r>
            <a:r>
              <a:rPr lang="pl-PL" dirty="0"/>
              <a:t> in </a:t>
            </a:r>
            <a:r>
              <a:rPr lang="pl-PL" dirty="0" err="1"/>
              <a:t>asthma</a:t>
            </a:r>
            <a:r>
              <a:rPr lang="pl-PL" dirty="0"/>
              <a:t>: ↓ </a:t>
            </a:r>
            <a:r>
              <a:rPr lang="pl-PL" dirty="0" err="1"/>
              <a:t>symptoms</a:t>
            </a:r>
            <a:r>
              <a:rPr lang="pl-PL" dirty="0"/>
              <a:t>, ↑ </a:t>
            </a:r>
            <a:r>
              <a:rPr lang="pl-PL" dirty="0" err="1"/>
              <a:t>lung</a:t>
            </a:r>
            <a:r>
              <a:rPr lang="pl-PL" dirty="0"/>
              <a:t> </a:t>
            </a:r>
            <a:r>
              <a:rPr lang="pl-PL" dirty="0" err="1"/>
              <a:t>function</a:t>
            </a:r>
            <a:r>
              <a:rPr lang="pl-PL" dirty="0"/>
              <a:t>, ↓ </a:t>
            </a:r>
            <a:r>
              <a:rPr lang="pl-PL" dirty="0" err="1"/>
              <a:t>bronchial</a:t>
            </a:r>
            <a:r>
              <a:rPr lang="pl-PL" dirty="0"/>
              <a:t> </a:t>
            </a:r>
            <a:r>
              <a:rPr lang="pl-PL" dirty="0" err="1"/>
              <a:t>hyperreactivity</a:t>
            </a:r>
            <a:r>
              <a:rPr lang="pl-PL" dirty="0"/>
              <a:t>, ↑ </a:t>
            </a:r>
            <a:r>
              <a:rPr lang="pl-PL" dirty="0" err="1"/>
              <a:t>quality</a:t>
            </a:r>
            <a:r>
              <a:rPr lang="pl-PL" dirty="0"/>
              <a:t> of life.</a:t>
            </a:r>
            <a:br>
              <a:rPr lang="pl-PL" dirty="0"/>
            </a:br>
            <a:r>
              <a:rPr lang="pl-PL" dirty="0"/>
              <a:t>↓ </a:t>
            </a:r>
            <a:r>
              <a:rPr lang="pl-PL" dirty="0" err="1"/>
              <a:t>risk</a:t>
            </a:r>
            <a:r>
              <a:rPr lang="pl-PL" dirty="0"/>
              <a:t> of </a:t>
            </a:r>
            <a:r>
              <a:rPr lang="pl-PL" dirty="0" err="1"/>
              <a:t>exacerbations</a:t>
            </a:r>
            <a:r>
              <a:rPr lang="pl-PL" dirty="0"/>
              <a:t>, </a:t>
            </a:r>
            <a:r>
              <a:rPr lang="pl-PL" dirty="0" err="1"/>
              <a:t>hospitalisation</a:t>
            </a:r>
            <a:r>
              <a:rPr lang="pl-PL" dirty="0"/>
              <a:t>, and </a:t>
            </a:r>
            <a:r>
              <a:rPr lang="pl-PL" dirty="0" err="1"/>
              <a:t>asthma-related</a:t>
            </a:r>
            <a:r>
              <a:rPr lang="pl-PL" dirty="0"/>
              <a:t> </a:t>
            </a:r>
            <a:r>
              <a:rPr lang="pl-PL" dirty="0" err="1"/>
              <a:t>death</a:t>
            </a:r>
            <a:r>
              <a:rPr lang="pl-PL" dirty="0"/>
              <a:t>.</a:t>
            </a:r>
            <a:br>
              <a:rPr lang="pl-PL" dirty="0"/>
            </a:br>
            <a:r>
              <a:rPr lang="pl-PL" dirty="0" err="1"/>
              <a:t>Different</a:t>
            </a:r>
            <a:r>
              <a:rPr lang="pl-PL" dirty="0"/>
              <a:t> </a:t>
            </a:r>
            <a:r>
              <a:rPr lang="pl-PL" dirty="0" err="1"/>
              <a:t>potency</a:t>
            </a:r>
            <a:r>
              <a:rPr lang="pl-PL" dirty="0"/>
              <a:t>/</a:t>
            </a:r>
            <a:r>
              <a:rPr lang="pl-PL" dirty="0" err="1"/>
              <a:t>bioavailability</a:t>
            </a:r>
            <a:r>
              <a:rPr lang="pl-PL" dirty="0"/>
              <a:t> </a:t>
            </a:r>
            <a:r>
              <a:rPr lang="pl-PL" dirty="0" err="1"/>
              <a:t>between</a:t>
            </a:r>
            <a:r>
              <a:rPr lang="pl-PL" dirty="0"/>
              <a:t> </a:t>
            </a:r>
            <a:r>
              <a:rPr lang="pl-PL" dirty="0" err="1"/>
              <a:t>molecules</a:t>
            </a:r>
            <a:r>
              <a:rPr lang="pl-PL" dirty="0"/>
              <a:t>, but most </a:t>
            </a:r>
            <a:r>
              <a:rPr lang="pl-PL" dirty="0" err="1"/>
              <a:t>benefits</a:t>
            </a:r>
            <a:r>
              <a:rPr lang="pl-PL" dirty="0"/>
              <a:t> </a:t>
            </a:r>
            <a:r>
              <a:rPr lang="pl-PL" dirty="0" err="1"/>
              <a:t>occur</a:t>
            </a:r>
            <a:r>
              <a:rPr lang="pl-PL" dirty="0"/>
              <a:t> </a:t>
            </a:r>
            <a:r>
              <a:rPr lang="pl-PL" dirty="0" err="1"/>
              <a:t>already</a:t>
            </a:r>
            <a:r>
              <a:rPr lang="pl-PL" dirty="0"/>
              <a:t> </a:t>
            </a:r>
            <a:r>
              <a:rPr lang="pl-PL" dirty="0" err="1"/>
              <a:t>at</a:t>
            </a:r>
            <a:r>
              <a:rPr lang="pl-PL" dirty="0"/>
              <a:t> </a:t>
            </a:r>
            <a:r>
              <a:rPr lang="pl-PL" dirty="0" err="1"/>
              <a:t>low</a:t>
            </a:r>
            <a:r>
              <a:rPr lang="pl-PL" dirty="0"/>
              <a:t> </a:t>
            </a:r>
            <a:r>
              <a:rPr lang="pl-PL" dirty="0" err="1"/>
              <a:t>doses</a:t>
            </a:r>
            <a:r>
              <a:rPr lang="pl-PL" dirty="0"/>
              <a:t>.</a:t>
            </a:r>
          </a:p>
        </p:txBody>
      </p:sp>
      <p:sp>
        <p:nvSpPr>
          <p:cNvPr id="4" name="Symbol zastępczy numeru slajdu 3">
            <a:extLst>
              <a:ext uri="{FF2B5EF4-FFF2-40B4-BE49-F238E27FC236}">
                <a16:creationId xmlns:a16="http://schemas.microsoft.com/office/drawing/2014/main" id="{09F328BA-84B3-4DBC-FC65-17E0646892D8}"/>
              </a:ext>
            </a:extLst>
          </p:cNvPr>
          <p:cNvSpPr>
            <a:spLocks noGrp="1"/>
          </p:cNvSpPr>
          <p:nvPr>
            <p:ph type="sldNum" sz="quarter" idx="12"/>
          </p:nvPr>
        </p:nvSpPr>
        <p:spPr/>
        <p:txBody>
          <a:bodyPr/>
          <a:lstStyle/>
          <a:p>
            <a:fld id="{722DDA25-0B47-434F-A93F-6D224D646327}" type="slidenum">
              <a:rPr lang="pl-PL" smtClean="0"/>
              <a:pPr/>
              <a:t>34</a:t>
            </a:fld>
            <a:endParaRPr lang="pl-PL"/>
          </a:p>
        </p:txBody>
      </p:sp>
    </p:spTree>
    <p:extLst>
      <p:ext uri="{BB962C8B-B14F-4D97-AF65-F5344CB8AC3E}">
        <p14:creationId xmlns:p14="http://schemas.microsoft.com/office/powerpoint/2010/main" val="2078581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FBC7A1-5CA4-42EB-A53A-1EE202A8F1C6}"/>
              </a:ext>
            </a:extLst>
          </p:cNvPr>
          <p:cNvSpPr>
            <a:spLocks noGrp="1"/>
          </p:cNvSpPr>
          <p:nvPr>
            <p:ph type="title"/>
          </p:nvPr>
        </p:nvSpPr>
        <p:spPr/>
        <p:txBody>
          <a:bodyPr/>
          <a:lstStyle/>
          <a:p>
            <a:r>
              <a:rPr lang="pl-PL" dirty="0" err="1"/>
              <a:t>Inhaled</a:t>
            </a:r>
            <a:r>
              <a:rPr lang="pl-PL" dirty="0"/>
              <a:t> </a:t>
            </a:r>
            <a:r>
              <a:rPr lang="pl-PL" dirty="0" err="1"/>
              <a:t>corticosteroids</a:t>
            </a:r>
            <a:r>
              <a:rPr lang="pl-PL" dirty="0"/>
              <a:t> (ICS)</a:t>
            </a:r>
          </a:p>
        </p:txBody>
      </p:sp>
      <p:sp>
        <p:nvSpPr>
          <p:cNvPr id="3" name="Symbol zastępczy zawartości 2">
            <a:extLst>
              <a:ext uri="{FF2B5EF4-FFF2-40B4-BE49-F238E27FC236}">
                <a16:creationId xmlns:a16="http://schemas.microsoft.com/office/drawing/2014/main" id="{F922112C-6219-4374-88C1-D798794543E9}"/>
              </a:ext>
            </a:extLst>
          </p:cNvPr>
          <p:cNvSpPr>
            <a:spLocks noGrp="1"/>
          </p:cNvSpPr>
          <p:nvPr>
            <p:ph idx="1"/>
          </p:nvPr>
        </p:nvSpPr>
        <p:spPr/>
        <p:txBody>
          <a:bodyPr>
            <a:normAutofit fontScale="92500" lnSpcReduction="10000"/>
          </a:bodyPr>
          <a:lstStyle/>
          <a:p>
            <a:r>
              <a:rPr lang="pl-PL" sz="2200" b="1" dirty="0" err="1"/>
              <a:t>Note</a:t>
            </a:r>
            <a:r>
              <a:rPr lang="pl-PL" sz="2200" b="1" dirty="0"/>
              <a:t> </a:t>
            </a:r>
            <a:r>
              <a:rPr lang="pl-PL" sz="2200" b="1" dirty="0" err="1"/>
              <a:t>about</a:t>
            </a:r>
            <a:r>
              <a:rPr lang="pl-PL" sz="2200" b="1" dirty="0"/>
              <a:t> </a:t>
            </a:r>
            <a:r>
              <a:rPr lang="pl-PL" sz="2200" b="1" dirty="0" err="1"/>
              <a:t>adherence</a:t>
            </a:r>
            <a:br>
              <a:rPr lang="pl-PL" sz="2200" dirty="0"/>
            </a:br>
            <a:r>
              <a:rPr lang="pl-PL" sz="2200" dirty="0" err="1"/>
              <a:t>Patients</a:t>
            </a:r>
            <a:r>
              <a:rPr lang="pl-PL" sz="2200" dirty="0"/>
              <a:t> do not </a:t>
            </a:r>
            <a:r>
              <a:rPr lang="pl-PL" sz="2200" dirty="0" err="1"/>
              <a:t>feel</a:t>
            </a:r>
            <a:r>
              <a:rPr lang="pl-PL" sz="2200" dirty="0"/>
              <a:t> immediate relief → </a:t>
            </a:r>
            <a:r>
              <a:rPr lang="pl-PL" sz="2200" dirty="0" err="1"/>
              <a:t>education</a:t>
            </a:r>
            <a:r>
              <a:rPr lang="pl-PL" sz="2200" dirty="0"/>
              <a:t> </a:t>
            </a:r>
            <a:r>
              <a:rPr lang="pl-PL" sz="2200" dirty="0" err="1"/>
              <a:t>is</a:t>
            </a:r>
            <a:r>
              <a:rPr lang="pl-PL" sz="2200" dirty="0"/>
              <a:t> </a:t>
            </a:r>
            <a:r>
              <a:rPr lang="pl-PL" sz="2200" dirty="0" err="1"/>
              <a:t>essential</a:t>
            </a:r>
            <a:r>
              <a:rPr lang="pl-PL" sz="2200" dirty="0"/>
              <a:t>.</a:t>
            </a:r>
          </a:p>
          <a:p>
            <a:r>
              <a:rPr lang="pl-PL" sz="2200" b="1" dirty="0" err="1"/>
              <a:t>Adverse</a:t>
            </a:r>
            <a:r>
              <a:rPr lang="pl-PL" sz="2200" b="1" dirty="0"/>
              <a:t> </a:t>
            </a:r>
            <a:r>
              <a:rPr lang="pl-PL" sz="2200" b="1" dirty="0" err="1"/>
              <a:t>effects</a:t>
            </a:r>
            <a:br>
              <a:rPr lang="pl-PL" sz="2200" dirty="0"/>
            </a:br>
            <a:r>
              <a:rPr lang="pl-PL" sz="2200" b="1" dirty="0" err="1"/>
              <a:t>Local</a:t>
            </a:r>
            <a:r>
              <a:rPr lang="pl-PL" sz="2200" b="1" dirty="0"/>
              <a:t>:</a:t>
            </a:r>
            <a:endParaRPr lang="pl-PL" sz="2200" dirty="0"/>
          </a:p>
          <a:p>
            <a:pPr lvl="1"/>
            <a:r>
              <a:rPr lang="pl-PL" sz="2200" dirty="0" err="1"/>
              <a:t>Oral</a:t>
            </a:r>
            <a:r>
              <a:rPr lang="pl-PL" sz="2200" dirty="0"/>
              <a:t> </a:t>
            </a:r>
            <a:r>
              <a:rPr lang="pl-PL" sz="2200" dirty="0" err="1"/>
              <a:t>candidiasis</a:t>
            </a:r>
            <a:endParaRPr lang="pl-PL" sz="2200" dirty="0"/>
          </a:p>
          <a:p>
            <a:pPr lvl="1"/>
            <a:r>
              <a:rPr lang="pl-PL" sz="2200" dirty="0" err="1"/>
              <a:t>Dysphonia</a:t>
            </a:r>
            <a:br>
              <a:rPr lang="pl-PL" sz="2200" dirty="0"/>
            </a:br>
            <a:r>
              <a:rPr lang="pl-PL" sz="2200" dirty="0"/>
              <a:t>→ </a:t>
            </a:r>
            <a:r>
              <a:rPr lang="pl-PL" sz="2200" dirty="0" err="1"/>
              <a:t>Use</a:t>
            </a:r>
            <a:r>
              <a:rPr lang="pl-PL" sz="2200" dirty="0"/>
              <a:t> a spacer with </a:t>
            </a:r>
            <a:r>
              <a:rPr lang="pl-PL" sz="2200" dirty="0" err="1"/>
              <a:t>pMDI</a:t>
            </a:r>
            <a:r>
              <a:rPr lang="pl-PL" sz="2200" dirty="0"/>
              <a:t>, </a:t>
            </a:r>
            <a:r>
              <a:rPr lang="pl-PL" sz="2200" dirty="0" err="1"/>
              <a:t>rinse</a:t>
            </a:r>
            <a:r>
              <a:rPr lang="pl-PL" sz="2200" dirty="0"/>
              <a:t> </a:t>
            </a:r>
            <a:r>
              <a:rPr lang="pl-PL" sz="2200" dirty="0" err="1"/>
              <a:t>mouth</a:t>
            </a:r>
            <a:r>
              <a:rPr lang="pl-PL" sz="2200" dirty="0"/>
              <a:t> and </a:t>
            </a:r>
            <a:r>
              <a:rPr lang="pl-PL" sz="2200" dirty="0" err="1"/>
              <a:t>spit</a:t>
            </a:r>
            <a:r>
              <a:rPr lang="pl-PL" sz="2200" dirty="0"/>
              <a:t> </a:t>
            </a:r>
            <a:r>
              <a:rPr lang="pl-PL" sz="2200" dirty="0" err="1"/>
              <a:t>after</a:t>
            </a:r>
            <a:r>
              <a:rPr lang="pl-PL" sz="2200" dirty="0"/>
              <a:t> </a:t>
            </a:r>
            <a:r>
              <a:rPr lang="pl-PL" sz="2200" dirty="0" err="1"/>
              <a:t>inhalation</a:t>
            </a:r>
            <a:r>
              <a:rPr lang="pl-PL" sz="2200" dirty="0"/>
              <a:t>.</a:t>
            </a:r>
          </a:p>
          <a:p>
            <a:r>
              <a:rPr lang="pl-PL" sz="2200" b="1" dirty="0"/>
              <a:t>With </a:t>
            </a:r>
            <a:r>
              <a:rPr lang="pl-PL" sz="2200" b="1" dirty="0" err="1"/>
              <a:t>long</a:t>
            </a:r>
            <a:r>
              <a:rPr lang="pl-PL" sz="2200" b="1" dirty="0"/>
              <a:t>-term high </a:t>
            </a:r>
            <a:r>
              <a:rPr lang="pl-PL" sz="2200" b="1" dirty="0" err="1"/>
              <a:t>doses</a:t>
            </a:r>
            <a:r>
              <a:rPr lang="pl-PL" sz="2200" b="1" dirty="0"/>
              <a:t>:</a:t>
            </a:r>
            <a:endParaRPr lang="pl-PL" sz="2200" dirty="0"/>
          </a:p>
          <a:p>
            <a:pPr lvl="1"/>
            <a:r>
              <a:rPr lang="pl-PL" sz="2200" dirty="0"/>
              <a:t>↑ </a:t>
            </a:r>
            <a:r>
              <a:rPr lang="pl-PL" sz="2200" dirty="0" err="1"/>
              <a:t>risk</a:t>
            </a:r>
            <a:r>
              <a:rPr lang="pl-PL" sz="2200" dirty="0"/>
              <a:t> of </a:t>
            </a:r>
            <a:r>
              <a:rPr lang="pl-PL" sz="2200" dirty="0" err="1"/>
              <a:t>systemic</a:t>
            </a:r>
            <a:r>
              <a:rPr lang="pl-PL" sz="2200" dirty="0"/>
              <a:t> </a:t>
            </a:r>
            <a:r>
              <a:rPr lang="pl-PL" sz="2200" dirty="0" err="1"/>
              <a:t>effects</a:t>
            </a:r>
            <a:r>
              <a:rPr lang="pl-PL" sz="2200" dirty="0"/>
              <a:t> (</a:t>
            </a:r>
            <a:r>
              <a:rPr lang="pl-PL" sz="2200" dirty="0" err="1"/>
              <a:t>e.g</a:t>
            </a:r>
            <a:r>
              <a:rPr lang="pl-PL" sz="2200" dirty="0"/>
              <a:t>., </a:t>
            </a:r>
            <a:r>
              <a:rPr lang="pl-PL" sz="2200" dirty="0" err="1"/>
              <a:t>osteoporosis</a:t>
            </a:r>
            <a:r>
              <a:rPr lang="pl-PL" sz="2200" dirty="0"/>
              <a:t>, </a:t>
            </a:r>
            <a:r>
              <a:rPr lang="pl-PL" sz="2200" dirty="0" err="1"/>
              <a:t>cataract</a:t>
            </a:r>
            <a:r>
              <a:rPr lang="pl-PL" sz="2200" dirty="0"/>
              <a:t>, </a:t>
            </a:r>
            <a:r>
              <a:rPr lang="pl-PL" sz="2200" dirty="0" err="1"/>
              <a:t>glaucoma</a:t>
            </a:r>
            <a:r>
              <a:rPr lang="pl-PL" sz="2200" dirty="0"/>
              <a:t>)</a:t>
            </a:r>
          </a:p>
          <a:p>
            <a:r>
              <a:rPr lang="pl-PL" sz="2200" b="1" dirty="0"/>
              <a:t>CYP3A4 </a:t>
            </a:r>
            <a:r>
              <a:rPr lang="pl-PL" sz="2200" b="1" dirty="0" err="1"/>
              <a:t>interactions</a:t>
            </a:r>
            <a:br>
              <a:rPr lang="pl-PL" sz="2200" dirty="0"/>
            </a:br>
            <a:r>
              <a:rPr lang="pl-PL" sz="2200" dirty="0"/>
              <a:t>(</a:t>
            </a:r>
            <a:r>
              <a:rPr lang="pl-PL" sz="2200" dirty="0" err="1"/>
              <a:t>Ketoconazole</a:t>
            </a:r>
            <a:r>
              <a:rPr lang="pl-PL" sz="2200" dirty="0"/>
              <a:t>, </a:t>
            </a:r>
            <a:r>
              <a:rPr lang="pl-PL" sz="2200" dirty="0" err="1"/>
              <a:t>ritonavir</a:t>
            </a:r>
            <a:r>
              <a:rPr lang="pl-PL" sz="2200" dirty="0"/>
              <a:t>, </a:t>
            </a:r>
            <a:r>
              <a:rPr lang="pl-PL" sz="2200" dirty="0" err="1"/>
              <a:t>itraconazole</a:t>
            </a:r>
            <a:r>
              <a:rPr lang="pl-PL" sz="2200" dirty="0"/>
              <a:t>, </a:t>
            </a:r>
            <a:r>
              <a:rPr lang="pl-PL" sz="2200" dirty="0" err="1"/>
              <a:t>erythromycin</a:t>
            </a:r>
            <a:r>
              <a:rPr lang="pl-PL" sz="2200" dirty="0"/>
              <a:t>, </a:t>
            </a:r>
            <a:r>
              <a:rPr lang="pl-PL" sz="2200" dirty="0" err="1"/>
              <a:t>clarithromycin</a:t>
            </a:r>
            <a:r>
              <a:rPr lang="pl-PL" sz="2200" dirty="0"/>
              <a:t>)</a:t>
            </a:r>
            <a:br>
              <a:rPr lang="pl-PL" sz="2200" dirty="0"/>
            </a:br>
            <a:r>
              <a:rPr lang="pl-PL" sz="2200" dirty="0"/>
              <a:t>→ ↑ </a:t>
            </a:r>
            <a:r>
              <a:rPr lang="pl-PL" sz="2200" dirty="0" err="1"/>
              <a:t>risk</a:t>
            </a:r>
            <a:r>
              <a:rPr lang="pl-PL" sz="2200" dirty="0"/>
              <a:t> of </a:t>
            </a:r>
            <a:r>
              <a:rPr lang="pl-PL" sz="2200" dirty="0" err="1"/>
              <a:t>systemic</a:t>
            </a:r>
            <a:r>
              <a:rPr lang="pl-PL" sz="2200" dirty="0"/>
              <a:t> </a:t>
            </a:r>
            <a:r>
              <a:rPr lang="pl-PL" sz="2200" dirty="0" err="1"/>
              <a:t>side</a:t>
            </a:r>
            <a:r>
              <a:rPr lang="pl-PL" sz="2200" dirty="0"/>
              <a:t> </a:t>
            </a:r>
            <a:r>
              <a:rPr lang="pl-PL" sz="2200" dirty="0" err="1"/>
              <a:t>effects</a:t>
            </a:r>
            <a:r>
              <a:rPr lang="pl-PL" sz="2200" dirty="0"/>
              <a:t> (</a:t>
            </a:r>
            <a:r>
              <a:rPr lang="pl-PL" sz="2200" dirty="0" err="1"/>
              <a:t>e.g</a:t>
            </a:r>
            <a:r>
              <a:rPr lang="pl-PL" sz="2200" dirty="0"/>
              <a:t>., </a:t>
            </a:r>
            <a:r>
              <a:rPr lang="pl-PL" sz="2200" dirty="0" err="1"/>
              <a:t>adrenal</a:t>
            </a:r>
            <a:r>
              <a:rPr lang="pl-PL" sz="2200" dirty="0"/>
              <a:t> </a:t>
            </a:r>
            <a:r>
              <a:rPr lang="pl-PL" sz="2200" dirty="0" err="1"/>
              <a:t>suppression</a:t>
            </a:r>
            <a:r>
              <a:rPr lang="pl-PL" sz="2200" dirty="0"/>
              <a:t>)</a:t>
            </a:r>
          </a:p>
          <a:p>
            <a:pPr lvl="1"/>
            <a:endParaRPr lang="pl-PL" sz="1800" dirty="0"/>
          </a:p>
        </p:txBody>
      </p:sp>
      <p:sp>
        <p:nvSpPr>
          <p:cNvPr id="4" name="Symbol zastępczy numeru slajdu 3">
            <a:extLst>
              <a:ext uri="{FF2B5EF4-FFF2-40B4-BE49-F238E27FC236}">
                <a16:creationId xmlns:a16="http://schemas.microsoft.com/office/drawing/2014/main" id="{0CA7A84F-4C51-46FC-AE1C-8CCC3FF90880}"/>
              </a:ext>
            </a:extLst>
          </p:cNvPr>
          <p:cNvSpPr>
            <a:spLocks noGrp="1"/>
          </p:cNvSpPr>
          <p:nvPr>
            <p:ph type="sldNum" sz="quarter" idx="12"/>
          </p:nvPr>
        </p:nvSpPr>
        <p:spPr/>
        <p:txBody>
          <a:bodyPr/>
          <a:lstStyle/>
          <a:p>
            <a:fld id="{722DDA25-0B47-434F-A93F-6D224D646327}" type="slidenum">
              <a:rPr lang="pl-PL" smtClean="0"/>
              <a:pPr/>
              <a:t>35</a:t>
            </a:fld>
            <a:endParaRPr lang="pl-PL"/>
          </a:p>
        </p:txBody>
      </p:sp>
    </p:spTree>
    <p:extLst>
      <p:ext uri="{BB962C8B-B14F-4D97-AF65-F5344CB8AC3E}">
        <p14:creationId xmlns:p14="http://schemas.microsoft.com/office/powerpoint/2010/main" val="1576003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93DE08-2A63-4742-973A-26DD57726596}"/>
              </a:ext>
            </a:extLst>
          </p:cNvPr>
          <p:cNvSpPr>
            <a:spLocks noGrp="1"/>
          </p:cNvSpPr>
          <p:nvPr>
            <p:ph type="title"/>
          </p:nvPr>
        </p:nvSpPr>
        <p:spPr/>
        <p:txBody>
          <a:bodyPr/>
          <a:lstStyle/>
          <a:p>
            <a:r>
              <a:rPr lang="pl-PL" dirty="0" err="1"/>
              <a:t>Inhalation</a:t>
            </a:r>
            <a:r>
              <a:rPr lang="pl-PL" dirty="0"/>
              <a:t> </a:t>
            </a:r>
            <a:r>
              <a:rPr lang="pl-PL" dirty="0" err="1"/>
              <a:t>Therapy</a:t>
            </a:r>
            <a:endParaRPr lang="pl-PL" dirty="0"/>
          </a:p>
        </p:txBody>
      </p:sp>
      <p:sp>
        <p:nvSpPr>
          <p:cNvPr id="4" name="Symbol zastępczy numeru slajdu 3">
            <a:extLst>
              <a:ext uri="{FF2B5EF4-FFF2-40B4-BE49-F238E27FC236}">
                <a16:creationId xmlns:a16="http://schemas.microsoft.com/office/drawing/2014/main" id="{BC712464-163F-4F64-AB10-AE65D7249841}"/>
              </a:ext>
            </a:extLst>
          </p:cNvPr>
          <p:cNvSpPr>
            <a:spLocks noGrp="1"/>
          </p:cNvSpPr>
          <p:nvPr>
            <p:ph type="sldNum" sz="quarter" idx="12"/>
          </p:nvPr>
        </p:nvSpPr>
        <p:spPr/>
        <p:txBody>
          <a:bodyPr/>
          <a:lstStyle/>
          <a:p>
            <a:fld id="{722DDA25-0B47-434F-A93F-6D224D646327}" type="slidenum">
              <a:rPr lang="pl-PL" smtClean="0"/>
              <a:t>36</a:t>
            </a:fld>
            <a:endParaRPr lang="pl-PL"/>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435467994"/>
              </p:ext>
            </p:extLst>
          </p:nvPr>
        </p:nvGraphicFramePr>
        <p:xfrm>
          <a:off x="147388" y="2084832"/>
          <a:ext cx="8710862" cy="263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5"/>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68095" y="4853071"/>
            <a:ext cx="1172999" cy="16214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630780" y="4853071"/>
            <a:ext cx="1363580" cy="16218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2" name="Object 3"/>
          <p:cNvGraphicFramePr>
            <a:graphicFrameLocks noChangeAspect="1"/>
          </p:cNvGraphicFramePr>
          <p:nvPr>
            <p:extLst>
              <p:ext uri="{D42A27DB-BD31-4B8C-83A1-F6EECF244321}">
                <p14:modId xmlns:p14="http://schemas.microsoft.com/office/powerpoint/2010/main" val="1274759694"/>
              </p:ext>
            </p:extLst>
          </p:nvPr>
        </p:nvGraphicFramePr>
        <p:xfrm>
          <a:off x="2048044" y="4853071"/>
          <a:ext cx="1248777" cy="1630845"/>
        </p:xfrm>
        <a:graphic>
          <a:graphicData uri="http://schemas.openxmlformats.org/presentationml/2006/ole">
            <mc:AlternateContent xmlns:mc="http://schemas.openxmlformats.org/markup-compatibility/2006">
              <mc:Choice xmlns:v="urn:schemas-microsoft-com:vml" Requires="v">
                <p:oleObj r:id="rId9" imgW="1495634" imgH="2381582" progId="">
                  <p:embed/>
                </p:oleObj>
              </mc:Choice>
              <mc:Fallback>
                <p:oleObj r:id="rId9" imgW="1495634" imgH="2381582" progId="">
                  <p:embed/>
                  <p:pic>
                    <p:nvPicPr>
                      <p:cNvPr id="12"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8044" y="4853071"/>
                        <a:ext cx="1248777" cy="1630845"/>
                      </a:xfrm>
                      <a:prstGeom prst="rect">
                        <a:avLst/>
                      </a:prstGeom>
                      <a:noFill/>
                      <a:ln>
                        <a:noFill/>
                      </a:ln>
                      <a:effectLst/>
                    </p:spPr>
                  </p:pic>
                </p:oleObj>
              </mc:Fallback>
            </mc:AlternateContent>
          </a:graphicData>
        </a:graphic>
      </p:graphicFrame>
      <p:pic>
        <p:nvPicPr>
          <p:cNvPr id="1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3232" y="4853071"/>
            <a:ext cx="2070571" cy="16176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1850" y="4853070"/>
            <a:ext cx="1752600" cy="16176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3646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normAutofit fontScale="90000"/>
          </a:bodyPr>
          <a:lstStyle/>
          <a:p>
            <a:r>
              <a:rPr lang="en-US" sz="4000" dirty="0"/>
              <a:t>ICS–LABA — inhaled corticosteroid combined with a long-acting β₂-agonist</a:t>
            </a:r>
            <a:endParaRPr lang="pl-PL" dirty="0"/>
          </a:p>
        </p:txBody>
      </p:sp>
      <p:sp>
        <p:nvSpPr>
          <p:cNvPr id="3" name="Symbol zastępczy zawartości 2">
            <a:extLst>
              <a:ext uri="{FF2B5EF4-FFF2-40B4-BE49-F238E27FC236}">
                <a16:creationId xmlns:a16="http://schemas.microsoft.com/office/drawing/2014/main" id="{BFBD97F7-4863-4E9A-BCCC-9AACD05C5FBB}"/>
              </a:ext>
            </a:extLst>
          </p:cNvPr>
          <p:cNvSpPr>
            <a:spLocks noGrp="1"/>
          </p:cNvSpPr>
          <p:nvPr>
            <p:ph idx="1"/>
          </p:nvPr>
        </p:nvSpPr>
        <p:spPr>
          <a:xfrm>
            <a:off x="768096" y="1959429"/>
            <a:ext cx="7495581" cy="4349931"/>
          </a:xfrm>
        </p:spPr>
        <p:txBody>
          <a:bodyPr>
            <a:normAutofit lnSpcReduction="10000"/>
          </a:bodyPr>
          <a:lstStyle/>
          <a:p>
            <a:r>
              <a:rPr lang="en-US" b="1" dirty="0"/>
              <a:t>Example preparations:</a:t>
            </a:r>
            <a:r>
              <a:rPr lang="en-US" dirty="0"/>
              <a:t> beclomethasone–formoterol, budesonide–formoterol</a:t>
            </a:r>
            <a:br>
              <a:rPr lang="en-US" dirty="0"/>
            </a:br>
            <a:r>
              <a:rPr lang="en-US" b="1" dirty="0"/>
              <a:t>Administration:</a:t>
            </a:r>
            <a:r>
              <a:rPr lang="en-US" dirty="0"/>
              <a:t> </a:t>
            </a:r>
            <a:r>
              <a:rPr lang="en-US" dirty="0" err="1"/>
              <a:t>pMDI</a:t>
            </a:r>
            <a:r>
              <a:rPr lang="en-US" dirty="0"/>
              <a:t> or DPI.</a:t>
            </a:r>
          </a:p>
          <a:p>
            <a:r>
              <a:rPr lang="en-US" b="1" dirty="0"/>
              <a:t>Indications:</a:t>
            </a:r>
            <a:br>
              <a:rPr lang="en-US" dirty="0"/>
            </a:br>
            <a:r>
              <a:rPr lang="en-US" dirty="0"/>
              <a:t>When a low dose of inhaled corticosteroid (ICS) does not provide good control: adding a LABA to maintenance therapy improves symptoms, lung function, and reduces exacerbations faster than simply doubling the ICS dose.</a:t>
            </a:r>
          </a:p>
          <a:p>
            <a:r>
              <a:rPr lang="en-US" b="1" dirty="0"/>
              <a:t>Two main regimens in adults and adolescents:</a:t>
            </a:r>
            <a:endParaRPr lang="en-US" dirty="0"/>
          </a:p>
          <a:p>
            <a:pPr lvl="1"/>
            <a:r>
              <a:rPr lang="en-US" sz="2000" b="1" dirty="0"/>
              <a:t>MART:</a:t>
            </a:r>
            <a:r>
              <a:rPr lang="en-US" sz="2000" dirty="0"/>
              <a:t> low-dose beclomethasone or budesonide with formoterol used as both maintenance and reliever therapy in one — preferred because it reduces exacerbations and simplifies treatment.</a:t>
            </a:r>
          </a:p>
          <a:p>
            <a:pPr lvl="1"/>
            <a:r>
              <a:rPr lang="en-US" sz="2000" b="1" dirty="0"/>
              <a:t>Alternatively:</a:t>
            </a:r>
            <a:r>
              <a:rPr lang="en-US" sz="2000" dirty="0"/>
              <a:t> maintenance therapy with ICS–LABA, and SABA or ICS–SABA used as needed.</a:t>
            </a:r>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37</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8117574" y="294025"/>
            <a:ext cx="764913" cy="984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9165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99E81-199D-9D66-5FC5-6F11147E289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837345C-85E1-D2F6-68B1-2A0AFECAEC08}"/>
              </a:ext>
            </a:extLst>
          </p:cNvPr>
          <p:cNvSpPr>
            <a:spLocks noGrp="1"/>
          </p:cNvSpPr>
          <p:nvPr>
            <p:ph type="title"/>
          </p:nvPr>
        </p:nvSpPr>
        <p:spPr/>
        <p:txBody>
          <a:bodyPr>
            <a:normAutofit/>
          </a:bodyPr>
          <a:lstStyle/>
          <a:p>
            <a:r>
              <a:rPr lang="en-US" sz="3600" dirty="0"/>
              <a:t>ICS–LABA — inhaled corticosteroid combined with a long-acting β₂-agonist</a:t>
            </a:r>
            <a:endParaRPr lang="pl-PL" sz="3600" dirty="0"/>
          </a:p>
        </p:txBody>
      </p:sp>
      <p:sp>
        <p:nvSpPr>
          <p:cNvPr id="3" name="Symbol zastępczy zawartości 2">
            <a:extLst>
              <a:ext uri="{FF2B5EF4-FFF2-40B4-BE49-F238E27FC236}">
                <a16:creationId xmlns:a16="http://schemas.microsoft.com/office/drawing/2014/main" id="{14A3D8D6-EE2C-426E-9146-7EA2CF066EC3}"/>
              </a:ext>
            </a:extLst>
          </p:cNvPr>
          <p:cNvSpPr>
            <a:spLocks noGrp="1"/>
          </p:cNvSpPr>
          <p:nvPr>
            <p:ph idx="1"/>
          </p:nvPr>
        </p:nvSpPr>
        <p:spPr/>
        <p:txBody>
          <a:bodyPr>
            <a:normAutofit/>
          </a:bodyPr>
          <a:lstStyle/>
          <a:p>
            <a:r>
              <a:rPr lang="pl-PL" b="1" dirty="0" err="1"/>
              <a:t>Adverse</a:t>
            </a:r>
            <a:r>
              <a:rPr lang="pl-PL" b="1" dirty="0"/>
              <a:t> </a:t>
            </a:r>
            <a:r>
              <a:rPr lang="pl-PL" b="1" dirty="0" err="1"/>
              <a:t>effects</a:t>
            </a:r>
            <a:r>
              <a:rPr lang="pl-PL" b="1" dirty="0"/>
              <a:t> / </a:t>
            </a:r>
            <a:r>
              <a:rPr lang="pl-PL" b="1" dirty="0" err="1"/>
              <a:t>safety</a:t>
            </a:r>
            <a:r>
              <a:rPr lang="pl-PL" b="1" dirty="0"/>
              <a:t>:</a:t>
            </a:r>
            <a:endParaRPr lang="pl-PL" dirty="0"/>
          </a:p>
          <a:p>
            <a:r>
              <a:rPr lang="pl-PL" b="1" dirty="0"/>
              <a:t>LABA:</a:t>
            </a:r>
            <a:r>
              <a:rPr lang="pl-PL" dirty="0"/>
              <a:t> </a:t>
            </a:r>
            <a:r>
              <a:rPr lang="pl-PL" dirty="0" err="1"/>
              <a:t>possible</a:t>
            </a:r>
            <a:r>
              <a:rPr lang="pl-PL" dirty="0"/>
              <a:t> </a:t>
            </a:r>
            <a:r>
              <a:rPr lang="pl-PL" dirty="0" err="1"/>
              <a:t>tachycardia</a:t>
            </a:r>
            <a:r>
              <a:rPr lang="pl-PL" dirty="0"/>
              <a:t>, </a:t>
            </a:r>
            <a:r>
              <a:rPr lang="pl-PL" dirty="0" err="1"/>
              <a:t>headache</a:t>
            </a:r>
            <a:endParaRPr lang="pl-PL" dirty="0"/>
          </a:p>
          <a:p>
            <a:r>
              <a:rPr lang="pl-PL" b="1" dirty="0"/>
              <a:t>LABA </a:t>
            </a:r>
            <a:r>
              <a:rPr lang="pl-PL" b="1" dirty="0" err="1"/>
              <a:t>is</a:t>
            </a:r>
            <a:r>
              <a:rPr lang="pl-PL" b="1" dirty="0"/>
              <a:t> </a:t>
            </a:r>
            <a:r>
              <a:rPr lang="pl-PL" b="1" dirty="0" err="1"/>
              <a:t>safe</a:t>
            </a:r>
            <a:r>
              <a:rPr lang="pl-PL" b="1" dirty="0"/>
              <a:t> </a:t>
            </a:r>
            <a:r>
              <a:rPr lang="pl-PL" b="1" dirty="0" err="1"/>
              <a:t>when</a:t>
            </a:r>
            <a:r>
              <a:rPr lang="pl-PL" b="1" dirty="0"/>
              <a:t> </a:t>
            </a:r>
            <a:r>
              <a:rPr lang="pl-PL" b="1" dirty="0" err="1"/>
              <a:t>used</a:t>
            </a:r>
            <a:r>
              <a:rPr lang="pl-PL" b="1" dirty="0"/>
              <a:t> </a:t>
            </a:r>
            <a:r>
              <a:rPr lang="pl-PL" b="1" dirty="0" err="1"/>
              <a:t>together</a:t>
            </a:r>
            <a:r>
              <a:rPr lang="pl-PL" b="1" dirty="0"/>
              <a:t> with ICS</a:t>
            </a:r>
            <a:r>
              <a:rPr lang="pl-PL" dirty="0"/>
              <a:t>, but </a:t>
            </a:r>
            <a:r>
              <a:rPr lang="pl-PL" b="1" dirty="0" err="1"/>
              <a:t>should</a:t>
            </a:r>
            <a:r>
              <a:rPr lang="pl-PL" b="1" dirty="0"/>
              <a:t> not be </a:t>
            </a:r>
            <a:r>
              <a:rPr lang="pl-PL" b="1" dirty="0" err="1"/>
              <a:t>used</a:t>
            </a:r>
            <a:r>
              <a:rPr lang="pl-PL" b="1" dirty="0"/>
              <a:t> as </a:t>
            </a:r>
            <a:r>
              <a:rPr lang="pl-PL" b="1" dirty="0" err="1"/>
              <a:t>monotherapy</a:t>
            </a:r>
            <a:r>
              <a:rPr lang="pl-PL" b="1" dirty="0"/>
              <a:t> in </a:t>
            </a:r>
            <a:r>
              <a:rPr lang="pl-PL" b="1" dirty="0" err="1"/>
              <a:t>asthma</a:t>
            </a:r>
            <a:r>
              <a:rPr lang="pl-PL" dirty="0"/>
              <a:t> (</a:t>
            </a:r>
            <a:r>
              <a:rPr lang="pl-PL" dirty="0" err="1"/>
              <a:t>risk</a:t>
            </a:r>
            <a:r>
              <a:rPr lang="pl-PL" dirty="0"/>
              <a:t> of </a:t>
            </a:r>
            <a:r>
              <a:rPr lang="pl-PL" dirty="0" err="1"/>
              <a:t>severe</a:t>
            </a:r>
            <a:r>
              <a:rPr lang="pl-PL" dirty="0"/>
              <a:t> </a:t>
            </a:r>
            <a:r>
              <a:rPr lang="pl-PL" dirty="0" err="1"/>
              <a:t>complications</a:t>
            </a:r>
            <a:r>
              <a:rPr lang="pl-PL" dirty="0"/>
              <a:t>).</a:t>
            </a:r>
          </a:p>
          <a:p>
            <a:r>
              <a:rPr lang="pl-PL" b="1" dirty="0" err="1"/>
              <a:t>Interactions</a:t>
            </a:r>
            <a:r>
              <a:rPr lang="pl-PL" dirty="0"/>
              <a:t> with </a:t>
            </a:r>
            <a:r>
              <a:rPr lang="pl-PL" dirty="0" err="1"/>
              <a:t>other</a:t>
            </a:r>
            <a:r>
              <a:rPr lang="pl-PL" dirty="0"/>
              <a:t> CYP3A4-metabolized </a:t>
            </a:r>
            <a:r>
              <a:rPr lang="pl-PL" dirty="0" err="1"/>
              <a:t>drugs</a:t>
            </a:r>
            <a:r>
              <a:rPr lang="pl-PL" dirty="0"/>
              <a:t> (</a:t>
            </a:r>
            <a:r>
              <a:rPr lang="pl-PL" dirty="0" err="1"/>
              <a:t>ketoconazole</a:t>
            </a:r>
            <a:r>
              <a:rPr lang="pl-PL" dirty="0"/>
              <a:t>, </a:t>
            </a:r>
            <a:r>
              <a:rPr lang="pl-PL" dirty="0" err="1"/>
              <a:t>ritonavir</a:t>
            </a:r>
            <a:r>
              <a:rPr lang="pl-PL" dirty="0"/>
              <a:t>, </a:t>
            </a:r>
            <a:r>
              <a:rPr lang="pl-PL" dirty="0" err="1"/>
              <a:t>itraconazole</a:t>
            </a:r>
            <a:r>
              <a:rPr lang="pl-PL" dirty="0"/>
              <a:t>, </a:t>
            </a:r>
            <a:r>
              <a:rPr lang="pl-PL" dirty="0" err="1"/>
              <a:t>erythromycin</a:t>
            </a:r>
            <a:r>
              <a:rPr lang="pl-PL" dirty="0"/>
              <a:t>, </a:t>
            </a:r>
            <a:r>
              <a:rPr lang="pl-PL" dirty="0" err="1"/>
              <a:t>clarithromycin</a:t>
            </a:r>
            <a:r>
              <a:rPr lang="pl-PL" dirty="0"/>
              <a:t>) </a:t>
            </a:r>
            <a:r>
              <a:rPr lang="pl-PL" dirty="0" err="1"/>
              <a:t>may</a:t>
            </a:r>
            <a:r>
              <a:rPr lang="pl-PL" dirty="0"/>
              <a:t> </a:t>
            </a:r>
            <a:r>
              <a:rPr lang="pl-PL" b="1" dirty="0" err="1"/>
              <a:t>increase</a:t>
            </a:r>
            <a:r>
              <a:rPr lang="pl-PL" b="1" dirty="0"/>
              <a:t> ICS </a:t>
            </a:r>
            <a:r>
              <a:rPr lang="pl-PL" b="1" dirty="0" err="1"/>
              <a:t>adverse</a:t>
            </a:r>
            <a:r>
              <a:rPr lang="pl-PL" b="1" dirty="0"/>
              <a:t> </a:t>
            </a:r>
            <a:r>
              <a:rPr lang="pl-PL" b="1" dirty="0" err="1"/>
              <a:t>effects</a:t>
            </a:r>
            <a:r>
              <a:rPr lang="pl-PL" dirty="0"/>
              <a:t> (</a:t>
            </a:r>
            <a:r>
              <a:rPr lang="pl-PL" dirty="0" err="1"/>
              <a:t>e.g</a:t>
            </a:r>
            <a:r>
              <a:rPr lang="pl-PL" dirty="0"/>
              <a:t>., </a:t>
            </a:r>
            <a:r>
              <a:rPr lang="pl-PL" dirty="0" err="1"/>
              <a:t>adrenal</a:t>
            </a:r>
            <a:r>
              <a:rPr lang="pl-PL" dirty="0"/>
              <a:t> </a:t>
            </a:r>
            <a:r>
              <a:rPr lang="pl-PL" dirty="0" err="1"/>
              <a:t>suppression</a:t>
            </a:r>
            <a:r>
              <a:rPr lang="pl-PL" dirty="0"/>
              <a:t>).</a:t>
            </a:r>
          </a:p>
        </p:txBody>
      </p:sp>
      <p:sp>
        <p:nvSpPr>
          <p:cNvPr id="4" name="Symbol zastępczy numeru slajdu 3">
            <a:extLst>
              <a:ext uri="{FF2B5EF4-FFF2-40B4-BE49-F238E27FC236}">
                <a16:creationId xmlns:a16="http://schemas.microsoft.com/office/drawing/2014/main" id="{8AFC507C-5C1A-A2E5-B43B-5433734BCE7B}"/>
              </a:ext>
            </a:extLst>
          </p:cNvPr>
          <p:cNvSpPr>
            <a:spLocks noGrp="1"/>
          </p:cNvSpPr>
          <p:nvPr>
            <p:ph type="sldNum" sz="quarter" idx="12"/>
          </p:nvPr>
        </p:nvSpPr>
        <p:spPr/>
        <p:txBody>
          <a:bodyPr/>
          <a:lstStyle/>
          <a:p>
            <a:fld id="{722DDA25-0B47-434F-A93F-6D224D646327}" type="slidenum">
              <a:rPr lang="pl-PL" smtClean="0"/>
              <a:t>38</a:t>
            </a:fld>
            <a:endParaRPr lang="pl-PL"/>
          </a:p>
        </p:txBody>
      </p:sp>
      <p:pic>
        <p:nvPicPr>
          <p:cNvPr id="6" name="Obraz 5">
            <a:extLst>
              <a:ext uri="{FF2B5EF4-FFF2-40B4-BE49-F238E27FC236}">
                <a16:creationId xmlns:a16="http://schemas.microsoft.com/office/drawing/2014/main" id="{012712CC-1CA7-A6CC-C543-DEC260A23D84}"/>
              </a:ext>
            </a:extLst>
          </p:cNvPr>
          <p:cNvPicPr>
            <a:picLocks noChangeAspect="1"/>
          </p:cNvPicPr>
          <p:nvPr/>
        </p:nvPicPr>
        <p:blipFill>
          <a:blip r:embed="rId2"/>
          <a:stretch>
            <a:fillRect/>
          </a:stretch>
        </p:blipFill>
        <p:spPr>
          <a:xfrm>
            <a:off x="8117574" y="294025"/>
            <a:ext cx="764913" cy="984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3821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normAutofit/>
          </a:bodyPr>
          <a:lstStyle/>
          <a:p>
            <a:r>
              <a:rPr lang="en-US" sz="4000" dirty="0"/>
              <a:t>SABA – short-acting</a:t>
            </a:r>
            <a:br>
              <a:rPr lang="pl-PL" sz="4000" dirty="0"/>
            </a:br>
            <a:r>
              <a:rPr lang="en-US" sz="4000" dirty="0"/>
              <a:t>inhaled β₂-agonists</a:t>
            </a:r>
            <a:endParaRPr lang="pl-PL" sz="4000" dirty="0"/>
          </a:p>
        </p:txBody>
      </p:sp>
      <p:sp>
        <p:nvSpPr>
          <p:cNvPr id="3" name="Symbol zastępczy zawartości 2">
            <a:extLst>
              <a:ext uri="{FF2B5EF4-FFF2-40B4-BE49-F238E27FC236}">
                <a16:creationId xmlns:a16="http://schemas.microsoft.com/office/drawing/2014/main" id="{BFBD97F7-4863-4E9A-BCCC-9AACD05C5FBB}"/>
              </a:ext>
            </a:extLst>
          </p:cNvPr>
          <p:cNvSpPr>
            <a:spLocks noGrp="1"/>
          </p:cNvSpPr>
          <p:nvPr>
            <p:ph idx="1"/>
          </p:nvPr>
        </p:nvSpPr>
        <p:spPr/>
        <p:txBody>
          <a:bodyPr>
            <a:normAutofit/>
          </a:bodyPr>
          <a:lstStyle/>
          <a:p>
            <a:r>
              <a:rPr lang="en-US" b="1" dirty="0"/>
              <a:t>Examples:</a:t>
            </a:r>
            <a:r>
              <a:rPr lang="en-US" dirty="0"/>
              <a:t> salbutamol (albuterol), terbutaline</a:t>
            </a:r>
            <a:br>
              <a:rPr lang="en-US" dirty="0"/>
            </a:br>
            <a:r>
              <a:rPr lang="en-US" b="1" dirty="0"/>
              <a:t>Routes of administration:</a:t>
            </a:r>
            <a:r>
              <a:rPr lang="en-US" dirty="0"/>
              <a:t> </a:t>
            </a:r>
            <a:r>
              <a:rPr lang="en-US" dirty="0" err="1"/>
              <a:t>pMDI</a:t>
            </a:r>
            <a:r>
              <a:rPr lang="en-US" dirty="0"/>
              <a:t>, DPI; rarely nebulized solution or injection</a:t>
            </a:r>
          </a:p>
          <a:p>
            <a:r>
              <a:rPr lang="en-US" b="1" dirty="0"/>
              <a:t>Indications (how to use):</a:t>
            </a:r>
            <a:endParaRPr lang="en-US" dirty="0"/>
          </a:p>
          <a:p>
            <a:pPr lvl="1"/>
            <a:r>
              <a:rPr lang="en-US" sz="2000" dirty="0"/>
              <a:t>Rapid relief of symptoms and bronchospasm; exercise prophylaxis</a:t>
            </a:r>
          </a:p>
          <a:p>
            <a:pPr lvl="1"/>
            <a:r>
              <a:rPr lang="en-US" sz="2000" dirty="0"/>
              <a:t>Use </a:t>
            </a:r>
            <a:r>
              <a:rPr lang="en-US" sz="2000" i="1" dirty="0"/>
              <a:t>only as needed</a:t>
            </a:r>
            <a:r>
              <a:rPr lang="en-US" sz="2000" dirty="0"/>
              <a:t>, in the lowest effective dose</a:t>
            </a:r>
          </a:p>
          <a:p>
            <a:pPr lvl="1"/>
            <a:r>
              <a:rPr lang="en-US" sz="2000" dirty="0"/>
              <a:t>SABA monotherapy is </a:t>
            </a:r>
            <a:r>
              <a:rPr lang="en-US" sz="2000" i="1" dirty="0"/>
              <a:t>not recommended</a:t>
            </a:r>
            <a:r>
              <a:rPr lang="en-US" sz="2000" dirty="0"/>
              <a:t> → ↑ risk of severe exacerbations and death compared with any ICS use</a:t>
            </a:r>
          </a:p>
          <a:p>
            <a:pPr lvl="1"/>
            <a:r>
              <a:rPr lang="en-US" sz="2000" dirty="0"/>
              <a:t>Most commonly used in exacerbations requiring urgent care / ER visits</a:t>
            </a:r>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39</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127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49EBB-5FBF-069B-6148-D0059D10C47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FB4C50E-32B1-FA25-EDF4-5D5ABE9837D0}"/>
              </a:ext>
            </a:extLst>
          </p:cNvPr>
          <p:cNvSpPr>
            <a:spLocks noGrp="1"/>
          </p:cNvSpPr>
          <p:nvPr>
            <p:ph type="title"/>
          </p:nvPr>
        </p:nvSpPr>
        <p:spPr/>
        <p:txBody>
          <a:bodyPr>
            <a:normAutofit/>
          </a:bodyPr>
          <a:lstStyle/>
          <a:p>
            <a:r>
              <a:rPr lang="en-US" sz="3600" dirty="0"/>
              <a:t>Most Common Asthma Phenotypes According to GINA</a:t>
            </a:r>
            <a:endParaRPr lang="pl-PL" sz="3600" dirty="0"/>
          </a:p>
        </p:txBody>
      </p:sp>
      <p:sp>
        <p:nvSpPr>
          <p:cNvPr id="3" name="Symbol zastępczy zawartości 2">
            <a:extLst>
              <a:ext uri="{FF2B5EF4-FFF2-40B4-BE49-F238E27FC236}">
                <a16:creationId xmlns:a16="http://schemas.microsoft.com/office/drawing/2014/main" id="{961FBE28-71B9-70EA-C476-60D2664C91CC}"/>
              </a:ext>
            </a:extLst>
          </p:cNvPr>
          <p:cNvSpPr>
            <a:spLocks noGrp="1"/>
          </p:cNvSpPr>
          <p:nvPr>
            <p:ph idx="1"/>
          </p:nvPr>
        </p:nvSpPr>
        <p:spPr>
          <a:xfrm>
            <a:off x="768096" y="1709530"/>
            <a:ext cx="7489902" cy="4599830"/>
          </a:xfrm>
          <a:ln>
            <a:noFill/>
          </a:ln>
        </p:spPr>
        <p:txBody>
          <a:bodyPr>
            <a:normAutofit/>
          </a:bodyPr>
          <a:lstStyle/>
          <a:p>
            <a:r>
              <a:rPr lang="en-US" b="1" dirty="0"/>
              <a:t>Adult-onset asthma (late onset):</a:t>
            </a:r>
            <a:r>
              <a:rPr lang="en-US" dirty="0"/>
              <a:t> some adults, especially women, present with their first episode of asthma in adulthood. This phenotype tends to be non-allergic and often requires higher doses of ICS or is relatively resistant to corticosteroid treatment. In patients with adult-onset asthma, occupational asthma (i.e., related to workplace exposure) should be excluded.</a:t>
            </a:r>
          </a:p>
          <a:p>
            <a:r>
              <a:rPr lang="en-US" b="1" dirty="0"/>
              <a:t>Asthma with fixed airflow limitation:</a:t>
            </a:r>
            <a:r>
              <a:rPr lang="en-US" dirty="0"/>
              <a:t> in some patients with long-standing asthma, airflow limitation develops that is fixed or not fully reversible. This is thought to result from airway wall remodeling.</a:t>
            </a:r>
          </a:p>
          <a:p>
            <a:r>
              <a:rPr lang="en-US" b="1" dirty="0"/>
              <a:t>Obesity-related asthma:</a:t>
            </a:r>
            <a:r>
              <a:rPr lang="en-US" dirty="0"/>
              <a:t> in some patients with obesity, respiratory symptoms are prominent, and the inflammatory pattern differs — usually with a low eosinophil count.</a:t>
            </a:r>
          </a:p>
          <a:p>
            <a:endParaRPr lang="pl-PL" dirty="0"/>
          </a:p>
        </p:txBody>
      </p:sp>
      <p:sp>
        <p:nvSpPr>
          <p:cNvPr id="46" name="Symbol zastępczy numeru slajdu 45">
            <a:extLst>
              <a:ext uri="{FF2B5EF4-FFF2-40B4-BE49-F238E27FC236}">
                <a16:creationId xmlns:a16="http://schemas.microsoft.com/office/drawing/2014/main" id="{56CCE6F5-09D2-FA24-0DF3-92B642804F0A}"/>
              </a:ext>
            </a:extLst>
          </p:cNvPr>
          <p:cNvSpPr>
            <a:spLocks noGrp="1"/>
          </p:cNvSpPr>
          <p:nvPr>
            <p:ph type="sldNum" sz="quarter" idx="12"/>
          </p:nvPr>
        </p:nvSpPr>
        <p:spPr/>
        <p:txBody>
          <a:bodyPr/>
          <a:lstStyle/>
          <a:p>
            <a:fld id="{722DDA25-0B47-434F-A93F-6D224D646327}" type="slidenum">
              <a:rPr lang="pl-PL" smtClean="0"/>
              <a:t>4</a:t>
            </a:fld>
            <a:endParaRPr lang="pl-PL"/>
          </a:p>
        </p:txBody>
      </p:sp>
      <p:pic>
        <p:nvPicPr>
          <p:cNvPr id="18" name="Picture 3">
            <a:extLst>
              <a:ext uri="{FF2B5EF4-FFF2-40B4-BE49-F238E27FC236}">
                <a16:creationId xmlns:a16="http://schemas.microsoft.com/office/drawing/2014/main" id="{955D7C6B-9F60-E942-511F-B564236A12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7914" y="5911115"/>
            <a:ext cx="910754" cy="833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Tree>
    <p:extLst>
      <p:ext uri="{BB962C8B-B14F-4D97-AF65-F5344CB8AC3E}">
        <p14:creationId xmlns:p14="http://schemas.microsoft.com/office/powerpoint/2010/main" val="1809274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1326F-11C2-3E90-D6C2-9759805C247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7747619-64E9-F2CE-35B7-EE9BEC91BE7E}"/>
              </a:ext>
            </a:extLst>
          </p:cNvPr>
          <p:cNvSpPr>
            <a:spLocks noGrp="1"/>
          </p:cNvSpPr>
          <p:nvPr>
            <p:ph type="title"/>
          </p:nvPr>
        </p:nvSpPr>
        <p:spPr/>
        <p:txBody>
          <a:bodyPr>
            <a:normAutofit/>
          </a:bodyPr>
          <a:lstStyle/>
          <a:p>
            <a:r>
              <a:rPr lang="en-US" sz="4000" dirty="0"/>
              <a:t>SABA – short-acting</a:t>
            </a:r>
            <a:br>
              <a:rPr lang="pl-PL" sz="4000" dirty="0"/>
            </a:br>
            <a:r>
              <a:rPr lang="en-US" sz="4000" dirty="0"/>
              <a:t>inhaled β₂-agonists</a:t>
            </a:r>
            <a:endParaRPr lang="pl-PL" sz="4000" dirty="0"/>
          </a:p>
        </p:txBody>
      </p:sp>
      <p:sp>
        <p:nvSpPr>
          <p:cNvPr id="3" name="Symbol zastępczy zawartości 2">
            <a:extLst>
              <a:ext uri="{FF2B5EF4-FFF2-40B4-BE49-F238E27FC236}">
                <a16:creationId xmlns:a16="http://schemas.microsoft.com/office/drawing/2014/main" id="{B4F5E64F-B771-F7CC-480C-FC5994FBB045}"/>
              </a:ext>
            </a:extLst>
          </p:cNvPr>
          <p:cNvSpPr>
            <a:spLocks noGrp="1"/>
          </p:cNvSpPr>
          <p:nvPr>
            <p:ph idx="1"/>
          </p:nvPr>
        </p:nvSpPr>
        <p:spPr>
          <a:xfrm>
            <a:off x="768095" y="2286000"/>
            <a:ext cx="7796595" cy="4143198"/>
          </a:xfrm>
        </p:spPr>
        <p:txBody>
          <a:bodyPr>
            <a:normAutofit/>
          </a:bodyPr>
          <a:lstStyle/>
          <a:p>
            <a:r>
              <a:rPr lang="pl-PL" b="1" dirty="0" err="1"/>
              <a:t>Adverse</a:t>
            </a:r>
            <a:r>
              <a:rPr lang="pl-PL" b="1" dirty="0"/>
              <a:t> </a:t>
            </a:r>
            <a:r>
              <a:rPr lang="pl-PL" b="1" dirty="0" err="1"/>
              <a:t>effects</a:t>
            </a:r>
            <a:r>
              <a:rPr lang="pl-PL" b="1" dirty="0"/>
              <a:t> / </a:t>
            </a:r>
            <a:r>
              <a:rPr lang="pl-PL" b="1" dirty="0" err="1"/>
              <a:t>warnings</a:t>
            </a:r>
            <a:r>
              <a:rPr lang="pl-PL" b="1" dirty="0"/>
              <a:t>:</a:t>
            </a:r>
            <a:endParaRPr lang="pl-PL" dirty="0"/>
          </a:p>
          <a:p>
            <a:pPr lvl="1"/>
            <a:r>
              <a:rPr lang="pl-PL" sz="2000" dirty="0"/>
              <a:t>Tremor, </a:t>
            </a:r>
            <a:r>
              <a:rPr lang="pl-PL" sz="2000" dirty="0" err="1"/>
              <a:t>tachycardia</a:t>
            </a:r>
            <a:r>
              <a:rPr lang="pl-PL" sz="2000" dirty="0"/>
              <a:t> </a:t>
            </a:r>
            <a:r>
              <a:rPr lang="pl-PL" sz="2000" dirty="0" err="1"/>
              <a:t>at</a:t>
            </a:r>
            <a:r>
              <a:rPr lang="pl-PL" sz="2000" dirty="0"/>
              <a:t> the </a:t>
            </a:r>
            <a:r>
              <a:rPr lang="pl-PL" sz="2000" dirty="0" err="1"/>
              <a:t>beginning</a:t>
            </a:r>
            <a:r>
              <a:rPr lang="pl-PL" sz="2000" dirty="0"/>
              <a:t> of </a:t>
            </a:r>
            <a:r>
              <a:rPr lang="pl-PL" sz="2000" dirty="0" err="1"/>
              <a:t>therapy</a:t>
            </a:r>
            <a:endParaRPr lang="pl-PL" sz="2000" dirty="0"/>
          </a:p>
          <a:p>
            <a:pPr lvl="1"/>
            <a:r>
              <a:rPr lang="pl-PL" sz="2000" dirty="0" err="1"/>
              <a:t>Tolerance</a:t>
            </a:r>
            <a:r>
              <a:rPr lang="pl-PL" sz="2000" dirty="0"/>
              <a:t> </a:t>
            </a:r>
            <a:r>
              <a:rPr lang="pl-PL" sz="2000" dirty="0" err="1"/>
              <a:t>develops</a:t>
            </a:r>
            <a:r>
              <a:rPr lang="pl-PL" sz="2000" dirty="0"/>
              <a:t> </a:t>
            </a:r>
            <a:r>
              <a:rPr lang="pl-PL" sz="2000" dirty="0" err="1"/>
              <a:t>quickly</a:t>
            </a:r>
            <a:r>
              <a:rPr lang="pl-PL" sz="2000" dirty="0"/>
              <a:t> with </a:t>
            </a:r>
            <a:r>
              <a:rPr lang="pl-PL" sz="2000" dirty="0" err="1"/>
              <a:t>regular</a:t>
            </a:r>
            <a:r>
              <a:rPr lang="pl-PL" sz="2000" dirty="0"/>
              <a:t> </a:t>
            </a:r>
            <a:r>
              <a:rPr lang="pl-PL" sz="2000" dirty="0" err="1"/>
              <a:t>use</a:t>
            </a:r>
            <a:r>
              <a:rPr lang="pl-PL" sz="2000" dirty="0"/>
              <a:t> (1–2 </a:t>
            </a:r>
            <a:r>
              <a:rPr lang="pl-PL" sz="2000" dirty="0" err="1"/>
              <a:t>weeks</a:t>
            </a:r>
            <a:r>
              <a:rPr lang="pl-PL" sz="2000" dirty="0"/>
              <a:t>) → ↑ </a:t>
            </a:r>
            <a:r>
              <a:rPr lang="pl-PL" sz="2000" dirty="0" err="1"/>
              <a:t>airway</a:t>
            </a:r>
            <a:r>
              <a:rPr lang="pl-PL" sz="2000" dirty="0"/>
              <a:t> </a:t>
            </a:r>
            <a:r>
              <a:rPr lang="pl-PL" sz="2000" dirty="0" err="1"/>
              <a:t>hyper-responsiveness</a:t>
            </a:r>
            <a:r>
              <a:rPr lang="pl-PL" sz="2000" dirty="0"/>
              <a:t>, ↓ </a:t>
            </a:r>
            <a:r>
              <a:rPr lang="pl-PL" sz="2000" dirty="0" err="1"/>
              <a:t>bronchodilator</a:t>
            </a:r>
            <a:r>
              <a:rPr lang="pl-PL" sz="2000" dirty="0"/>
              <a:t> </a:t>
            </a:r>
            <a:r>
              <a:rPr lang="pl-PL" sz="2000" dirty="0" err="1"/>
              <a:t>effect</a:t>
            </a:r>
            <a:r>
              <a:rPr lang="pl-PL" sz="2000" dirty="0"/>
              <a:t>, ↑ </a:t>
            </a:r>
            <a:r>
              <a:rPr lang="pl-PL" sz="2000" dirty="0" err="1"/>
              <a:t>airway</a:t>
            </a:r>
            <a:r>
              <a:rPr lang="pl-PL" sz="2000" dirty="0"/>
              <a:t> </a:t>
            </a:r>
            <a:r>
              <a:rPr lang="pl-PL" sz="2000" dirty="0" err="1"/>
              <a:t>inflammation</a:t>
            </a:r>
            <a:endParaRPr lang="pl-PL" sz="2000" dirty="0"/>
          </a:p>
          <a:p>
            <a:r>
              <a:rPr lang="pl-PL" b="1" dirty="0" err="1"/>
              <a:t>Excessive</a:t>
            </a:r>
            <a:r>
              <a:rPr lang="pl-PL" b="1" dirty="0"/>
              <a:t> </a:t>
            </a:r>
            <a:r>
              <a:rPr lang="pl-PL" b="1" dirty="0" err="1"/>
              <a:t>use</a:t>
            </a:r>
            <a:r>
              <a:rPr lang="pl-PL" b="1" dirty="0"/>
              <a:t> </a:t>
            </a:r>
            <a:r>
              <a:rPr lang="pl-PL" b="1" dirty="0" err="1"/>
              <a:t>or</a:t>
            </a:r>
            <a:r>
              <a:rPr lang="pl-PL" b="1" dirty="0"/>
              <a:t> </a:t>
            </a:r>
            <a:r>
              <a:rPr lang="pl-PL" b="1" dirty="0" err="1"/>
              <a:t>weak</a:t>
            </a:r>
            <a:r>
              <a:rPr lang="pl-PL" b="1" dirty="0"/>
              <a:t> </a:t>
            </a:r>
            <a:r>
              <a:rPr lang="pl-PL" b="1" dirty="0" err="1"/>
              <a:t>response</a:t>
            </a:r>
            <a:r>
              <a:rPr lang="pl-PL" b="1" dirty="0"/>
              <a:t> = a </a:t>
            </a:r>
            <a:r>
              <a:rPr lang="pl-PL" b="1" dirty="0" err="1"/>
              <a:t>sign</a:t>
            </a:r>
            <a:r>
              <a:rPr lang="pl-PL" b="1" dirty="0"/>
              <a:t> of </a:t>
            </a:r>
            <a:r>
              <a:rPr lang="pl-PL" b="1" dirty="0" err="1"/>
              <a:t>poor</a:t>
            </a:r>
            <a:r>
              <a:rPr lang="pl-PL" b="1" dirty="0"/>
              <a:t> </a:t>
            </a:r>
            <a:r>
              <a:rPr lang="pl-PL" b="1" dirty="0" err="1"/>
              <a:t>asthma</a:t>
            </a:r>
            <a:r>
              <a:rPr lang="pl-PL" b="1" dirty="0"/>
              <a:t> </a:t>
            </a:r>
            <a:r>
              <a:rPr lang="pl-PL" b="1" dirty="0" err="1"/>
              <a:t>control</a:t>
            </a:r>
            <a:r>
              <a:rPr lang="pl-PL" b="1" dirty="0"/>
              <a:t> and </a:t>
            </a:r>
            <a:r>
              <a:rPr lang="pl-PL" b="1" dirty="0" err="1"/>
              <a:t>higher</a:t>
            </a:r>
            <a:r>
              <a:rPr lang="pl-PL" b="1" dirty="0"/>
              <a:t> </a:t>
            </a:r>
            <a:r>
              <a:rPr lang="pl-PL" b="1" dirty="0" err="1"/>
              <a:t>exacerbation</a:t>
            </a:r>
            <a:r>
              <a:rPr lang="pl-PL" b="1" dirty="0"/>
              <a:t> </a:t>
            </a:r>
            <a:r>
              <a:rPr lang="pl-PL" b="1" dirty="0" err="1"/>
              <a:t>risk</a:t>
            </a:r>
            <a:endParaRPr lang="pl-PL" dirty="0"/>
          </a:p>
          <a:p>
            <a:pPr lvl="1"/>
            <a:r>
              <a:rPr lang="pl-PL" sz="2000" dirty="0" err="1"/>
              <a:t>Dispensing</a:t>
            </a:r>
            <a:r>
              <a:rPr lang="pl-PL" sz="2000" dirty="0"/>
              <a:t> </a:t>
            </a:r>
            <a:r>
              <a:rPr lang="pl-PL" sz="2000" b="1" dirty="0"/>
              <a:t>≥3 </a:t>
            </a:r>
            <a:r>
              <a:rPr lang="pl-PL" sz="2000" b="1" dirty="0" err="1"/>
              <a:t>canisters</a:t>
            </a:r>
            <a:r>
              <a:rPr lang="pl-PL" sz="2000" b="1" dirty="0"/>
              <a:t>/</a:t>
            </a:r>
            <a:r>
              <a:rPr lang="pl-PL" sz="2000" b="1" dirty="0" err="1"/>
              <a:t>year</a:t>
            </a:r>
            <a:r>
              <a:rPr lang="pl-PL" sz="2000" dirty="0"/>
              <a:t> (200 </a:t>
            </a:r>
            <a:r>
              <a:rPr lang="pl-PL" sz="2000" dirty="0" err="1"/>
              <a:t>doses</a:t>
            </a:r>
            <a:r>
              <a:rPr lang="pl-PL" sz="2000" dirty="0"/>
              <a:t> </a:t>
            </a:r>
            <a:r>
              <a:rPr lang="pl-PL" sz="2000" dirty="0" err="1"/>
              <a:t>each</a:t>
            </a:r>
            <a:r>
              <a:rPr lang="pl-PL" sz="2000" dirty="0"/>
              <a:t>) → ↑ </a:t>
            </a:r>
            <a:r>
              <a:rPr lang="pl-PL" sz="2000" dirty="0" err="1"/>
              <a:t>risk</a:t>
            </a:r>
            <a:r>
              <a:rPr lang="pl-PL" sz="2000" dirty="0"/>
              <a:t> of </a:t>
            </a:r>
            <a:r>
              <a:rPr lang="pl-PL" sz="2000" dirty="0" err="1"/>
              <a:t>exacerbations</a:t>
            </a:r>
            <a:endParaRPr lang="pl-PL" sz="2000" dirty="0"/>
          </a:p>
          <a:p>
            <a:pPr lvl="1"/>
            <a:r>
              <a:rPr lang="pl-PL" sz="2000" dirty="0" err="1"/>
              <a:t>Dispensing</a:t>
            </a:r>
            <a:r>
              <a:rPr lang="pl-PL" sz="2000" dirty="0"/>
              <a:t> </a:t>
            </a:r>
            <a:r>
              <a:rPr lang="pl-PL" sz="2000" b="1" dirty="0"/>
              <a:t>≥12 </a:t>
            </a:r>
            <a:r>
              <a:rPr lang="pl-PL" sz="2000" b="1" dirty="0" err="1"/>
              <a:t>canisters</a:t>
            </a:r>
            <a:r>
              <a:rPr lang="pl-PL" sz="2000" b="1" dirty="0"/>
              <a:t>/</a:t>
            </a:r>
            <a:r>
              <a:rPr lang="pl-PL" sz="2000" b="1" dirty="0" err="1"/>
              <a:t>year</a:t>
            </a:r>
            <a:r>
              <a:rPr lang="pl-PL" sz="2000" dirty="0"/>
              <a:t> → </a:t>
            </a:r>
            <a:r>
              <a:rPr lang="pl-PL" sz="2000" dirty="0" err="1"/>
              <a:t>markedly</a:t>
            </a:r>
            <a:r>
              <a:rPr lang="pl-PL" sz="2000" dirty="0"/>
              <a:t> ↑ </a:t>
            </a:r>
            <a:r>
              <a:rPr lang="pl-PL" sz="2000" dirty="0" err="1"/>
              <a:t>risk</a:t>
            </a:r>
            <a:r>
              <a:rPr lang="pl-PL" sz="2000" dirty="0"/>
              <a:t> of </a:t>
            </a:r>
            <a:r>
              <a:rPr lang="pl-PL" sz="2000" dirty="0" err="1"/>
              <a:t>asthma-related</a:t>
            </a:r>
            <a:r>
              <a:rPr lang="pl-PL" sz="2000" dirty="0"/>
              <a:t> </a:t>
            </a:r>
            <a:r>
              <a:rPr lang="pl-PL" sz="2000" dirty="0" err="1"/>
              <a:t>death</a:t>
            </a:r>
            <a:endParaRPr lang="pl-PL" sz="2000" dirty="0"/>
          </a:p>
        </p:txBody>
      </p:sp>
      <p:sp>
        <p:nvSpPr>
          <p:cNvPr id="4" name="Symbol zastępczy numeru slajdu 3">
            <a:extLst>
              <a:ext uri="{FF2B5EF4-FFF2-40B4-BE49-F238E27FC236}">
                <a16:creationId xmlns:a16="http://schemas.microsoft.com/office/drawing/2014/main" id="{954D67D6-46EF-3495-8F5F-980590208A57}"/>
              </a:ext>
            </a:extLst>
          </p:cNvPr>
          <p:cNvSpPr>
            <a:spLocks noGrp="1"/>
          </p:cNvSpPr>
          <p:nvPr>
            <p:ph type="sldNum" sz="quarter" idx="12"/>
          </p:nvPr>
        </p:nvSpPr>
        <p:spPr/>
        <p:txBody>
          <a:bodyPr/>
          <a:lstStyle/>
          <a:p>
            <a:fld id="{722DDA25-0B47-434F-A93F-6D224D646327}" type="slidenum">
              <a:rPr lang="pl-PL" smtClean="0"/>
              <a:t>40</a:t>
            </a:fld>
            <a:endParaRPr lang="pl-PL"/>
          </a:p>
        </p:txBody>
      </p:sp>
      <p:pic>
        <p:nvPicPr>
          <p:cNvPr id="6" name="Obraz 5">
            <a:extLst>
              <a:ext uri="{FF2B5EF4-FFF2-40B4-BE49-F238E27FC236}">
                <a16:creationId xmlns:a16="http://schemas.microsoft.com/office/drawing/2014/main" id="{AB4300E9-427F-B5A0-C173-31F744A8CE57}"/>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7807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0EB70B-C7F6-4641-81A6-5FCD6CE312C3}"/>
              </a:ext>
            </a:extLst>
          </p:cNvPr>
          <p:cNvSpPr>
            <a:spLocks noGrp="1"/>
          </p:cNvSpPr>
          <p:nvPr>
            <p:ph type="title"/>
          </p:nvPr>
        </p:nvSpPr>
        <p:spPr/>
        <p:txBody>
          <a:bodyPr>
            <a:normAutofit/>
          </a:bodyPr>
          <a:lstStyle/>
          <a:p>
            <a:r>
              <a:rPr lang="pl-PL" dirty="0" err="1"/>
              <a:t>Already</a:t>
            </a:r>
            <a:r>
              <a:rPr lang="pl-PL" dirty="0"/>
              <a:t> </a:t>
            </a:r>
            <a:r>
              <a:rPr lang="pl-PL" dirty="0" err="1"/>
              <a:t>since</a:t>
            </a:r>
            <a:r>
              <a:rPr lang="pl-PL" dirty="0"/>
              <a:t> 2019…</a:t>
            </a:r>
          </a:p>
        </p:txBody>
      </p:sp>
      <p:sp>
        <p:nvSpPr>
          <p:cNvPr id="3" name="Symbol zastępczy zawartości 2">
            <a:extLst>
              <a:ext uri="{FF2B5EF4-FFF2-40B4-BE49-F238E27FC236}">
                <a16:creationId xmlns:a16="http://schemas.microsoft.com/office/drawing/2014/main" id="{D1874696-03FC-4CED-A18F-FD91E760A53C}"/>
              </a:ext>
            </a:extLst>
          </p:cNvPr>
          <p:cNvSpPr>
            <a:spLocks noGrp="1"/>
          </p:cNvSpPr>
          <p:nvPr>
            <p:ph idx="1"/>
          </p:nvPr>
        </p:nvSpPr>
        <p:spPr/>
        <p:txBody>
          <a:bodyPr/>
          <a:lstStyle/>
          <a:p>
            <a:endParaRPr lang="pl-PL" dirty="0"/>
          </a:p>
        </p:txBody>
      </p:sp>
      <p:sp>
        <p:nvSpPr>
          <p:cNvPr id="4" name="Symbol zastępczy numeru slajdu 3">
            <a:extLst>
              <a:ext uri="{FF2B5EF4-FFF2-40B4-BE49-F238E27FC236}">
                <a16:creationId xmlns:a16="http://schemas.microsoft.com/office/drawing/2014/main" id="{C8AF4497-0673-4773-868D-30D479FB2C82}"/>
              </a:ext>
            </a:extLst>
          </p:cNvPr>
          <p:cNvSpPr>
            <a:spLocks noGrp="1"/>
          </p:cNvSpPr>
          <p:nvPr>
            <p:ph type="sldNum" sz="quarter" idx="12"/>
          </p:nvPr>
        </p:nvSpPr>
        <p:spPr/>
        <p:txBody>
          <a:bodyPr/>
          <a:lstStyle/>
          <a:p>
            <a:fld id="{722DDA25-0B47-434F-A93F-6D224D646327}" type="slidenum">
              <a:rPr lang="pl-PL" smtClean="0"/>
              <a:t>41</a:t>
            </a:fld>
            <a:endParaRPr lang="pl-PL"/>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5020"/>
            <a:ext cx="9144000" cy="5142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2"/>
          <p:cNvSpPr>
            <a:spLocks noChangeArrowheads="1"/>
          </p:cNvSpPr>
          <p:nvPr/>
        </p:nvSpPr>
        <p:spPr bwMode="auto">
          <a:xfrm>
            <a:off x="1657062" y="5059189"/>
            <a:ext cx="6401088" cy="1568206"/>
          </a:xfrm>
          <a:prstGeom prst="rect">
            <a:avLst/>
          </a:prstGeom>
          <a:solidFill>
            <a:srgbClr val="FAD9CD"/>
          </a:solidFill>
          <a:ln w="9360">
            <a:solidFill>
              <a:srgbClr val="D3481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spcBef>
                <a:spcPts val="1488"/>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3200">
                <a:solidFill>
                  <a:srgbClr val="FFFFFF"/>
                </a:solidFill>
                <a:latin typeface="Arial" panose="020B0604020202020204" pitchFamily="34" charset="0"/>
                <a:ea typeface="Microsoft YaHei" panose="020B0503020204020204" pitchFamily="34" charset="-122"/>
              </a:defRPr>
            </a:lvl1pPr>
            <a:lvl2pPr>
              <a:lnSpc>
                <a:spcPct val="93000"/>
              </a:lnSpc>
              <a:spcBef>
                <a:spcPts val="120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FFFFFF"/>
                </a:solidFill>
                <a:latin typeface="Arial" panose="020B0604020202020204" pitchFamily="34" charset="0"/>
                <a:ea typeface="Microsoft YaHei" panose="020B0503020204020204" pitchFamily="34" charset="-122"/>
              </a:defRPr>
            </a:lvl2pPr>
            <a:lvl3pPr>
              <a:lnSpc>
                <a:spcPct val="93000"/>
              </a:lnSpc>
              <a:spcBef>
                <a:spcPts val="925"/>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FFFFFF"/>
                </a:solidFill>
                <a:latin typeface="Arial" panose="020B0604020202020204" pitchFamily="34" charset="0"/>
                <a:ea typeface="Microsoft YaHei" panose="020B0503020204020204" pitchFamily="34" charset="-122"/>
              </a:defRPr>
            </a:lvl3pPr>
            <a:lvl4pPr>
              <a:lnSpc>
                <a:spcPct val="93000"/>
              </a:lnSpc>
              <a:spcBef>
                <a:spcPts val="638"/>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4pPr>
            <a:lvl5pPr>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9pPr>
          </a:lstStyle>
          <a:p>
            <a:pPr>
              <a:lnSpc>
                <a:spcPct val="100000"/>
              </a:lnSpc>
              <a:spcBef>
                <a:spcPts val="75"/>
              </a:spcBef>
              <a:buClrTx/>
            </a:pPr>
            <a:r>
              <a:rPr lang="en-US" altLang="pl-PL" sz="2400" dirty="0">
                <a:solidFill>
                  <a:srgbClr val="000000"/>
                </a:solidFill>
                <a:latin typeface="+mj-lt"/>
              </a:rPr>
              <a:t>Frequent or regular SABA use = increased risk of severe exacerbations</a:t>
            </a:r>
            <a:br>
              <a:rPr lang="pl-PL" altLang="pl-PL" sz="2400" dirty="0">
                <a:solidFill>
                  <a:srgbClr val="000000"/>
                </a:solidFill>
                <a:latin typeface="+mj-lt"/>
              </a:rPr>
            </a:br>
            <a:r>
              <a:rPr lang="en-US" altLang="pl-PL" sz="2400" dirty="0">
                <a:solidFill>
                  <a:srgbClr val="000000"/>
                </a:solidFill>
                <a:latin typeface="+mj-lt"/>
              </a:rPr>
              <a:t>(&gt; 3 SABA inhalers/year)and asthma-related death</a:t>
            </a:r>
            <a:br>
              <a:rPr lang="pl-PL" altLang="pl-PL" sz="2400" dirty="0">
                <a:solidFill>
                  <a:srgbClr val="000000"/>
                </a:solidFill>
                <a:latin typeface="+mj-lt"/>
              </a:rPr>
            </a:br>
            <a:r>
              <a:rPr lang="en-US" altLang="pl-PL" sz="2400" dirty="0">
                <a:solidFill>
                  <a:srgbClr val="000000"/>
                </a:solidFill>
                <a:latin typeface="+mj-lt"/>
              </a:rPr>
              <a:t>(&gt; 12 SABA inhalers/year).</a:t>
            </a:r>
            <a:endParaRPr lang="pl-PL" altLang="pl-PL" sz="2400" dirty="0">
              <a:solidFill>
                <a:srgbClr val="000000"/>
              </a:solidFill>
              <a:latin typeface="+mj-lt"/>
            </a:endParaRPr>
          </a:p>
        </p:txBody>
      </p:sp>
      <p:sp>
        <p:nvSpPr>
          <p:cNvPr id="12" name="Rectangle 3"/>
          <p:cNvSpPr>
            <a:spLocks noChangeArrowheads="1"/>
          </p:cNvSpPr>
          <p:nvPr/>
        </p:nvSpPr>
        <p:spPr bwMode="auto">
          <a:xfrm>
            <a:off x="1657062" y="4390747"/>
            <a:ext cx="6401088" cy="460211"/>
          </a:xfrm>
          <a:prstGeom prst="rect">
            <a:avLst/>
          </a:prstGeom>
          <a:solidFill>
            <a:srgbClr val="FAD9CD"/>
          </a:solidFill>
          <a:ln w="9360">
            <a:solidFill>
              <a:srgbClr val="D3481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spcBef>
                <a:spcPts val="1488"/>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3200">
                <a:solidFill>
                  <a:srgbClr val="FFFFFF"/>
                </a:solidFill>
                <a:latin typeface="Arial" panose="020B0604020202020204" pitchFamily="34" charset="0"/>
                <a:ea typeface="Microsoft YaHei" panose="020B0503020204020204" pitchFamily="34" charset="-122"/>
              </a:defRPr>
            </a:lvl1pPr>
            <a:lvl2pPr>
              <a:lnSpc>
                <a:spcPct val="93000"/>
              </a:lnSpc>
              <a:spcBef>
                <a:spcPts val="120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FFFFFF"/>
                </a:solidFill>
                <a:latin typeface="Arial" panose="020B0604020202020204" pitchFamily="34" charset="0"/>
                <a:ea typeface="Microsoft YaHei" panose="020B0503020204020204" pitchFamily="34" charset="-122"/>
              </a:defRPr>
            </a:lvl2pPr>
            <a:lvl3pPr>
              <a:lnSpc>
                <a:spcPct val="93000"/>
              </a:lnSpc>
              <a:spcBef>
                <a:spcPts val="925"/>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FFFFFF"/>
                </a:solidFill>
                <a:latin typeface="Arial" panose="020B0604020202020204" pitchFamily="34" charset="0"/>
                <a:ea typeface="Microsoft YaHei" panose="020B0503020204020204" pitchFamily="34" charset="-122"/>
              </a:defRPr>
            </a:lvl3pPr>
            <a:lvl4pPr>
              <a:lnSpc>
                <a:spcPct val="93000"/>
              </a:lnSpc>
              <a:spcBef>
                <a:spcPts val="638"/>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4pPr>
            <a:lvl5pPr>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350"/>
              </a:spcBef>
              <a:spcAft>
                <a:spcPts val="75"/>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FFFFFF"/>
                </a:solidFill>
                <a:latin typeface="Arial" panose="020B0604020202020204" pitchFamily="34" charset="0"/>
                <a:ea typeface="Microsoft YaHei" panose="020B0503020204020204" pitchFamily="34" charset="-122"/>
              </a:defRPr>
            </a:lvl9pPr>
          </a:lstStyle>
          <a:p>
            <a:pPr>
              <a:lnSpc>
                <a:spcPct val="100000"/>
              </a:lnSpc>
              <a:spcBef>
                <a:spcPts val="75"/>
              </a:spcBef>
              <a:buClrTx/>
            </a:pPr>
            <a:r>
              <a:rPr lang="en-US" altLang="pl-PL" sz="2400" dirty="0">
                <a:solidFill>
                  <a:srgbClr val="000000"/>
                </a:solidFill>
                <a:latin typeface="+mj-lt"/>
              </a:rPr>
              <a:t>GINA does not recommend SABA alone for Step 1 asthma treatment.</a:t>
            </a:r>
            <a:endParaRPr lang="pl-PL" altLang="pl-PL" sz="2400" dirty="0">
              <a:solidFill>
                <a:srgbClr val="000000"/>
              </a:solidFill>
              <a:latin typeface="+mj-lt"/>
            </a:endParaRPr>
          </a:p>
        </p:txBody>
      </p:sp>
    </p:spTree>
    <p:extLst>
      <p:ext uri="{BB962C8B-B14F-4D97-AF65-F5344CB8AC3E}">
        <p14:creationId xmlns:p14="http://schemas.microsoft.com/office/powerpoint/2010/main" val="3722502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BDFBA2-2C5F-4D3C-B0BC-7660C9CFFECF}"/>
              </a:ext>
            </a:extLst>
          </p:cNvPr>
          <p:cNvSpPr>
            <a:spLocks noGrp="1"/>
          </p:cNvSpPr>
          <p:nvPr>
            <p:ph type="title"/>
          </p:nvPr>
        </p:nvSpPr>
        <p:spPr/>
        <p:txBody>
          <a:bodyPr>
            <a:normAutofit/>
          </a:bodyPr>
          <a:lstStyle/>
          <a:p>
            <a:r>
              <a:rPr lang="en-US" sz="3600" dirty="0"/>
              <a:t>AIR – “a new category”</a:t>
            </a:r>
            <a:br>
              <a:rPr lang="pl-PL" sz="3600" dirty="0"/>
            </a:br>
            <a:r>
              <a:rPr lang="en-US" sz="3600" dirty="0"/>
              <a:t>of reliever medication</a:t>
            </a:r>
            <a:endParaRPr lang="pl-PL" sz="2400" dirty="0"/>
          </a:p>
        </p:txBody>
      </p:sp>
      <p:sp>
        <p:nvSpPr>
          <p:cNvPr id="8" name="Symbol zastępczy zawartości 7">
            <a:extLst>
              <a:ext uri="{FF2B5EF4-FFF2-40B4-BE49-F238E27FC236}">
                <a16:creationId xmlns:a16="http://schemas.microsoft.com/office/drawing/2014/main" id="{F1E4BB3B-6C81-43D3-9960-9539995A4C44}"/>
              </a:ext>
            </a:extLst>
          </p:cNvPr>
          <p:cNvSpPr>
            <a:spLocks noGrp="1"/>
          </p:cNvSpPr>
          <p:nvPr>
            <p:ph idx="1"/>
          </p:nvPr>
        </p:nvSpPr>
        <p:spPr>
          <a:xfrm>
            <a:off x="768095" y="2286000"/>
            <a:ext cx="7614851" cy="3910338"/>
          </a:xfrm>
        </p:spPr>
        <p:txBody>
          <a:bodyPr>
            <a:normAutofit/>
          </a:bodyPr>
          <a:lstStyle/>
          <a:p>
            <a:r>
              <a:rPr lang="en-US" b="1" dirty="0"/>
              <a:t>What is it?</a:t>
            </a:r>
            <a:endParaRPr lang="en-US" dirty="0"/>
          </a:p>
          <a:p>
            <a:pPr lvl="1"/>
            <a:r>
              <a:rPr lang="en-US" sz="2000" dirty="0"/>
              <a:t>A reliever inhaler containing a low-dose ICS + a fast-acting bronchodilator.</a:t>
            </a:r>
          </a:p>
          <a:p>
            <a:pPr lvl="1"/>
            <a:r>
              <a:rPr lang="en-US" sz="2000" dirty="0"/>
              <a:t>Example combinations: budesonide–formoterol, </a:t>
            </a:r>
            <a:r>
              <a:rPr lang="en-US" sz="2000" dirty="0" err="1"/>
              <a:t>beclometasone</a:t>
            </a:r>
            <a:r>
              <a:rPr lang="en-US" sz="2000" dirty="0"/>
              <a:t>–formoterol.</a:t>
            </a:r>
          </a:p>
          <a:p>
            <a:r>
              <a:rPr lang="en-US" b="1" dirty="0"/>
              <a:t>How to use it?</a:t>
            </a:r>
            <a:endParaRPr lang="en-US" dirty="0"/>
          </a:p>
          <a:p>
            <a:pPr lvl="1"/>
            <a:r>
              <a:rPr lang="en-US" sz="2000" dirty="0"/>
              <a:t>As needed for symptoms.</a:t>
            </a:r>
          </a:p>
          <a:p>
            <a:pPr lvl="1"/>
            <a:r>
              <a:rPr lang="en-US" sz="2000" dirty="0"/>
              <a:t>Also preventively before exercise or allergen exposure.</a:t>
            </a:r>
          </a:p>
          <a:p>
            <a:r>
              <a:rPr lang="en-US" b="1" dirty="0"/>
              <a:t>Evidence of anti-inflammatory effect:</a:t>
            </a:r>
            <a:endParaRPr lang="en-US" dirty="0"/>
          </a:p>
          <a:p>
            <a:pPr lvl="1"/>
            <a:r>
              <a:rPr lang="en-US" sz="2000" dirty="0"/>
              <a:t>As-needed ICS–formoterol lowers </a:t>
            </a:r>
            <a:r>
              <a:rPr lang="en-US" sz="2000" dirty="0" err="1"/>
              <a:t>FeNO</a:t>
            </a:r>
            <a:r>
              <a:rPr lang="en-US" sz="2000" dirty="0"/>
              <a:t> in studies, confirming an anti-inflammatory effect.</a:t>
            </a:r>
          </a:p>
        </p:txBody>
      </p:sp>
      <p:sp>
        <p:nvSpPr>
          <p:cNvPr id="7" name="Symbol zastępczy numeru slajdu 6">
            <a:extLst>
              <a:ext uri="{FF2B5EF4-FFF2-40B4-BE49-F238E27FC236}">
                <a16:creationId xmlns:a16="http://schemas.microsoft.com/office/drawing/2014/main" id="{BB0C09FB-9970-4125-95A6-0EE6B716537B}"/>
              </a:ext>
            </a:extLst>
          </p:cNvPr>
          <p:cNvSpPr>
            <a:spLocks noGrp="1"/>
          </p:cNvSpPr>
          <p:nvPr>
            <p:ph type="sldNum" sz="quarter" idx="12"/>
          </p:nvPr>
        </p:nvSpPr>
        <p:spPr/>
        <p:txBody>
          <a:bodyPr/>
          <a:lstStyle/>
          <a:p>
            <a:fld id="{722DDA25-0B47-434F-A93F-6D224D646327}" type="slidenum">
              <a:rPr lang="pl-PL" smtClean="0"/>
              <a:t>42</a:t>
            </a:fld>
            <a:endParaRPr lang="pl-PL"/>
          </a:p>
        </p:txBody>
      </p:sp>
      <p:pic>
        <p:nvPicPr>
          <p:cNvPr id="10" name="Obraz 9">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7541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normAutofit/>
          </a:bodyPr>
          <a:lstStyle/>
          <a:p>
            <a:r>
              <a:rPr lang="pl-PL" sz="4000" dirty="0" err="1"/>
              <a:t>Leukotriene</a:t>
            </a:r>
            <a:r>
              <a:rPr lang="pl-PL" sz="4000" dirty="0"/>
              <a:t> receptor </a:t>
            </a:r>
            <a:r>
              <a:rPr lang="pl-PL" sz="4000" dirty="0" err="1"/>
              <a:t>antagonists</a:t>
            </a:r>
            <a:r>
              <a:rPr lang="pl-PL" sz="4000" dirty="0"/>
              <a:t> (LTRA)</a:t>
            </a:r>
          </a:p>
        </p:txBody>
      </p:sp>
      <p:sp>
        <p:nvSpPr>
          <p:cNvPr id="3" name="Symbol zastępczy zawartości 2">
            <a:extLst>
              <a:ext uri="{FF2B5EF4-FFF2-40B4-BE49-F238E27FC236}">
                <a16:creationId xmlns:a16="http://schemas.microsoft.com/office/drawing/2014/main" id="{BFBD97F7-4863-4E9A-BCCC-9AACD05C5FBB}"/>
              </a:ext>
            </a:extLst>
          </p:cNvPr>
          <p:cNvSpPr>
            <a:spLocks noGrp="1"/>
          </p:cNvSpPr>
          <p:nvPr>
            <p:ph idx="1"/>
          </p:nvPr>
        </p:nvSpPr>
        <p:spPr/>
        <p:txBody>
          <a:bodyPr>
            <a:normAutofit/>
          </a:bodyPr>
          <a:lstStyle/>
          <a:p>
            <a:r>
              <a:rPr lang="en-US" b="1" dirty="0"/>
              <a:t>Drugs:</a:t>
            </a:r>
            <a:r>
              <a:rPr lang="en-US" dirty="0"/>
              <a:t> </a:t>
            </a:r>
            <a:r>
              <a:rPr lang="en-US" dirty="0" err="1"/>
              <a:t>montelukast</a:t>
            </a:r>
            <a:r>
              <a:rPr lang="en-US" dirty="0"/>
              <a:t>, </a:t>
            </a:r>
            <a:r>
              <a:rPr lang="en-US" dirty="0" err="1"/>
              <a:t>pranlukast</a:t>
            </a:r>
            <a:r>
              <a:rPr lang="en-US" dirty="0"/>
              <a:t>, </a:t>
            </a:r>
            <a:r>
              <a:rPr lang="en-US" dirty="0" err="1"/>
              <a:t>zafirlukast</a:t>
            </a:r>
            <a:r>
              <a:rPr lang="en-US" dirty="0"/>
              <a:t>, </a:t>
            </a:r>
            <a:r>
              <a:rPr lang="en-US" dirty="0" err="1"/>
              <a:t>zileuton</a:t>
            </a:r>
            <a:br>
              <a:rPr lang="en-US" dirty="0"/>
            </a:br>
            <a:r>
              <a:rPr lang="en-US" b="1" dirty="0"/>
              <a:t>Form:</a:t>
            </a:r>
            <a:r>
              <a:rPr lang="en-US" dirty="0"/>
              <a:t> tablets</a:t>
            </a:r>
          </a:p>
          <a:p>
            <a:r>
              <a:rPr lang="en-US" b="1" dirty="0"/>
              <a:t>Indications / role in therapy:</a:t>
            </a:r>
            <a:endParaRPr lang="en-US" dirty="0"/>
          </a:p>
          <a:p>
            <a:pPr lvl="1"/>
            <a:r>
              <a:rPr lang="en-US" sz="2000" dirty="0"/>
              <a:t>Act on a single element of the inflammatory pathway in asthma.</a:t>
            </a:r>
          </a:p>
          <a:p>
            <a:pPr lvl="1"/>
            <a:r>
              <a:rPr lang="en-US" sz="2000" dirty="0"/>
              <a:t>Sometimes used as an optional maintenance treatment (mainly in children).</a:t>
            </a:r>
          </a:p>
          <a:p>
            <a:pPr lvl="1"/>
            <a:r>
              <a:rPr lang="en-US" sz="2000" b="1" dirty="0"/>
              <a:t>Monotherapy:</a:t>
            </a:r>
            <a:r>
              <a:rPr lang="en-US" sz="2000" dirty="0"/>
              <a:t> less effective than low-dose ICS.</a:t>
            </a:r>
          </a:p>
          <a:p>
            <a:pPr lvl="1"/>
            <a:r>
              <a:rPr lang="en-US" sz="2000" b="1" dirty="0"/>
              <a:t>Add-on to ICS:</a:t>
            </a:r>
            <a:r>
              <a:rPr lang="en-US" sz="2000" dirty="0"/>
              <a:t> less effective than ICS–LABA.</a:t>
            </a:r>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43</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07518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a:extLst>
              <a:ext uri="{FF2B5EF4-FFF2-40B4-BE49-F238E27FC236}">
                <a16:creationId xmlns:a16="http://schemas.microsoft.com/office/drawing/2014/main" id="{F1E4BB3B-6C81-43D3-9960-9539995A4C44}"/>
              </a:ext>
            </a:extLst>
          </p:cNvPr>
          <p:cNvSpPr>
            <a:spLocks noGrp="1"/>
          </p:cNvSpPr>
          <p:nvPr>
            <p:ph idx="1"/>
          </p:nvPr>
        </p:nvSpPr>
        <p:spPr/>
        <p:txBody>
          <a:bodyPr>
            <a:normAutofit/>
          </a:bodyPr>
          <a:lstStyle/>
          <a:p>
            <a:r>
              <a:rPr lang="en-US" b="1" dirty="0"/>
              <a:t>When to consider it?</a:t>
            </a:r>
          </a:p>
          <a:p>
            <a:r>
              <a:rPr lang="en-US" dirty="0"/>
              <a:t>Adults and children with asthma and clinically significant sensitization to inhalant allergens.</a:t>
            </a:r>
            <a:br>
              <a:rPr lang="en-US" dirty="0"/>
            </a:br>
            <a:r>
              <a:rPr lang="en-US" dirty="0"/>
              <a:t>Allergic rhinitis often coexists.</a:t>
            </a:r>
          </a:p>
          <a:p>
            <a:r>
              <a:rPr lang="en-US" b="1" dirty="0"/>
              <a:t>What does it involve?</a:t>
            </a:r>
          </a:p>
          <a:p>
            <a:pPr lvl="1"/>
            <a:r>
              <a:rPr lang="en-US" sz="2000" dirty="0"/>
              <a:t>Identification of clinically relevant allergens</a:t>
            </a:r>
          </a:p>
          <a:p>
            <a:pPr lvl="1"/>
            <a:r>
              <a:rPr lang="en-US" sz="2000" dirty="0"/>
              <a:t>Administration of standardized extracts in precisely calculated doses → desensitization/tolerance</a:t>
            </a:r>
          </a:p>
          <a:p>
            <a:pPr lvl="1"/>
            <a:r>
              <a:rPr lang="en-US" sz="2000" dirty="0"/>
              <a:t>The only method that modifies the immune response with long-term effectiveness against allergic reactions</a:t>
            </a:r>
          </a:p>
          <a:p>
            <a:endParaRPr lang="pl-PL" dirty="0"/>
          </a:p>
        </p:txBody>
      </p:sp>
      <p:sp>
        <p:nvSpPr>
          <p:cNvPr id="7" name="Symbol zastępczy numeru slajdu 6">
            <a:extLst>
              <a:ext uri="{FF2B5EF4-FFF2-40B4-BE49-F238E27FC236}">
                <a16:creationId xmlns:a16="http://schemas.microsoft.com/office/drawing/2014/main" id="{BB0C09FB-9970-4125-95A6-0EE6B716537B}"/>
              </a:ext>
            </a:extLst>
          </p:cNvPr>
          <p:cNvSpPr>
            <a:spLocks noGrp="1"/>
          </p:cNvSpPr>
          <p:nvPr>
            <p:ph type="sldNum" sz="quarter" idx="12"/>
          </p:nvPr>
        </p:nvSpPr>
        <p:spPr/>
        <p:txBody>
          <a:bodyPr/>
          <a:lstStyle/>
          <a:p>
            <a:fld id="{722DDA25-0B47-434F-A93F-6D224D646327}" type="slidenum">
              <a:rPr lang="pl-PL" smtClean="0"/>
              <a:t>44</a:t>
            </a:fld>
            <a:endParaRPr lang="pl-PL"/>
          </a:p>
        </p:txBody>
      </p:sp>
      <p:pic>
        <p:nvPicPr>
          <p:cNvPr id="10" name="Obraz 9">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ytuł 2"/>
          <p:cNvSpPr>
            <a:spLocks noGrp="1"/>
          </p:cNvSpPr>
          <p:nvPr>
            <p:ph type="title"/>
          </p:nvPr>
        </p:nvSpPr>
        <p:spPr/>
        <p:txBody>
          <a:bodyPr/>
          <a:lstStyle/>
          <a:p>
            <a:r>
              <a:rPr lang="pl-PL" dirty="0" err="1"/>
              <a:t>Allergen</a:t>
            </a:r>
            <a:r>
              <a:rPr lang="pl-PL" dirty="0"/>
              <a:t> </a:t>
            </a:r>
            <a:r>
              <a:rPr lang="pl-PL" dirty="0" err="1"/>
              <a:t>Immunotherapy</a:t>
            </a:r>
            <a:endParaRPr lang="pl-PL" dirty="0"/>
          </a:p>
        </p:txBody>
      </p:sp>
    </p:spTree>
    <p:extLst>
      <p:ext uri="{BB962C8B-B14F-4D97-AF65-F5344CB8AC3E}">
        <p14:creationId xmlns:p14="http://schemas.microsoft.com/office/powerpoint/2010/main" val="3875862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C28BE-2192-47DD-DBFD-5F1A13473C3E}"/>
            </a:ext>
          </a:extLst>
        </p:cNvPr>
        <p:cNvGrpSpPr/>
        <p:nvPr/>
      </p:nvGrpSpPr>
      <p:grpSpPr>
        <a:xfrm>
          <a:off x="0" y="0"/>
          <a:ext cx="0" cy="0"/>
          <a:chOff x="0" y="0"/>
          <a:chExt cx="0" cy="0"/>
        </a:xfrm>
      </p:grpSpPr>
      <p:sp>
        <p:nvSpPr>
          <p:cNvPr id="8" name="Symbol zastępczy zawartości 7">
            <a:extLst>
              <a:ext uri="{FF2B5EF4-FFF2-40B4-BE49-F238E27FC236}">
                <a16:creationId xmlns:a16="http://schemas.microsoft.com/office/drawing/2014/main" id="{AAB69050-DEE7-5E2F-4718-18FA0B5875CF}"/>
              </a:ext>
            </a:extLst>
          </p:cNvPr>
          <p:cNvSpPr>
            <a:spLocks noGrp="1"/>
          </p:cNvSpPr>
          <p:nvPr>
            <p:ph idx="1"/>
          </p:nvPr>
        </p:nvSpPr>
        <p:spPr/>
        <p:txBody>
          <a:bodyPr>
            <a:normAutofit/>
          </a:bodyPr>
          <a:lstStyle/>
          <a:p>
            <a:r>
              <a:rPr lang="pl-PL" b="1" dirty="0" err="1"/>
              <a:t>Evidence</a:t>
            </a:r>
            <a:r>
              <a:rPr lang="pl-PL" b="1" dirty="0"/>
              <a:t> / </a:t>
            </a:r>
            <a:r>
              <a:rPr lang="pl-PL" b="1" dirty="0" err="1"/>
              <a:t>Limitations</a:t>
            </a:r>
            <a:endParaRPr lang="pl-PL" dirty="0"/>
          </a:p>
          <a:p>
            <a:pPr lvl="1"/>
            <a:r>
              <a:rPr lang="pl-PL" sz="2000" dirty="0" err="1"/>
              <a:t>Few</a:t>
            </a:r>
            <a:r>
              <a:rPr lang="pl-PL" sz="2000" dirty="0"/>
              <a:t> </a:t>
            </a:r>
            <a:r>
              <a:rPr lang="pl-PL" sz="2000" dirty="0" err="1"/>
              <a:t>comparative</a:t>
            </a:r>
            <a:r>
              <a:rPr lang="pl-PL" sz="2000" dirty="0"/>
              <a:t> </a:t>
            </a:r>
            <a:r>
              <a:rPr lang="pl-PL" sz="2000" dirty="0" err="1"/>
              <a:t>studies</a:t>
            </a:r>
            <a:r>
              <a:rPr lang="pl-PL" sz="2000" dirty="0"/>
              <a:t> with </a:t>
            </a:r>
            <a:r>
              <a:rPr lang="pl-PL" sz="2000" dirty="0" err="1"/>
              <a:t>pharmacotherapy</a:t>
            </a:r>
            <a:r>
              <a:rPr lang="pl-PL" sz="2000" dirty="0"/>
              <a:t>; </a:t>
            </a:r>
            <a:r>
              <a:rPr lang="pl-PL" sz="2000" dirty="0" err="1"/>
              <a:t>endpoints</a:t>
            </a:r>
            <a:r>
              <a:rPr lang="pl-PL" sz="2000" dirty="0"/>
              <a:t> </a:t>
            </a:r>
            <a:r>
              <a:rPr lang="pl-PL" sz="2000" dirty="0" err="1"/>
              <a:t>often</a:t>
            </a:r>
            <a:r>
              <a:rPr lang="pl-PL" sz="2000" dirty="0"/>
              <a:t> non-</a:t>
            </a:r>
            <a:r>
              <a:rPr lang="pl-PL" sz="2000" dirty="0" err="1"/>
              <a:t>standardized</a:t>
            </a:r>
            <a:r>
              <a:rPr lang="pl-PL" sz="2000" dirty="0"/>
              <a:t> (</a:t>
            </a:r>
            <a:r>
              <a:rPr lang="pl-PL" sz="2000" dirty="0" err="1"/>
              <a:t>e.g</a:t>
            </a:r>
            <a:r>
              <a:rPr lang="pl-PL" sz="2000" dirty="0"/>
              <a:t>., </a:t>
            </a:r>
            <a:r>
              <a:rPr lang="pl-PL" sz="2000" dirty="0" err="1"/>
              <a:t>exacerbations</a:t>
            </a:r>
            <a:r>
              <a:rPr lang="pl-PL" sz="2000" dirty="0"/>
              <a:t>)</a:t>
            </a:r>
          </a:p>
          <a:p>
            <a:pPr lvl="1"/>
            <a:r>
              <a:rPr lang="pl-PL" sz="2000" dirty="0"/>
              <a:t>Most data </a:t>
            </a:r>
            <a:r>
              <a:rPr lang="pl-PL" sz="2000" dirty="0" err="1"/>
              <a:t>come</a:t>
            </a:r>
            <a:r>
              <a:rPr lang="pl-PL" sz="2000" dirty="0"/>
              <a:t> from </a:t>
            </a:r>
            <a:r>
              <a:rPr lang="pl-PL" sz="2000" dirty="0" err="1"/>
              <a:t>patients</a:t>
            </a:r>
            <a:r>
              <a:rPr lang="pl-PL" sz="2000" dirty="0"/>
              <a:t> with </a:t>
            </a:r>
            <a:r>
              <a:rPr lang="pl-PL" sz="2000" dirty="0" err="1"/>
              <a:t>mild</a:t>
            </a:r>
            <a:r>
              <a:rPr lang="pl-PL" sz="2000" dirty="0"/>
              <a:t> </a:t>
            </a:r>
            <a:r>
              <a:rPr lang="pl-PL" sz="2000" dirty="0" err="1"/>
              <a:t>asthma</a:t>
            </a:r>
            <a:endParaRPr lang="pl-PL" sz="2000" dirty="0"/>
          </a:p>
          <a:p>
            <a:pPr lvl="1"/>
            <a:r>
              <a:rPr lang="pl-PL" sz="2000" dirty="0"/>
              <a:t>Most </a:t>
            </a:r>
            <a:r>
              <a:rPr lang="pl-PL" sz="2000" dirty="0" err="1"/>
              <a:t>frequently</a:t>
            </a:r>
            <a:r>
              <a:rPr lang="pl-PL" sz="2000" dirty="0"/>
              <a:t> </a:t>
            </a:r>
            <a:r>
              <a:rPr lang="pl-PL" sz="2000" dirty="0" err="1"/>
              <a:t>studied</a:t>
            </a:r>
            <a:r>
              <a:rPr lang="pl-PL" sz="2000" dirty="0"/>
              <a:t> </a:t>
            </a:r>
            <a:r>
              <a:rPr lang="pl-PL" sz="2000" dirty="0" err="1"/>
              <a:t>allergens</a:t>
            </a:r>
            <a:r>
              <a:rPr lang="pl-PL" sz="2000" dirty="0"/>
              <a:t>: </a:t>
            </a:r>
            <a:r>
              <a:rPr lang="pl-PL" sz="2000" dirty="0" err="1"/>
              <a:t>house</a:t>
            </a:r>
            <a:r>
              <a:rPr lang="pl-PL" sz="2000" dirty="0"/>
              <a:t> </a:t>
            </a:r>
            <a:r>
              <a:rPr lang="pl-PL" sz="2000" dirty="0" err="1"/>
              <a:t>dust</a:t>
            </a:r>
            <a:r>
              <a:rPr lang="pl-PL" sz="2000" dirty="0"/>
              <a:t> </a:t>
            </a:r>
            <a:r>
              <a:rPr lang="pl-PL" sz="2000" dirty="0" err="1"/>
              <a:t>mites</a:t>
            </a:r>
            <a:r>
              <a:rPr lang="pl-PL" sz="2000" dirty="0"/>
              <a:t> and </a:t>
            </a:r>
            <a:r>
              <a:rPr lang="pl-PL" sz="2000" dirty="0" err="1"/>
              <a:t>grass</a:t>
            </a:r>
            <a:r>
              <a:rPr lang="pl-PL" sz="2000" dirty="0"/>
              <a:t> </a:t>
            </a:r>
            <a:r>
              <a:rPr lang="pl-PL" sz="2000" dirty="0" err="1"/>
              <a:t>pollens</a:t>
            </a:r>
            <a:endParaRPr lang="pl-PL" sz="2000" dirty="0"/>
          </a:p>
          <a:p>
            <a:pPr lvl="1"/>
            <a:r>
              <a:rPr lang="pl-PL" sz="2000" dirty="0" err="1"/>
              <a:t>Insufficient</a:t>
            </a:r>
            <a:r>
              <a:rPr lang="pl-PL" sz="2000" dirty="0"/>
              <a:t> </a:t>
            </a:r>
            <a:r>
              <a:rPr lang="pl-PL" sz="2000" dirty="0" err="1"/>
              <a:t>evidence</a:t>
            </a:r>
            <a:r>
              <a:rPr lang="pl-PL" sz="2000" dirty="0"/>
              <a:t> for </a:t>
            </a:r>
            <a:r>
              <a:rPr lang="pl-PL" sz="2000" dirty="0" err="1"/>
              <a:t>patients</a:t>
            </a:r>
            <a:r>
              <a:rPr lang="pl-PL" sz="2000" dirty="0"/>
              <a:t> </a:t>
            </a:r>
            <a:r>
              <a:rPr lang="pl-PL" sz="2000" dirty="0" err="1"/>
              <a:t>sensitized</a:t>
            </a:r>
            <a:r>
              <a:rPr lang="pl-PL" sz="2000" dirty="0"/>
              <a:t> to </a:t>
            </a:r>
            <a:r>
              <a:rPr lang="pl-PL" sz="2000" dirty="0" err="1"/>
              <a:t>molds</a:t>
            </a:r>
            <a:endParaRPr lang="pl-PL" sz="2000" dirty="0"/>
          </a:p>
          <a:p>
            <a:r>
              <a:rPr lang="pl-PL" b="1" dirty="0" err="1"/>
              <a:t>Routes</a:t>
            </a:r>
            <a:r>
              <a:rPr lang="pl-PL" b="1" dirty="0"/>
              <a:t> of </a:t>
            </a:r>
            <a:r>
              <a:rPr lang="pl-PL" b="1" dirty="0" err="1"/>
              <a:t>administration</a:t>
            </a:r>
            <a:endParaRPr lang="pl-PL" dirty="0"/>
          </a:p>
          <a:p>
            <a:pPr lvl="1"/>
            <a:r>
              <a:rPr lang="pl-PL" sz="2000" b="1" dirty="0"/>
              <a:t>SCIT</a:t>
            </a:r>
            <a:r>
              <a:rPr lang="pl-PL" sz="2000" dirty="0"/>
              <a:t> – </a:t>
            </a:r>
            <a:r>
              <a:rPr lang="pl-PL" sz="2000" dirty="0" err="1"/>
              <a:t>subcutaneous</a:t>
            </a:r>
            <a:r>
              <a:rPr lang="pl-PL" sz="2000" dirty="0"/>
              <a:t> </a:t>
            </a:r>
            <a:r>
              <a:rPr lang="pl-PL" sz="2000" dirty="0" err="1"/>
              <a:t>immunotherapy</a:t>
            </a:r>
            <a:endParaRPr lang="pl-PL" sz="2000" dirty="0"/>
          </a:p>
          <a:p>
            <a:pPr lvl="1"/>
            <a:r>
              <a:rPr lang="pl-PL" sz="2000" b="1" dirty="0"/>
              <a:t>SLIT</a:t>
            </a:r>
            <a:r>
              <a:rPr lang="pl-PL" sz="2000" dirty="0"/>
              <a:t> – </a:t>
            </a:r>
            <a:r>
              <a:rPr lang="pl-PL" sz="2000" dirty="0" err="1"/>
              <a:t>sublingual</a:t>
            </a:r>
            <a:r>
              <a:rPr lang="pl-PL" sz="2000" dirty="0"/>
              <a:t> </a:t>
            </a:r>
            <a:r>
              <a:rPr lang="pl-PL" sz="2000" dirty="0" err="1"/>
              <a:t>immunotherapy</a:t>
            </a:r>
            <a:endParaRPr lang="pl-PL" sz="2000" dirty="0"/>
          </a:p>
        </p:txBody>
      </p:sp>
      <p:sp>
        <p:nvSpPr>
          <p:cNvPr id="7" name="Symbol zastępczy numeru slajdu 6">
            <a:extLst>
              <a:ext uri="{FF2B5EF4-FFF2-40B4-BE49-F238E27FC236}">
                <a16:creationId xmlns:a16="http://schemas.microsoft.com/office/drawing/2014/main" id="{3527D48A-ECDE-4983-0B71-16BBA9B6F57C}"/>
              </a:ext>
            </a:extLst>
          </p:cNvPr>
          <p:cNvSpPr>
            <a:spLocks noGrp="1"/>
          </p:cNvSpPr>
          <p:nvPr>
            <p:ph type="sldNum" sz="quarter" idx="12"/>
          </p:nvPr>
        </p:nvSpPr>
        <p:spPr/>
        <p:txBody>
          <a:bodyPr/>
          <a:lstStyle/>
          <a:p>
            <a:fld id="{722DDA25-0B47-434F-A93F-6D224D646327}" type="slidenum">
              <a:rPr lang="pl-PL" smtClean="0"/>
              <a:t>45</a:t>
            </a:fld>
            <a:endParaRPr lang="pl-PL"/>
          </a:p>
        </p:txBody>
      </p:sp>
      <p:pic>
        <p:nvPicPr>
          <p:cNvPr id="10" name="Obraz 9">
            <a:extLst>
              <a:ext uri="{FF2B5EF4-FFF2-40B4-BE49-F238E27FC236}">
                <a16:creationId xmlns:a16="http://schemas.microsoft.com/office/drawing/2014/main" id="{C6DF5694-1BDB-FF2E-B3A1-BC51186B1792}"/>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ytuł 2">
            <a:extLst>
              <a:ext uri="{FF2B5EF4-FFF2-40B4-BE49-F238E27FC236}">
                <a16:creationId xmlns:a16="http://schemas.microsoft.com/office/drawing/2014/main" id="{35DB4FD4-9D95-1FBE-964F-161BBEA68E02}"/>
              </a:ext>
            </a:extLst>
          </p:cNvPr>
          <p:cNvSpPr>
            <a:spLocks noGrp="1"/>
          </p:cNvSpPr>
          <p:nvPr>
            <p:ph type="title"/>
          </p:nvPr>
        </p:nvSpPr>
        <p:spPr/>
        <p:txBody>
          <a:bodyPr/>
          <a:lstStyle/>
          <a:p>
            <a:r>
              <a:rPr lang="pl-PL" dirty="0" err="1"/>
              <a:t>Allergen</a:t>
            </a:r>
            <a:r>
              <a:rPr lang="pl-PL" dirty="0"/>
              <a:t> </a:t>
            </a:r>
            <a:r>
              <a:rPr lang="pl-PL" dirty="0" err="1"/>
              <a:t>Immunotherapy</a:t>
            </a:r>
            <a:endParaRPr lang="pl-PL" dirty="0"/>
          </a:p>
        </p:txBody>
      </p:sp>
    </p:spTree>
    <p:extLst>
      <p:ext uri="{BB962C8B-B14F-4D97-AF65-F5344CB8AC3E}">
        <p14:creationId xmlns:p14="http://schemas.microsoft.com/office/powerpoint/2010/main" val="638094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numeru slajdu 3"/>
          <p:cNvSpPr>
            <a:spLocks noGrp="1"/>
          </p:cNvSpPr>
          <p:nvPr>
            <p:ph type="sldNum" sz="quarter" idx="12"/>
          </p:nvPr>
        </p:nvSpPr>
        <p:spPr/>
        <p:txBody>
          <a:bodyPr/>
          <a:lstStyle/>
          <a:p>
            <a:fld id="{722DDA25-0B47-434F-A93F-6D224D646327}" type="slidenum">
              <a:rPr lang="pl-PL" smtClean="0"/>
              <a:t>46</a:t>
            </a:fld>
            <a:endParaRPr lang="pl-PL"/>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704"/>
            <a:ext cx="9144000" cy="62973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4742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numeru slajdu 3"/>
          <p:cNvSpPr>
            <a:spLocks noGrp="1"/>
          </p:cNvSpPr>
          <p:nvPr>
            <p:ph type="sldNum" sz="quarter" idx="12"/>
          </p:nvPr>
        </p:nvSpPr>
        <p:spPr/>
        <p:txBody>
          <a:bodyPr/>
          <a:lstStyle/>
          <a:p>
            <a:fld id="{722DDA25-0B47-434F-A93F-6D224D646327}" type="slidenum">
              <a:rPr lang="pl-PL" smtClean="0"/>
              <a:t>47</a:t>
            </a:fld>
            <a:endParaRPr lang="pl-PL"/>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377561"/>
            <a:ext cx="8701088" cy="6367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8542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numeru slajdu 3"/>
          <p:cNvSpPr>
            <a:spLocks noGrp="1"/>
          </p:cNvSpPr>
          <p:nvPr>
            <p:ph type="sldNum" sz="quarter" idx="12"/>
          </p:nvPr>
        </p:nvSpPr>
        <p:spPr/>
        <p:txBody>
          <a:bodyPr/>
          <a:lstStyle/>
          <a:p>
            <a:fld id="{722DDA25-0B47-434F-A93F-6D224D646327}" type="slidenum">
              <a:rPr lang="pl-PL" smtClean="0"/>
              <a:t>48</a:t>
            </a:fld>
            <a:endParaRPr lang="pl-PL"/>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15925"/>
            <a:ext cx="8723312" cy="6169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283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7B7386-8EA5-4956-B76F-C456C0AD5BB9}"/>
              </a:ext>
            </a:extLst>
          </p:cNvPr>
          <p:cNvSpPr>
            <a:spLocks noGrp="1"/>
          </p:cNvSpPr>
          <p:nvPr>
            <p:ph type="ctrTitle"/>
          </p:nvPr>
        </p:nvSpPr>
        <p:spPr/>
        <p:txBody>
          <a:bodyPr/>
          <a:lstStyle/>
          <a:p>
            <a:r>
              <a:rPr lang="en-US" dirty="0"/>
              <a:t>Exacerbations of asthma in children</a:t>
            </a:r>
            <a:endParaRPr lang="pl-PL" dirty="0"/>
          </a:p>
        </p:txBody>
      </p:sp>
      <p:sp>
        <p:nvSpPr>
          <p:cNvPr id="3" name="Podtytuł 2">
            <a:extLst>
              <a:ext uri="{FF2B5EF4-FFF2-40B4-BE49-F238E27FC236}">
                <a16:creationId xmlns:a16="http://schemas.microsoft.com/office/drawing/2014/main" id="{B3C78A1E-AAE8-49B1-86D2-C77A21817308}"/>
              </a:ext>
            </a:extLst>
          </p:cNvPr>
          <p:cNvSpPr>
            <a:spLocks noGrp="1"/>
          </p:cNvSpPr>
          <p:nvPr>
            <p:ph type="subTitle" idx="1"/>
          </p:nvPr>
        </p:nvSpPr>
        <p:spPr/>
        <p:txBody>
          <a:bodyPr>
            <a:normAutofit/>
          </a:bodyPr>
          <a:lstStyle/>
          <a:p>
            <a:r>
              <a:rPr lang="pl-PL" dirty="0"/>
              <a:t>Katedra i Klinika Pediatrii, Alergologii</a:t>
            </a:r>
            <a:br>
              <a:rPr lang="pl-PL" dirty="0"/>
            </a:br>
            <a:r>
              <a:rPr lang="pl-PL" dirty="0"/>
              <a:t>i Gastroenterologii CM</a:t>
            </a:r>
            <a:br>
              <a:rPr lang="pl-PL" dirty="0"/>
            </a:br>
            <a:r>
              <a:rPr lang="pl-PL" dirty="0"/>
              <a:t>w Bydgoszczy UMK</a:t>
            </a:r>
          </a:p>
        </p:txBody>
      </p:sp>
      <p:grpSp>
        <p:nvGrpSpPr>
          <p:cNvPr id="9" name="Grupa 8">
            <a:extLst>
              <a:ext uri="{FF2B5EF4-FFF2-40B4-BE49-F238E27FC236}">
                <a16:creationId xmlns:a16="http://schemas.microsoft.com/office/drawing/2014/main" id="{8C5BBEF3-6D88-47D3-89B0-0426A078D170}"/>
              </a:ext>
            </a:extLst>
          </p:cNvPr>
          <p:cNvGrpSpPr/>
          <p:nvPr/>
        </p:nvGrpSpPr>
        <p:grpSpPr>
          <a:xfrm>
            <a:off x="5299911" y="106780"/>
            <a:ext cx="3742070" cy="711367"/>
            <a:chOff x="5299911" y="106780"/>
            <a:chExt cx="3742070" cy="711367"/>
          </a:xfrm>
        </p:grpSpPr>
        <p:sp>
          <p:nvSpPr>
            <p:cNvPr id="8" name="Prostokąt 7">
              <a:extLst>
                <a:ext uri="{FF2B5EF4-FFF2-40B4-BE49-F238E27FC236}">
                  <a16:creationId xmlns:a16="http://schemas.microsoft.com/office/drawing/2014/main" id="{E8E1E43D-B086-4856-8473-F4590E8F5F71}"/>
                </a:ext>
              </a:extLst>
            </p:cNvPr>
            <p:cNvSpPr/>
            <p:nvPr/>
          </p:nvSpPr>
          <p:spPr>
            <a:xfrm>
              <a:off x="5299911" y="106780"/>
              <a:ext cx="3742070" cy="711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a:extLst>
                <a:ext uri="{FF2B5EF4-FFF2-40B4-BE49-F238E27FC236}">
                  <a16:creationId xmlns:a16="http://schemas.microsoft.com/office/drawing/2014/main" id="{61BC738A-1D88-468D-8E73-EF570E4F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84" y="198771"/>
              <a:ext cx="1850857" cy="556703"/>
            </a:xfrm>
            <a:prstGeom prst="rect">
              <a:avLst/>
            </a:prstGeom>
          </p:spPr>
        </p:pic>
        <p:pic>
          <p:nvPicPr>
            <p:cNvPr id="7" name="Obraz 6">
              <a:extLst>
                <a:ext uri="{FF2B5EF4-FFF2-40B4-BE49-F238E27FC236}">
                  <a16:creationId xmlns:a16="http://schemas.microsoft.com/office/drawing/2014/main" id="{ADCBAD56-3111-4235-A163-DA4E201BA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221" y="106780"/>
              <a:ext cx="1667760" cy="711367"/>
            </a:xfrm>
            <a:prstGeom prst="rect">
              <a:avLst/>
            </a:prstGeom>
          </p:spPr>
        </p:pic>
      </p:grpSp>
      <p:sp>
        <p:nvSpPr>
          <p:cNvPr id="10" name="Symbol zastępczy numeru slajdu 9">
            <a:extLst>
              <a:ext uri="{FF2B5EF4-FFF2-40B4-BE49-F238E27FC236}">
                <a16:creationId xmlns:a16="http://schemas.microsoft.com/office/drawing/2014/main" id="{1ABE15C2-25F7-4785-8176-478AE41D1905}"/>
              </a:ext>
            </a:extLst>
          </p:cNvPr>
          <p:cNvSpPr>
            <a:spLocks noGrp="1"/>
          </p:cNvSpPr>
          <p:nvPr>
            <p:ph type="sldNum" sz="quarter" idx="12"/>
          </p:nvPr>
        </p:nvSpPr>
        <p:spPr/>
        <p:txBody>
          <a:bodyPr/>
          <a:lstStyle/>
          <a:p>
            <a:fld id="{722DDA25-0B47-434F-A93F-6D224D646327}" type="slidenum">
              <a:rPr lang="pl-PL" smtClean="0"/>
              <a:t>49</a:t>
            </a:fld>
            <a:endParaRPr lang="pl-PL"/>
          </a:p>
        </p:txBody>
      </p:sp>
    </p:spTree>
    <p:extLst>
      <p:ext uri="{BB962C8B-B14F-4D97-AF65-F5344CB8AC3E}">
        <p14:creationId xmlns:p14="http://schemas.microsoft.com/office/powerpoint/2010/main" val="44775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p:txBody>
          <a:bodyPr>
            <a:normAutofit/>
          </a:bodyPr>
          <a:lstStyle/>
          <a:p>
            <a:r>
              <a:rPr lang="pl-PL" dirty="0" err="1"/>
              <a:t>Medical</a:t>
            </a:r>
            <a:r>
              <a:rPr lang="pl-PL" dirty="0"/>
              <a:t> </a:t>
            </a:r>
            <a:r>
              <a:rPr lang="pl-PL" dirty="0" err="1"/>
              <a:t>History</a:t>
            </a:r>
            <a:endParaRPr lang="pl-PL"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p:txBody>
          <a:bodyPr>
            <a:normAutofit fontScale="92500"/>
          </a:bodyPr>
          <a:lstStyle/>
          <a:p>
            <a:pPr lvl="1"/>
            <a:r>
              <a:rPr lang="en-US" sz="1800" b="1" dirty="0"/>
              <a:t>Has the patient had an episode or recurrent episodes of wheezing within the past year?</a:t>
            </a:r>
            <a:br>
              <a:rPr lang="en-US" sz="1800" dirty="0"/>
            </a:br>
            <a:r>
              <a:rPr lang="en-US" sz="1800" b="1" dirty="0"/>
              <a:t>Does the patient experience bothersome nighttime cough not related to infection?</a:t>
            </a:r>
            <a:br>
              <a:rPr lang="en-US" sz="1800" dirty="0"/>
            </a:br>
            <a:r>
              <a:rPr lang="en-US" sz="1800" b="1" dirty="0"/>
              <a:t>Do wheezing, shortness of breath, or cough occur after physical exertion?</a:t>
            </a:r>
            <a:br>
              <a:rPr lang="en-US" sz="1800" dirty="0"/>
            </a:br>
            <a:r>
              <a:rPr lang="en-US" sz="1800" b="1" dirty="0"/>
              <a:t>Do wheezing, shortness of breath, or cough occur after exposure to allergens or irritants?</a:t>
            </a:r>
            <a:br>
              <a:rPr lang="en-US" sz="1800" dirty="0"/>
            </a:br>
            <a:r>
              <a:rPr lang="en-US" sz="1800" b="1" dirty="0"/>
              <a:t>Does the patient complain that colds “go down to the chest” or last longer than 10 days?</a:t>
            </a:r>
            <a:br>
              <a:rPr lang="en-US" sz="1800" dirty="0"/>
            </a:br>
            <a:r>
              <a:rPr lang="en-US" sz="1800" b="1" dirty="0"/>
              <a:t>Does the patient have, or has the patient had, symptoms of atopic dermatitis or allergic rhinitis/conjunctivitis?</a:t>
            </a:r>
            <a:br>
              <a:rPr lang="en-US" sz="1800" dirty="0"/>
            </a:br>
            <a:r>
              <a:rPr lang="en-US" sz="1800" b="1" dirty="0"/>
              <a:t>Has the patient had bronchitis or pneumonia more than 3 times in a year?</a:t>
            </a:r>
            <a:br>
              <a:rPr lang="en-US" sz="1800" dirty="0"/>
            </a:br>
            <a:r>
              <a:rPr lang="en-US" sz="1800" b="1" dirty="0"/>
              <a:t>Has the patient received antibiotics more than 3 times in a year for respiratory infections?</a:t>
            </a:r>
            <a:br>
              <a:rPr lang="en-US" sz="1800" dirty="0"/>
            </a:br>
            <a:r>
              <a:rPr lang="en-US" sz="1800" b="1" dirty="0"/>
              <a:t>Do the symptoms improve with asthma treatment or fail to improve after antibiotic therapy?</a:t>
            </a:r>
            <a:endParaRPr lang="pl-PL" sz="1800" dirty="0"/>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5</a:t>
            </a:fld>
            <a:endParaRPr lang="pl-PL"/>
          </a:p>
        </p:txBody>
      </p:sp>
    </p:spTree>
    <p:extLst>
      <p:ext uri="{BB962C8B-B14F-4D97-AF65-F5344CB8AC3E}">
        <p14:creationId xmlns:p14="http://schemas.microsoft.com/office/powerpoint/2010/main" val="1492127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lstStyle/>
          <a:p>
            <a:r>
              <a:rPr lang="en-US" dirty="0"/>
              <a:t>Risk factors for asthma exacerbations</a:t>
            </a:r>
            <a:endParaRPr lang="pl-PL" dirty="0"/>
          </a:p>
        </p:txBody>
      </p:sp>
      <p:sp>
        <p:nvSpPr>
          <p:cNvPr id="3" name="Symbol zastępczy zawartości 2">
            <a:extLst>
              <a:ext uri="{FF2B5EF4-FFF2-40B4-BE49-F238E27FC236}">
                <a16:creationId xmlns:a16="http://schemas.microsoft.com/office/drawing/2014/main" id="{BFBD97F7-4863-4E9A-BCCC-9AACD05C5FBB}"/>
              </a:ext>
            </a:extLst>
          </p:cNvPr>
          <p:cNvSpPr>
            <a:spLocks noGrp="1"/>
          </p:cNvSpPr>
          <p:nvPr>
            <p:ph idx="1"/>
          </p:nvPr>
        </p:nvSpPr>
        <p:spPr>
          <a:xfrm>
            <a:off x="690466" y="1978090"/>
            <a:ext cx="7367686" cy="4331270"/>
          </a:xfrm>
        </p:spPr>
        <p:txBody>
          <a:bodyPr>
            <a:normAutofit/>
          </a:bodyPr>
          <a:lstStyle/>
          <a:p>
            <a:r>
              <a:rPr lang="pl-PL" b="1" dirty="0" err="1">
                <a:solidFill>
                  <a:srgbClr val="1CADE4"/>
                </a:solidFill>
              </a:rPr>
              <a:t>Uncontrolled</a:t>
            </a:r>
            <a:r>
              <a:rPr lang="pl-PL" b="1" dirty="0">
                <a:solidFill>
                  <a:srgbClr val="1CADE4"/>
                </a:solidFill>
              </a:rPr>
              <a:t> </a:t>
            </a:r>
            <a:r>
              <a:rPr lang="pl-PL" b="1" dirty="0" err="1">
                <a:solidFill>
                  <a:srgbClr val="1CADE4"/>
                </a:solidFill>
              </a:rPr>
              <a:t>asthma</a:t>
            </a:r>
            <a:r>
              <a:rPr lang="pl-PL" b="1" dirty="0">
                <a:solidFill>
                  <a:srgbClr val="1CADE4"/>
                </a:solidFill>
              </a:rPr>
              <a:t> </a:t>
            </a:r>
            <a:r>
              <a:rPr lang="pl-PL" b="1" dirty="0" err="1">
                <a:solidFill>
                  <a:srgbClr val="1CADE4"/>
                </a:solidFill>
              </a:rPr>
              <a:t>symptoms</a:t>
            </a:r>
            <a:r>
              <a:rPr lang="pl-PL" b="1" dirty="0">
                <a:solidFill>
                  <a:srgbClr val="1CADE4"/>
                </a:solidFill>
              </a:rPr>
              <a:t> → a major </a:t>
            </a:r>
            <a:r>
              <a:rPr lang="pl-PL" b="1" dirty="0" err="1">
                <a:solidFill>
                  <a:srgbClr val="1CADE4"/>
                </a:solidFill>
              </a:rPr>
              <a:t>risk</a:t>
            </a:r>
            <a:r>
              <a:rPr lang="pl-PL" b="1" dirty="0">
                <a:solidFill>
                  <a:srgbClr val="1CADE4"/>
                </a:solidFill>
              </a:rPr>
              <a:t> </a:t>
            </a:r>
            <a:r>
              <a:rPr lang="pl-PL" b="1" dirty="0" err="1">
                <a:solidFill>
                  <a:srgbClr val="1CADE4"/>
                </a:solidFill>
              </a:rPr>
              <a:t>factor</a:t>
            </a:r>
            <a:br>
              <a:rPr lang="pl-PL" b="1" dirty="0">
                <a:solidFill>
                  <a:srgbClr val="1CADE4"/>
                </a:solidFill>
              </a:rPr>
            </a:br>
            <a:r>
              <a:rPr lang="pl-PL" b="1" dirty="0">
                <a:solidFill>
                  <a:srgbClr val="1CADE4"/>
                </a:solidFill>
              </a:rPr>
              <a:t>for </a:t>
            </a:r>
            <a:r>
              <a:rPr lang="pl-PL" b="1" dirty="0" err="1">
                <a:solidFill>
                  <a:srgbClr val="1CADE4"/>
                </a:solidFill>
              </a:rPr>
              <a:t>exacerbations</a:t>
            </a:r>
            <a:r>
              <a:rPr lang="pl-PL" b="1" dirty="0">
                <a:solidFill>
                  <a:srgbClr val="1CADE4"/>
                </a:solidFill>
              </a:rPr>
              <a:t>.</a:t>
            </a:r>
            <a:endParaRPr lang="pl-PL" dirty="0">
              <a:solidFill>
                <a:srgbClr val="1CADE4"/>
              </a:solidFill>
            </a:endParaRPr>
          </a:p>
          <a:p>
            <a:r>
              <a:rPr lang="pl-PL" b="1" dirty="0" err="1"/>
              <a:t>Factors</a:t>
            </a:r>
            <a:r>
              <a:rPr lang="pl-PL" b="1" dirty="0"/>
              <a:t> </a:t>
            </a:r>
            <a:r>
              <a:rPr lang="pl-PL" b="1" dirty="0" err="1"/>
              <a:t>that</a:t>
            </a:r>
            <a:r>
              <a:rPr lang="pl-PL" b="1" dirty="0"/>
              <a:t> </a:t>
            </a:r>
            <a:r>
              <a:rPr lang="pl-PL" b="1" dirty="0" err="1"/>
              <a:t>increase</a:t>
            </a:r>
            <a:r>
              <a:rPr lang="pl-PL" b="1" dirty="0"/>
              <a:t> </a:t>
            </a:r>
            <a:r>
              <a:rPr lang="pl-PL" b="1" dirty="0" err="1"/>
              <a:t>risk</a:t>
            </a:r>
            <a:r>
              <a:rPr lang="pl-PL" b="1" dirty="0"/>
              <a:t> (</a:t>
            </a:r>
            <a:r>
              <a:rPr lang="pl-PL" b="1" dirty="0" err="1"/>
              <a:t>even</a:t>
            </a:r>
            <a:r>
              <a:rPr lang="pl-PL" b="1" dirty="0"/>
              <a:t> with </a:t>
            </a:r>
            <a:r>
              <a:rPr lang="pl-PL" b="1" dirty="0" err="1"/>
              <a:t>few</a:t>
            </a:r>
            <a:r>
              <a:rPr lang="pl-PL" b="1" dirty="0"/>
              <a:t> </a:t>
            </a:r>
            <a:r>
              <a:rPr lang="pl-PL" b="1" dirty="0" err="1"/>
              <a:t>symptoms</a:t>
            </a:r>
            <a:r>
              <a:rPr lang="pl-PL" b="1" dirty="0"/>
              <a:t>):</a:t>
            </a:r>
            <a:endParaRPr lang="pl-PL" dirty="0"/>
          </a:p>
          <a:p>
            <a:pPr lvl="1"/>
            <a:r>
              <a:rPr lang="pl-PL" dirty="0" err="1"/>
              <a:t>Excessive</a:t>
            </a:r>
            <a:r>
              <a:rPr lang="pl-PL" dirty="0"/>
              <a:t> SABA </a:t>
            </a:r>
            <a:r>
              <a:rPr lang="pl-PL" dirty="0" err="1"/>
              <a:t>use</a:t>
            </a:r>
            <a:r>
              <a:rPr lang="pl-PL" dirty="0"/>
              <a:t>: ≥3 </a:t>
            </a:r>
            <a:r>
              <a:rPr lang="pl-PL" dirty="0" err="1"/>
              <a:t>canisters</a:t>
            </a:r>
            <a:r>
              <a:rPr lang="pl-PL" dirty="0"/>
              <a:t> of 200 </a:t>
            </a:r>
            <a:r>
              <a:rPr lang="pl-PL" dirty="0" err="1"/>
              <a:t>doses</a:t>
            </a:r>
            <a:r>
              <a:rPr lang="pl-PL" dirty="0"/>
              <a:t>/</a:t>
            </a:r>
            <a:r>
              <a:rPr lang="pl-PL" dirty="0" err="1"/>
              <a:t>year</a:t>
            </a:r>
            <a:r>
              <a:rPr lang="pl-PL" dirty="0"/>
              <a:t> (</a:t>
            </a:r>
            <a:r>
              <a:rPr lang="pl-PL" dirty="0" err="1"/>
              <a:t>especially</a:t>
            </a:r>
            <a:r>
              <a:rPr lang="pl-PL" dirty="0"/>
              <a:t> </a:t>
            </a:r>
            <a:r>
              <a:rPr lang="pl-PL" dirty="0" err="1"/>
              <a:t>risky</a:t>
            </a:r>
            <a:r>
              <a:rPr lang="pl-PL" dirty="0"/>
              <a:t> ≥1 </a:t>
            </a:r>
            <a:r>
              <a:rPr lang="pl-PL" dirty="0" err="1"/>
              <a:t>canister</a:t>
            </a:r>
            <a:r>
              <a:rPr lang="pl-PL" dirty="0"/>
              <a:t>/</a:t>
            </a:r>
            <a:r>
              <a:rPr lang="pl-PL" dirty="0" err="1"/>
              <a:t>month</a:t>
            </a:r>
            <a:r>
              <a:rPr lang="pl-PL" dirty="0"/>
              <a:t>).</a:t>
            </a:r>
          </a:p>
          <a:p>
            <a:pPr lvl="1"/>
            <a:r>
              <a:rPr lang="pl-PL" dirty="0" err="1"/>
              <a:t>Inadequate</a:t>
            </a:r>
            <a:r>
              <a:rPr lang="pl-PL" dirty="0"/>
              <a:t> ICS: no ICS </a:t>
            </a:r>
            <a:r>
              <a:rPr lang="pl-PL" dirty="0" err="1"/>
              <a:t>prescribed</a:t>
            </a:r>
            <a:r>
              <a:rPr lang="pl-PL" dirty="0"/>
              <a:t>, </a:t>
            </a:r>
            <a:r>
              <a:rPr lang="pl-PL" dirty="0" err="1"/>
              <a:t>poor</a:t>
            </a:r>
            <a:r>
              <a:rPr lang="pl-PL" dirty="0"/>
              <a:t> </a:t>
            </a:r>
            <a:r>
              <a:rPr lang="pl-PL" dirty="0" err="1"/>
              <a:t>adherence</a:t>
            </a:r>
            <a:r>
              <a:rPr lang="pl-PL" dirty="0"/>
              <a:t>, </a:t>
            </a:r>
            <a:r>
              <a:rPr lang="pl-PL" dirty="0" err="1"/>
              <a:t>incorrect</a:t>
            </a:r>
            <a:r>
              <a:rPr lang="pl-PL" dirty="0"/>
              <a:t> </a:t>
            </a:r>
            <a:r>
              <a:rPr lang="pl-PL" dirty="0" err="1"/>
              <a:t>inhaler</a:t>
            </a:r>
            <a:r>
              <a:rPr lang="pl-PL" dirty="0"/>
              <a:t> </a:t>
            </a:r>
            <a:r>
              <a:rPr lang="pl-PL" dirty="0" err="1"/>
              <a:t>technique</a:t>
            </a:r>
            <a:r>
              <a:rPr lang="pl-PL" dirty="0"/>
              <a:t>.</a:t>
            </a:r>
          </a:p>
          <a:p>
            <a:pPr lvl="1"/>
            <a:r>
              <a:rPr lang="pl-PL" dirty="0" err="1"/>
              <a:t>Comorbidities</a:t>
            </a:r>
            <a:r>
              <a:rPr lang="pl-PL" dirty="0"/>
              <a:t>: </a:t>
            </a:r>
            <a:r>
              <a:rPr lang="pl-PL" dirty="0" err="1"/>
              <a:t>obesity</a:t>
            </a:r>
            <a:r>
              <a:rPr lang="pl-PL" dirty="0"/>
              <a:t>, </a:t>
            </a:r>
            <a:r>
              <a:rPr lang="pl-PL" dirty="0" err="1"/>
              <a:t>chronic</a:t>
            </a:r>
            <a:r>
              <a:rPr lang="pl-PL" dirty="0"/>
              <a:t> </a:t>
            </a:r>
            <a:r>
              <a:rPr lang="pl-PL" dirty="0" err="1"/>
              <a:t>rhinosinusitis</a:t>
            </a:r>
            <a:r>
              <a:rPr lang="pl-PL" dirty="0"/>
              <a:t> (CRS), GERD, </a:t>
            </a:r>
            <a:r>
              <a:rPr lang="pl-PL" dirty="0" err="1"/>
              <a:t>confirmed</a:t>
            </a:r>
            <a:r>
              <a:rPr lang="pl-PL" dirty="0"/>
              <a:t> food </a:t>
            </a:r>
            <a:r>
              <a:rPr lang="pl-PL" dirty="0" err="1"/>
              <a:t>allergy</a:t>
            </a:r>
            <a:r>
              <a:rPr lang="pl-PL" dirty="0"/>
              <a:t>, </a:t>
            </a:r>
            <a:r>
              <a:rPr lang="pl-PL" dirty="0" err="1"/>
              <a:t>pregnancy</a:t>
            </a:r>
            <a:r>
              <a:rPr lang="pl-PL" dirty="0"/>
              <a:t>.</a:t>
            </a:r>
          </a:p>
          <a:p>
            <a:pPr lvl="1"/>
            <a:r>
              <a:rPr lang="pl-PL" dirty="0" err="1"/>
              <a:t>Exposures</a:t>
            </a:r>
            <a:r>
              <a:rPr lang="pl-PL" dirty="0"/>
              <a:t>: smoking (</a:t>
            </a:r>
            <a:r>
              <a:rPr lang="pl-PL" dirty="0" err="1"/>
              <a:t>including</a:t>
            </a:r>
            <a:r>
              <a:rPr lang="pl-PL" dirty="0"/>
              <a:t> e-</a:t>
            </a:r>
            <a:r>
              <a:rPr lang="pl-PL" dirty="0" err="1"/>
              <a:t>cigarettes</a:t>
            </a:r>
            <a:r>
              <a:rPr lang="pl-PL" dirty="0"/>
              <a:t>), </a:t>
            </a:r>
            <a:r>
              <a:rPr lang="pl-PL" dirty="0" err="1"/>
              <a:t>allergen</a:t>
            </a:r>
            <a:r>
              <a:rPr lang="pl-PL" dirty="0"/>
              <a:t> </a:t>
            </a:r>
            <a:r>
              <a:rPr lang="pl-PL" dirty="0" err="1"/>
              <a:t>exposure</a:t>
            </a:r>
            <a:r>
              <a:rPr lang="pl-PL" dirty="0"/>
              <a:t> in </a:t>
            </a:r>
            <a:r>
              <a:rPr lang="pl-PL" dirty="0" err="1"/>
              <a:t>sensitized</a:t>
            </a:r>
            <a:r>
              <a:rPr lang="pl-PL" dirty="0"/>
              <a:t> </a:t>
            </a:r>
            <a:r>
              <a:rPr lang="pl-PL" dirty="0" err="1"/>
              <a:t>individuals</a:t>
            </a:r>
            <a:r>
              <a:rPr lang="pl-PL" dirty="0"/>
              <a:t>, </a:t>
            </a:r>
            <a:r>
              <a:rPr lang="pl-PL" dirty="0" err="1"/>
              <a:t>air</a:t>
            </a:r>
            <a:r>
              <a:rPr lang="pl-PL" dirty="0"/>
              <a:t> </a:t>
            </a:r>
            <a:r>
              <a:rPr lang="pl-PL" dirty="0" err="1"/>
              <a:t>pollution</a:t>
            </a:r>
            <a:r>
              <a:rPr lang="pl-PL" dirty="0"/>
              <a:t>.</a:t>
            </a:r>
          </a:p>
          <a:p>
            <a:pPr lvl="1"/>
            <a:r>
              <a:rPr lang="pl-PL" dirty="0" err="1"/>
              <a:t>Psychosocial</a:t>
            </a:r>
            <a:r>
              <a:rPr lang="pl-PL" dirty="0"/>
              <a:t> </a:t>
            </a:r>
            <a:r>
              <a:rPr lang="pl-PL" dirty="0" err="1"/>
              <a:t>factors</a:t>
            </a:r>
            <a:r>
              <a:rPr lang="pl-PL" dirty="0"/>
              <a:t>: </a:t>
            </a:r>
            <a:r>
              <a:rPr lang="pl-PL" dirty="0" err="1"/>
              <a:t>significant</a:t>
            </a:r>
            <a:r>
              <a:rPr lang="pl-PL" dirty="0"/>
              <a:t> </a:t>
            </a:r>
            <a:r>
              <a:rPr lang="pl-PL" dirty="0" err="1"/>
              <a:t>psychological</a:t>
            </a:r>
            <a:r>
              <a:rPr lang="pl-PL" dirty="0"/>
              <a:t> </a:t>
            </a:r>
            <a:r>
              <a:rPr lang="pl-PL" dirty="0" err="1"/>
              <a:t>or</a:t>
            </a:r>
            <a:r>
              <a:rPr lang="pl-PL" dirty="0"/>
              <a:t> </a:t>
            </a:r>
            <a:r>
              <a:rPr lang="pl-PL" dirty="0" err="1"/>
              <a:t>socioeconomic</a:t>
            </a:r>
            <a:r>
              <a:rPr lang="pl-PL" dirty="0"/>
              <a:t> </a:t>
            </a:r>
            <a:r>
              <a:rPr lang="pl-PL" dirty="0" err="1"/>
              <a:t>problems</a:t>
            </a:r>
            <a:r>
              <a:rPr lang="pl-PL" dirty="0"/>
              <a:t>.</a:t>
            </a:r>
          </a:p>
          <a:p>
            <a:pPr lvl="1"/>
            <a:r>
              <a:rPr lang="pl-PL" dirty="0" err="1"/>
              <a:t>Lung</a:t>
            </a:r>
            <a:r>
              <a:rPr lang="pl-PL" dirty="0"/>
              <a:t> </a:t>
            </a:r>
            <a:r>
              <a:rPr lang="pl-PL" dirty="0" err="1"/>
              <a:t>function</a:t>
            </a:r>
            <a:r>
              <a:rPr lang="pl-PL" dirty="0"/>
              <a:t>: </a:t>
            </a:r>
            <a:r>
              <a:rPr lang="pl-PL" dirty="0" err="1"/>
              <a:t>low</a:t>
            </a:r>
            <a:r>
              <a:rPr lang="pl-PL" dirty="0"/>
              <a:t> FEV₁ (</a:t>
            </a:r>
            <a:r>
              <a:rPr lang="pl-PL" dirty="0" err="1"/>
              <a:t>especially</a:t>
            </a:r>
            <a:r>
              <a:rPr lang="pl-PL" dirty="0"/>
              <a:t> &lt;80% </a:t>
            </a:r>
            <a:r>
              <a:rPr lang="pl-PL" dirty="0" err="1"/>
              <a:t>predicted</a:t>
            </a:r>
            <a:r>
              <a:rPr lang="pl-PL" dirty="0"/>
              <a:t>), high </a:t>
            </a:r>
            <a:r>
              <a:rPr lang="pl-PL" dirty="0" err="1"/>
              <a:t>bronchodilator</a:t>
            </a:r>
            <a:r>
              <a:rPr lang="pl-PL" dirty="0"/>
              <a:t> </a:t>
            </a:r>
            <a:r>
              <a:rPr lang="pl-PL" dirty="0" err="1"/>
              <a:t>reversibility</a:t>
            </a:r>
            <a:r>
              <a:rPr lang="pl-PL" dirty="0"/>
              <a:t>.</a:t>
            </a:r>
          </a:p>
          <a:p>
            <a:pPr lvl="1"/>
            <a:r>
              <a:rPr lang="pl-PL" dirty="0" err="1"/>
              <a:t>Type</a:t>
            </a:r>
            <a:r>
              <a:rPr lang="pl-PL" dirty="0"/>
              <a:t> 2 </a:t>
            </a:r>
            <a:r>
              <a:rPr lang="pl-PL" dirty="0" err="1"/>
              <a:t>inflammation</a:t>
            </a:r>
            <a:r>
              <a:rPr lang="pl-PL" dirty="0"/>
              <a:t> </a:t>
            </a:r>
            <a:r>
              <a:rPr lang="pl-PL" dirty="0" err="1"/>
              <a:t>markers</a:t>
            </a:r>
            <a:r>
              <a:rPr lang="pl-PL" dirty="0"/>
              <a:t>: </a:t>
            </a:r>
            <a:r>
              <a:rPr lang="pl-PL" dirty="0" err="1"/>
              <a:t>elevated</a:t>
            </a:r>
            <a:r>
              <a:rPr lang="pl-PL" dirty="0"/>
              <a:t> </a:t>
            </a:r>
            <a:r>
              <a:rPr lang="pl-PL" dirty="0" err="1"/>
              <a:t>blood</a:t>
            </a:r>
            <a:r>
              <a:rPr lang="pl-PL" dirty="0"/>
              <a:t> </a:t>
            </a:r>
            <a:r>
              <a:rPr lang="pl-PL" dirty="0" err="1"/>
              <a:t>eosinophils</a:t>
            </a:r>
            <a:r>
              <a:rPr lang="pl-PL" dirty="0"/>
              <a:t>, high </a:t>
            </a:r>
            <a:r>
              <a:rPr lang="pl-PL" dirty="0" err="1"/>
              <a:t>FeNO</a:t>
            </a:r>
            <a:r>
              <a:rPr lang="pl-PL" dirty="0"/>
              <a:t>.</a:t>
            </a:r>
          </a:p>
          <a:p>
            <a:pPr lvl="1"/>
            <a:r>
              <a:rPr lang="pl-PL" dirty="0" err="1"/>
              <a:t>History</a:t>
            </a:r>
            <a:r>
              <a:rPr lang="pl-PL" dirty="0"/>
              <a:t> of </a:t>
            </a:r>
            <a:r>
              <a:rPr lang="pl-PL" dirty="0" err="1"/>
              <a:t>severe</a:t>
            </a:r>
            <a:r>
              <a:rPr lang="pl-PL" dirty="0"/>
              <a:t> </a:t>
            </a:r>
            <a:r>
              <a:rPr lang="pl-PL" dirty="0" err="1"/>
              <a:t>exacerbations</a:t>
            </a:r>
            <a:r>
              <a:rPr lang="pl-PL" dirty="0"/>
              <a:t>: </a:t>
            </a:r>
            <a:r>
              <a:rPr lang="pl-PL" dirty="0" err="1"/>
              <a:t>ever</a:t>
            </a:r>
            <a:r>
              <a:rPr lang="pl-PL" dirty="0"/>
              <a:t> </a:t>
            </a:r>
            <a:r>
              <a:rPr lang="pl-PL" dirty="0" err="1"/>
              <a:t>intubated</a:t>
            </a:r>
            <a:r>
              <a:rPr lang="pl-PL" dirty="0"/>
              <a:t>/ICU </a:t>
            </a:r>
            <a:r>
              <a:rPr lang="pl-PL" dirty="0" err="1"/>
              <a:t>due</a:t>
            </a:r>
            <a:r>
              <a:rPr lang="pl-PL" dirty="0"/>
              <a:t> to </a:t>
            </a:r>
            <a:r>
              <a:rPr lang="pl-PL" dirty="0" err="1"/>
              <a:t>asthma</a:t>
            </a:r>
            <a:r>
              <a:rPr lang="pl-PL" dirty="0"/>
              <a:t>; ≥1 </a:t>
            </a:r>
            <a:r>
              <a:rPr lang="pl-PL" dirty="0" err="1"/>
              <a:t>severe</a:t>
            </a:r>
            <a:r>
              <a:rPr lang="pl-PL" dirty="0"/>
              <a:t> </a:t>
            </a:r>
            <a:r>
              <a:rPr lang="pl-PL" dirty="0" err="1"/>
              <a:t>exacerbation</a:t>
            </a:r>
            <a:r>
              <a:rPr lang="pl-PL" dirty="0"/>
              <a:t> in the past </a:t>
            </a:r>
            <a:r>
              <a:rPr lang="pl-PL" dirty="0" err="1"/>
              <a:t>year</a:t>
            </a:r>
            <a:r>
              <a:rPr lang="pl-PL" dirty="0"/>
              <a:t>.</a:t>
            </a:r>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50</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56008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BFBD97F7-4863-4E9A-BCCC-9AACD05C5FBB}"/>
              </a:ext>
            </a:extLst>
          </p:cNvPr>
          <p:cNvSpPr>
            <a:spLocks noGrp="1"/>
          </p:cNvSpPr>
          <p:nvPr>
            <p:ph idx="1"/>
          </p:nvPr>
        </p:nvSpPr>
        <p:spPr/>
        <p:txBody>
          <a:bodyPr/>
          <a:lstStyle/>
          <a:p>
            <a:endParaRPr lang="pl-PL" dirty="0"/>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51</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46" y="264849"/>
            <a:ext cx="5997992"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Oval 2"/>
          <p:cNvSpPr>
            <a:spLocks noChangeArrowheads="1"/>
          </p:cNvSpPr>
          <p:nvPr/>
        </p:nvSpPr>
        <p:spPr bwMode="auto">
          <a:xfrm flipH="1">
            <a:off x="1034466" y="2557199"/>
            <a:ext cx="2043410" cy="1079500"/>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38"/>
              </a:spcBef>
              <a:spcAft>
                <a:spcPts val="38"/>
              </a:spcAft>
              <a:buClr>
                <a:srgbClr val="000000"/>
              </a:buClr>
              <a:buSzPct val="100000"/>
              <a:buFont typeface="Times New Roman" panose="02020603050405020304" pitchFamily="18" charset="0"/>
              <a:buNone/>
            </a:pPr>
            <a:endParaRPr lang="pl-PL" altLang="pl-PL"/>
          </a:p>
        </p:txBody>
      </p:sp>
    </p:spTree>
    <p:extLst>
      <p:ext uri="{BB962C8B-B14F-4D97-AF65-F5344CB8AC3E}">
        <p14:creationId xmlns:p14="http://schemas.microsoft.com/office/powerpoint/2010/main" val="3903274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BFBD97F7-4863-4E9A-BCCC-9AACD05C5FBB}"/>
              </a:ext>
            </a:extLst>
          </p:cNvPr>
          <p:cNvSpPr>
            <a:spLocks noGrp="1"/>
          </p:cNvSpPr>
          <p:nvPr>
            <p:ph idx="1"/>
          </p:nvPr>
        </p:nvSpPr>
        <p:spPr/>
        <p:txBody>
          <a:bodyPr/>
          <a:lstStyle/>
          <a:p>
            <a:endParaRPr lang="pl-PL" dirty="0"/>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52</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722" y="160337"/>
            <a:ext cx="5086350" cy="6697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Oval 2"/>
          <p:cNvSpPr>
            <a:spLocks noChangeArrowheads="1"/>
          </p:cNvSpPr>
          <p:nvPr/>
        </p:nvSpPr>
        <p:spPr bwMode="auto">
          <a:xfrm flipH="1">
            <a:off x="4221747" y="4525962"/>
            <a:ext cx="2330450" cy="358775"/>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38"/>
              </a:spcBef>
              <a:spcAft>
                <a:spcPts val="38"/>
              </a:spcAft>
              <a:buClr>
                <a:srgbClr val="000000"/>
              </a:buClr>
              <a:buSzPct val="100000"/>
              <a:buFont typeface="Times New Roman" panose="02020603050405020304" pitchFamily="18" charset="0"/>
              <a:buNone/>
            </a:pPr>
            <a:endParaRPr lang="pl-PL" altLang="pl-PL"/>
          </a:p>
        </p:txBody>
      </p:sp>
    </p:spTree>
    <p:extLst>
      <p:ext uri="{BB962C8B-B14F-4D97-AF65-F5344CB8AC3E}">
        <p14:creationId xmlns:p14="http://schemas.microsoft.com/office/powerpoint/2010/main" val="1838488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BFBD97F7-4863-4E9A-BCCC-9AACD05C5FBB}"/>
              </a:ext>
            </a:extLst>
          </p:cNvPr>
          <p:cNvSpPr>
            <a:spLocks noGrp="1"/>
          </p:cNvSpPr>
          <p:nvPr>
            <p:ph idx="1"/>
          </p:nvPr>
        </p:nvSpPr>
        <p:spPr/>
        <p:txBody>
          <a:bodyPr/>
          <a:lstStyle/>
          <a:p>
            <a:endParaRPr lang="pl-PL" dirty="0"/>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53</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130175"/>
            <a:ext cx="5413375" cy="659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Oval 2"/>
          <p:cNvSpPr>
            <a:spLocks noChangeArrowheads="1"/>
          </p:cNvSpPr>
          <p:nvPr/>
        </p:nvSpPr>
        <p:spPr bwMode="auto">
          <a:xfrm flipH="1">
            <a:off x="2312988" y="1916113"/>
            <a:ext cx="2330450" cy="1079500"/>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38"/>
              </a:spcBef>
              <a:spcAft>
                <a:spcPts val="38"/>
              </a:spcAft>
              <a:buClr>
                <a:srgbClr val="000000"/>
              </a:buClr>
              <a:buSzPct val="100000"/>
              <a:buFont typeface="Times New Roman" panose="02020603050405020304" pitchFamily="18" charset="0"/>
              <a:buNone/>
            </a:pPr>
            <a:endParaRPr lang="pl-PL" altLang="pl-PL"/>
          </a:p>
        </p:txBody>
      </p:sp>
    </p:spTree>
    <p:extLst>
      <p:ext uri="{BB962C8B-B14F-4D97-AF65-F5344CB8AC3E}">
        <p14:creationId xmlns:p14="http://schemas.microsoft.com/office/powerpoint/2010/main" val="1500772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normAutofit/>
          </a:bodyPr>
          <a:lstStyle/>
          <a:p>
            <a:r>
              <a:rPr lang="pl-PL" dirty="0" err="1"/>
              <a:t>Systemic</a:t>
            </a:r>
            <a:r>
              <a:rPr lang="pl-PL" dirty="0"/>
              <a:t> </a:t>
            </a:r>
            <a:r>
              <a:rPr lang="pl-PL" dirty="0" err="1"/>
              <a:t>steroids</a:t>
            </a:r>
            <a:br>
              <a:rPr lang="pl-PL" dirty="0"/>
            </a:br>
            <a:r>
              <a:rPr lang="pl-PL" sz="3600" dirty="0"/>
              <a:t>in </a:t>
            </a:r>
            <a:r>
              <a:rPr lang="pl-PL" sz="3600" dirty="0" err="1"/>
              <a:t>severe</a:t>
            </a:r>
            <a:r>
              <a:rPr lang="pl-PL" sz="3600" dirty="0"/>
              <a:t> </a:t>
            </a:r>
            <a:r>
              <a:rPr lang="pl-PL" sz="3600" dirty="0" err="1"/>
              <a:t>asthma</a:t>
            </a:r>
            <a:r>
              <a:rPr lang="pl-PL" sz="3600" dirty="0"/>
              <a:t> </a:t>
            </a:r>
            <a:r>
              <a:rPr lang="pl-PL" sz="3600" dirty="0" err="1"/>
              <a:t>exacerbation</a:t>
            </a:r>
            <a:endParaRPr lang="pl-PL" sz="3600" dirty="0"/>
          </a:p>
        </p:txBody>
      </p:sp>
      <p:sp>
        <p:nvSpPr>
          <p:cNvPr id="3" name="Symbol zastępczy zawartości 2">
            <a:extLst>
              <a:ext uri="{FF2B5EF4-FFF2-40B4-BE49-F238E27FC236}">
                <a16:creationId xmlns:a16="http://schemas.microsoft.com/office/drawing/2014/main" id="{BFBD97F7-4863-4E9A-BCCC-9AACD05C5FBB}"/>
              </a:ext>
            </a:extLst>
          </p:cNvPr>
          <p:cNvSpPr>
            <a:spLocks noGrp="1"/>
          </p:cNvSpPr>
          <p:nvPr>
            <p:ph idx="1"/>
          </p:nvPr>
        </p:nvSpPr>
        <p:spPr/>
        <p:txBody>
          <a:bodyPr>
            <a:normAutofit/>
          </a:bodyPr>
          <a:lstStyle/>
          <a:p>
            <a:r>
              <a:rPr lang="en-US" b="1" dirty="0"/>
              <a:t>When to consider oral corticosteroids:</a:t>
            </a:r>
            <a:endParaRPr lang="en-US" dirty="0"/>
          </a:p>
          <a:p>
            <a:pPr lvl="1"/>
            <a:r>
              <a:rPr lang="en-US" sz="2000" dirty="0"/>
              <a:t>PEF or FEV₁ &lt;80% of personal best/predicted, or no response to current treatment for 2–3 days.</a:t>
            </a:r>
          </a:p>
          <a:p>
            <a:pPr lvl="1"/>
            <a:r>
              <a:rPr lang="en-US" sz="2000" dirty="0"/>
              <a:t>After the first dose, prefer morning administration (less insomnia).</a:t>
            </a:r>
          </a:p>
          <a:p>
            <a:pPr lvl="1"/>
            <a:r>
              <a:rPr lang="en-US" sz="2000" dirty="0"/>
              <a:t>Inform about possible adverse effects.</a:t>
            </a:r>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54</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21551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19101-0116-B7B7-9822-8961179BA5C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0F58088-A4FF-4505-3AF9-36A12089B606}"/>
              </a:ext>
            </a:extLst>
          </p:cNvPr>
          <p:cNvSpPr>
            <a:spLocks noGrp="1"/>
          </p:cNvSpPr>
          <p:nvPr>
            <p:ph type="title"/>
          </p:nvPr>
        </p:nvSpPr>
        <p:spPr/>
        <p:txBody>
          <a:bodyPr>
            <a:normAutofit/>
          </a:bodyPr>
          <a:lstStyle/>
          <a:p>
            <a:r>
              <a:rPr lang="en-US" dirty="0"/>
              <a:t>Systemic corticosteroids</a:t>
            </a:r>
            <a:br>
              <a:rPr lang="pl-PL" dirty="0"/>
            </a:br>
            <a:r>
              <a:rPr lang="en-US" sz="3200" dirty="0"/>
              <a:t>in severe asthma exacerbation</a:t>
            </a:r>
            <a:endParaRPr lang="pl-PL" sz="3200" dirty="0"/>
          </a:p>
        </p:txBody>
      </p:sp>
      <p:sp>
        <p:nvSpPr>
          <p:cNvPr id="3" name="Symbol zastępczy zawartości 2">
            <a:extLst>
              <a:ext uri="{FF2B5EF4-FFF2-40B4-BE49-F238E27FC236}">
                <a16:creationId xmlns:a16="http://schemas.microsoft.com/office/drawing/2014/main" id="{78DF3549-E30B-3FA2-3170-219693C806AA}"/>
              </a:ext>
            </a:extLst>
          </p:cNvPr>
          <p:cNvSpPr>
            <a:spLocks noGrp="1"/>
          </p:cNvSpPr>
          <p:nvPr>
            <p:ph idx="1"/>
          </p:nvPr>
        </p:nvSpPr>
        <p:spPr/>
        <p:txBody>
          <a:bodyPr>
            <a:normAutofit/>
          </a:bodyPr>
          <a:lstStyle/>
          <a:p>
            <a:r>
              <a:rPr lang="en-US" b="1" dirty="0"/>
              <a:t>Dosing of systemic corticosteroids:</a:t>
            </a:r>
            <a:endParaRPr lang="en-US" dirty="0"/>
          </a:p>
          <a:p>
            <a:pPr lvl="1"/>
            <a:r>
              <a:rPr lang="en-US" sz="2000" b="1" dirty="0"/>
              <a:t>Adults/adolescents:</a:t>
            </a:r>
            <a:r>
              <a:rPr lang="en-US" sz="2000" dirty="0"/>
              <a:t> prednisolone 40–50 mg/day for 5–7 days.</a:t>
            </a:r>
          </a:p>
          <a:p>
            <a:pPr lvl="1"/>
            <a:r>
              <a:rPr lang="en-US" sz="2000" b="1" dirty="0"/>
              <a:t>Children:</a:t>
            </a:r>
            <a:r>
              <a:rPr lang="en-US" sz="2000" dirty="0"/>
              <a:t> 0.5 mg/kg/day (maximum 40 mg/day) for 3–5 days.</a:t>
            </a:r>
          </a:p>
          <a:p>
            <a:pPr lvl="1"/>
            <a:r>
              <a:rPr lang="en-US" sz="2000" b="1" dirty="0"/>
              <a:t>No tapering</a:t>
            </a:r>
            <a:r>
              <a:rPr lang="en-US" sz="2000" dirty="0"/>
              <a:t> required if treatment lasts </a:t>
            </a:r>
            <a:r>
              <a:rPr lang="en-US" sz="2000" b="1" dirty="0"/>
              <a:t>&lt;2 weeks</a:t>
            </a:r>
            <a:r>
              <a:rPr lang="en-US" sz="2000" dirty="0"/>
              <a:t>.</a:t>
            </a:r>
          </a:p>
          <a:p>
            <a:r>
              <a:rPr lang="en-US" b="1" dirty="0"/>
              <a:t>After every exacerbation – assess triggers and risk factors.</a:t>
            </a:r>
            <a:endParaRPr lang="en-US" dirty="0"/>
          </a:p>
        </p:txBody>
      </p:sp>
      <p:sp>
        <p:nvSpPr>
          <p:cNvPr id="4" name="Symbol zastępczy numeru slajdu 3">
            <a:extLst>
              <a:ext uri="{FF2B5EF4-FFF2-40B4-BE49-F238E27FC236}">
                <a16:creationId xmlns:a16="http://schemas.microsoft.com/office/drawing/2014/main" id="{84E87E5E-0DBB-28DC-B705-8CACCC430290}"/>
              </a:ext>
            </a:extLst>
          </p:cNvPr>
          <p:cNvSpPr>
            <a:spLocks noGrp="1"/>
          </p:cNvSpPr>
          <p:nvPr>
            <p:ph type="sldNum" sz="quarter" idx="12"/>
          </p:nvPr>
        </p:nvSpPr>
        <p:spPr/>
        <p:txBody>
          <a:bodyPr/>
          <a:lstStyle/>
          <a:p>
            <a:fld id="{722DDA25-0B47-434F-A93F-6D224D646327}" type="slidenum">
              <a:rPr lang="pl-PL" smtClean="0"/>
              <a:t>55</a:t>
            </a:fld>
            <a:endParaRPr lang="pl-PL"/>
          </a:p>
        </p:txBody>
      </p:sp>
      <p:pic>
        <p:nvPicPr>
          <p:cNvPr id="6" name="Obraz 5">
            <a:extLst>
              <a:ext uri="{FF2B5EF4-FFF2-40B4-BE49-F238E27FC236}">
                <a16:creationId xmlns:a16="http://schemas.microsoft.com/office/drawing/2014/main" id="{121A06CC-EE75-AFFF-4603-C4C5B852A378}"/>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7313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BC974-299D-41CC-86EB-4045331D214B}"/>
              </a:ext>
            </a:extLst>
          </p:cNvPr>
          <p:cNvSpPr>
            <a:spLocks noGrp="1"/>
          </p:cNvSpPr>
          <p:nvPr>
            <p:ph type="title"/>
          </p:nvPr>
        </p:nvSpPr>
        <p:spPr/>
        <p:txBody>
          <a:bodyPr>
            <a:normAutofit/>
          </a:bodyPr>
          <a:lstStyle/>
          <a:p>
            <a:r>
              <a:rPr lang="en-US" sz="3200" dirty="0"/>
              <a:t>Criteria for severity of asthma</a:t>
            </a:r>
            <a:br>
              <a:rPr lang="pl-PL" sz="3200" dirty="0"/>
            </a:br>
            <a:r>
              <a:rPr lang="en-US" sz="3200" dirty="0"/>
              <a:t>exacerbations in children</a:t>
            </a:r>
            <a:br>
              <a:rPr lang="pl-PL" sz="3200" dirty="0"/>
            </a:br>
            <a:r>
              <a:rPr lang="en-US" sz="3200" dirty="0"/>
              <a:t>under 5 years of age</a:t>
            </a:r>
            <a:endParaRPr lang="pl-PL" sz="3200" dirty="0"/>
          </a:p>
        </p:txBody>
      </p:sp>
      <p:sp>
        <p:nvSpPr>
          <p:cNvPr id="4" name="Symbol zastępczy numeru slajdu 3">
            <a:extLst>
              <a:ext uri="{FF2B5EF4-FFF2-40B4-BE49-F238E27FC236}">
                <a16:creationId xmlns:a16="http://schemas.microsoft.com/office/drawing/2014/main" id="{FDD6CF93-AEF2-4AA1-AAA1-16645C987452}"/>
              </a:ext>
            </a:extLst>
          </p:cNvPr>
          <p:cNvSpPr>
            <a:spLocks noGrp="1"/>
          </p:cNvSpPr>
          <p:nvPr>
            <p:ph type="sldNum" sz="quarter" idx="12"/>
          </p:nvPr>
        </p:nvSpPr>
        <p:spPr/>
        <p:txBody>
          <a:bodyPr/>
          <a:lstStyle/>
          <a:p>
            <a:fld id="{722DDA25-0B47-434F-A93F-6D224D646327}" type="slidenum">
              <a:rPr lang="pl-PL" smtClean="0"/>
              <a:t>56</a:t>
            </a:fld>
            <a:endParaRPr lang="pl-PL"/>
          </a:p>
        </p:txBody>
      </p:sp>
      <p:pic>
        <p:nvPicPr>
          <p:cNvPr id="6" name="Obraz 5">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Tabela 6"/>
          <p:cNvGraphicFramePr>
            <a:graphicFrameLocks noGrp="1"/>
          </p:cNvGraphicFramePr>
          <p:nvPr>
            <p:extLst>
              <p:ext uri="{D42A27DB-BD31-4B8C-83A1-F6EECF244321}">
                <p14:modId xmlns:p14="http://schemas.microsoft.com/office/powerpoint/2010/main" val="1780187082"/>
              </p:ext>
            </p:extLst>
          </p:nvPr>
        </p:nvGraphicFramePr>
        <p:xfrm>
          <a:off x="898543" y="2492871"/>
          <a:ext cx="7289799" cy="3977833"/>
        </p:xfrm>
        <a:graphic>
          <a:graphicData uri="http://schemas.openxmlformats.org/drawingml/2006/table">
            <a:tbl>
              <a:tblPr firstRow="1" bandRow="1">
                <a:tableStyleId>{3B4B98B0-60AC-42C2-AFA5-B58CD77FA1E5}</a:tableStyleId>
              </a:tblPr>
              <a:tblGrid>
                <a:gridCol w="2429933">
                  <a:extLst>
                    <a:ext uri="{9D8B030D-6E8A-4147-A177-3AD203B41FA5}">
                      <a16:colId xmlns:a16="http://schemas.microsoft.com/office/drawing/2014/main" val="20000"/>
                    </a:ext>
                  </a:extLst>
                </a:gridCol>
                <a:gridCol w="2429933">
                  <a:extLst>
                    <a:ext uri="{9D8B030D-6E8A-4147-A177-3AD203B41FA5}">
                      <a16:colId xmlns:a16="http://schemas.microsoft.com/office/drawing/2014/main" val="20001"/>
                    </a:ext>
                  </a:extLst>
                </a:gridCol>
                <a:gridCol w="2429933">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pl-PL" sz="1600" dirty="0">
                          <a:effectLst/>
                        </a:rPr>
                        <a:t>Symptom / </a:t>
                      </a:r>
                      <a:r>
                        <a:rPr lang="pl-PL" sz="1600" dirty="0" err="1">
                          <a:effectLst/>
                        </a:rPr>
                        <a:t>parameter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Mild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Severe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07000"/>
                        </a:lnSpc>
                        <a:spcAft>
                          <a:spcPts val="0"/>
                        </a:spcAft>
                      </a:pPr>
                      <a:r>
                        <a:rPr lang="pl-PL" sz="1600">
                          <a:effectLst/>
                        </a:rPr>
                        <a:t>Consciousness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Normal</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dirty="0" err="1">
                          <a:effectLst/>
                        </a:rPr>
                        <a:t>Agitation</a:t>
                      </a:r>
                      <a:r>
                        <a:rPr lang="pl-PL" sz="1600" dirty="0">
                          <a:effectLst/>
                        </a:rPr>
                        <a:t> / </a:t>
                      </a:r>
                      <a:r>
                        <a:rPr lang="pl-PL" sz="1600" dirty="0" err="1">
                          <a:effectLst/>
                        </a:rPr>
                        <a:t>confusion</a:t>
                      </a:r>
                      <a:r>
                        <a:rPr lang="pl-PL" sz="1600" dirty="0">
                          <a:effectLst/>
                        </a:rPr>
                        <a:t> / </a:t>
                      </a:r>
                      <a:r>
                        <a:rPr lang="pl-PL" sz="1600" dirty="0" err="1">
                          <a:effectLst/>
                        </a:rPr>
                        <a:t>drowsiness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0">
                <a:tc>
                  <a:txBody>
                    <a:bodyPr/>
                    <a:lstStyle/>
                    <a:p>
                      <a:pPr>
                        <a:lnSpc>
                          <a:spcPct val="107000"/>
                        </a:lnSpc>
                        <a:spcAft>
                          <a:spcPts val="0"/>
                        </a:spcAft>
                      </a:pPr>
                      <a:r>
                        <a:rPr lang="pl-PL" sz="1600">
                          <a:effectLst/>
                        </a:rPr>
                        <a:t>Oxygen saturation (SaO₂) at presentation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&gt; 94%</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&lt; 92%</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0">
                <a:tc>
                  <a:txBody>
                    <a:bodyPr/>
                    <a:lstStyle/>
                    <a:p>
                      <a:pPr>
                        <a:lnSpc>
                          <a:spcPct val="107000"/>
                        </a:lnSpc>
                        <a:spcAft>
                          <a:spcPts val="0"/>
                        </a:spcAft>
                      </a:pPr>
                      <a:r>
                        <a:rPr lang="pl-PL" sz="1600">
                          <a:effectLst/>
                        </a:rPr>
                        <a:t>Speech</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Speaks in sentences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Speaks in single words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0">
                <a:tc>
                  <a:txBody>
                    <a:bodyPr/>
                    <a:lstStyle/>
                    <a:p>
                      <a:pPr>
                        <a:lnSpc>
                          <a:spcPct val="107000"/>
                        </a:lnSpc>
                        <a:spcAft>
                          <a:spcPts val="0"/>
                        </a:spcAft>
                      </a:pPr>
                      <a:r>
                        <a:rPr lang="pl-PL" sz="1600">
                          <a:effectLst/>
                        </a:rPr>
                        <a:t>Heart rate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&lt; 100/min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&gt; 180/min (0–3 years); &gt; 150/min (4–5 years)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0">
                <a:tc>
                  <a:txBody>
                    <a:bodyPr/>
                    <a:lstStyle/>
                    <a:p>
                      <a:pPr>
                        <a:lnSpc>
                          <a:spcPct val="107000"/>
                        </a:lnSpc>
                        <a:spcAft>
                          <a:spcPts val="0"/>
                        </a:spcAft>
                      </a:pPr>
                      <a:r>
                        <a:rPr lang="pl-PL" sz="1600">
                          <a:effectLst/>
                        </a:rPr>
                        <a:t>Respiratory rate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 40/min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&gt; 40/min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5"/>
                  </a:ext>
                </a:extLst>
              </a:tr>
              <a:tr h="0">
                <a:tc>
                  <a:txBody>
                    <a:bodyPr/>
                    <a:lstStyle/>
                    <a:p>
                      <a:pPr>
                        <a:lnSpc>
                          <a:spcPct val="107000"/>
                        </a:lnSpc>
                        <a:spcAft>
                          <a:spcPts val="0"/>
                        </a:spcAft>
                      </a:pPr>
                      <a:r>
                        <a:rPr lang="pl-PL" sz="1600">
                          <a:effectLst/>
                        </a:rPr>
                        <a:t>Use of accessory muscles (intercostal/suprasternal retractions, nasal flaring)</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Absent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Present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6"/>
                  </a:ext>
                </a:extLst>
              </a:tr>
              <a:tr h="0">
                <a:tc>
                  <a:txBody>
                    <a:bodyPr/>
                    <a:lstStyle/>
                    <a:p>
                      <a:pPr>
                        <a:lnSpc>
                          <a:spcPct val="107000"/>
                        </a:lnSpc>
                        <a:spcAft>
                          <a:spcPts val="0"/>
                        </a:spcAft>
                      </a:pPr>
                      <a:r>
                        <a:rPr lang="pl-PL" sz="1600">
                          <a:effectLst/>
                        </a:rPr>
                        <a:t>Central cyanosis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Absent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a:effectLst/>
                        </a:rPr>
                        <a:t>Likely/present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7"/>
                  </a:ext>
                </a:extLst>
              </a:tr>
              <a:tr h="0">
                <a:tc>
                  <a:txBody>
                    <a:bodyPr/>
                    <a:lstStyle/>
                    <a:p>
                      <a:pPr>
                        <a:lnSpc>
                          <a:spcPct val="107000"/>
                        </a:lnSpc>
                        <a:spcAft>
                          <a:spcPts val="0"/>
                        </a:spcAft>
                      </a:pPr>
                      <a:r>
                        <a:rPr lang="pl-PL" sz="1600">
                          <a:effectLst/>
                        </a:rPr>
                        <a:t>Wheeze intensity</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dirty="0" err="1">
                          <a:effectLst/>
                        </a:rPr>
                        <a:t>Variable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pl-PL" sz="1600" dirty="0">
                          <a:effectLst/>
                        </a:rPr>
                        <a:t>“</a:t>
                      </a:r>
                      <a:r>
                        <a:rPr lang="pl-PL" sz="1600" dirty="0" err="1">
                          <a:effectLst/>
                        </a:rPr>
                        <a:t>Silent</a:t>
                      </a:r>
                      <a:r>
                        <a:rPr lang="pl-PL" sz="1600" dirty="0">
                          <a:effectLst/>
                        </a:rPr>
                        <a:t> </a:t>
                      </a:r>
                      <a:r>
                        <a:rPr lang="pl-PL" sz="1600" dirty="0" err="1">
                          <a:effectLst/>
                        </a:rPr>
                        <a:t>chest</a:t>
                      </a:r>
                      <a:r>
                        <a:rPr lang="pl-PL" sz="1600" dirty="0">
                          <a:effectLst/>
                        </a:rPr>
                        <a:t>” </a:t>
                      </a:r>
                      <a:r>
                        <a:rPr lang="pl-PL" sz="1600" dirty="0" err="1">
                          <a:effectLst/>
                        </a:rPr>
                        <a:t>possible</a:t>
                      </a:r>
                      <a:r>
                        <a:rPr lang="pl-PL" sz="1600" dirty="0">
                          <a:effectLst/>
                        </a:rPr>
                        <a:t> (</a:t>
                      </a:r>
                      <a:r>
                        <a:rPr lang="pl-PL" sz="1600" dirty="0" err="1">
                          <a:effectLst/>
                        </a:rPr>
                        <a:t>alarming</a:t>
                      </a:r>
                      <a:r>
                        <a:rPr lang="pl-PL" sz="1600" dirty="0">
                          <a:effectLst/>
                        </a:rPr>
                        <a:t> </a:t>
                      </a:r>
                      <a:r>
                        <a:rPr lang="pl-PL" sz="1600" dirty="0" err="1">
                          <a:effectLst/>
                        </a:rPr>
                        <a:t>sign</a:t>
                      </a:r>
                      <a:r>
                        <a:rPr lang="pl-PL" sz="1600" dirty="0">
                          <a:effectLst/>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25365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19F3BE-5D79-4585-A47C-C49870A3BD96}"/>
              </a:ext>
            </a:extLst>
          </p:cNvPr>
          <p:cNvSpPr>
            <a:spLocks noGrp="1"/>
          </p:cNvSpPr>
          <p:nvPr>
            <p:ph type="title"/>
          </p:nvPr>
        </p:nvSpPr>
        <p:spPr/>
        <p:txBody>
          <a:bodyPr>
            <a:normAutofit/>
          </a:bodyPr>
          <a:lstStyle/>
          <a:p>
            <a:r>
              <a:rPr lang="en-US" sz="3200" dirty="0"/>
              <a:t>Indications for Immediate Referral of a Child with an Asthma Exacerbation to Hospital</a:t>
            </a:r>
            <a:endParaRPr lang="pl-PL" sz="3200" dirty="0"/>
          </a:p>
        </p:txBody>
      </p:sp>
      <p:sp>
        <p:nvSpPr>
          <p:cNvPr id="3" name="Symbol zastępczy zawartości 2">
            <a:extLst>
              <a:ext uri="{FF2B5EF4-FFF2-40B4-BE49-F238E27FC236}">
                <a16:creationId xmlns:a16="http://schemas.microsoft.com/office/drawing/2014/main" id="{C4CCF4EB-9513-4CFA-A61C-74D672DB858D}"/>
              </a:ext>
            </a:extLst>
          </p:cNvPr>
          <p:cNvSpPr>
            <a:spLocks noGrp="1"/>
          </p:cNvSpPr>
          <p:nvPr>
            <p:ph idx="1"/>
          </p:nvPr>
        </p:nvSpPr>
        <p:spPr/>
        <p:txBody>
          <a:bodyPr>
            <a:normAutofit/>
          </a:bodyPr>
          <a:lstStyle/>
          <a:p>
            <a:pPr lvl="1"/>
            <a:r>
              <a:rPr lang="en-US" sz="2000" dirty="0"/>
              <a:t>severe asthma exacerbation</a:t>
            </a:r>
          </a:p>
          <a:p>
            <a:pPr lvl="1"/>
            <a:r>
              <a:rPr lang="en-US" sz="2000" dirty="0"/>
              <a:t>no improvement after initial treatment of a moderate asthma exacerbation</a:t>
            </a:r>
          </a:p>
          <a:p>
            <a:pPr lvl="1"/>
            <a:r>
              <a:rPr lang="en-US" sz="2000" dirty="0"/>
              <a:t>tachycardia with cyanosis</a:t>
            </a:r>
          </a:p>
          <a:p>
            <a:pPr lvl="1"/>
            <a:r>
              <a:rPr lang="en-US" sz="2000" dirty="0"/>
              <a:t>inability to tolerate oral fluids and medications (steroids)</a:t>
            </a:r>
          </a:p>
          <a:p>
            <a:pPr lvl="1"/>
            <a:r>
              <a:rPr lang="en-US" sz="2000" dirty="0"/>
              <a:t>lack of cooperation from the child’s caregivers</a:t>
            </a:r>
          </a:p>
          <a:p>
            <a:pPr lvl="1"/>
            <a:r>
              <a:rPr lang="en-US" sz="2000" dirty="0"/>
              <a:t>social concerns</a:t>
            </a:r>
          </a:p>
          <a:p>
            <a:pPr lvl="1"/>
            <a:r>
              <a:rPr lang="en-US" sz="2000" dirty="0"/>
              <a:t>serious comorbid conditions</a:t>
            </a:r>
          </a:p>
        </p:txBody>
      </p:sp>
      <p:sp>
        <p:nvSpPr>
          <p:cNvPr id="4" name="Symbol zastępczy numeru slajdu 3">
            <a:extLst>
              <a:ext uri="{FF2B5EF4-FFF2-40B4-BE49-F238E27FC236}">
                <a16:creationId xmlns:a16="http://schemas.microsoft.com/office/drawing/2014/main" id="{4B0AF210-063D-465C-A5F1-64F99646B618}"/>
              </a:ext>
            </a:extLst>
          </p:cNvPr>
          <p:cNvSpPr>
            <a:spLocks noGrp="1"/>
          </p:cNvSpPr>
          <p:nvPr>
            <p:ph type="sldNum" sz="quarter" idx="12"/>
          </p:nvPr>
        </p:nvSpPr>
        <p:spPr/>
        <p:txBody>
          <a:bodyPr/>
          <a:lstStyle/>
          <a:p>
            <a:fld id="{722DDA25-0B47-434F-A93F-6D224D646327}" type="slidenum">
              <a:rPr lang="pl-PL" smtClean="0"/>
              <a:pPr/>
              <a:t>57</a:t>
            </a:fld>
            <a:endParaRPr lang="pl-PL"/>
          </a:p>
        </p:txBody>
      </p:sp>
    </p:spTree>
    <p:extLst>
      <p:ext uri="{BB962C8B-B14F-4D97-AF65-F5344CB8AC3E}">
        <p14:creationId xmlns:p14="http://schemas.microsoft.com/office/powerpoint/2010/main" val="172305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68096" y="585216"/>
            <a:ext cx="6726100" cy="1499616"/>
          </a:xfrm>
        </p:spPr>
        <p:txBody>
          <a:bodyPr>
            <a:normAutofit/>
          </a:bodyPr>
          <a:lstStyle/>
          <a:p>
            <a:r>
              <a:rPr lang="en-US" sz="3600" dirty="0"/>
              <a:t>Prevention of asthma in children</a:t>
            </a:r>
            <a:endParaRPr lang="pl-PL" sz="3200" dirty="0"/>
          </a:p>
        </p:txBody>
      </p:sp>
      <p:sp>
        <p:nvSpPr>
          <p:cNvPr id="6" name="Symbol zastępczy zawartości 5"/>
          <p:cNvSpPr>
            <a:spLocks noGrp="1"/>
          </p:cNvSpPr>
          <p:nvPr>
            <p:ph idx="1"/>
          </p:nvPr>
        </p:nvSpPr>
        <p:spPr/>
        <p:txBody>
          <a:bodyPr>
            <a:normAutofit/>
          </a:bodyPr>
          <a:lstStyle/>
          <a:p>
            <a:pPr lvl="1"/>
            <a:r>
              <a:rPr lang="en-US" sz="2000" dirty="0"/>
              <a:t>Children should not be exposed to tobacco smoke during pregnancy or after birth.</a:t>
            </a:r>
          </a:p>
          <a:p>
            <a:pPr lvl="1"/>
            <a:r>
              <a:rPr lang="en-US" sz="2000" dirty="0"/>
              <a:t>Identifying and correcting vitamin D deficiency in pregnant women with asthma (or those planning pregnancy) may reduce the risk of early-childhood wheezing episodes.</a:t>
            </a:r>
          </a:p>
          <a:p>
            <a:pPr lvl="1"/>
            <a:r>
              <a:rPr lang="en-US" sz="2000" dirty="0"/>
              <a:t>Vaginal delivery is recommended when possible.</a:t>
            </a:r>
          </a:p>
          <a:p>
            <a:pPr lvl="1"/>
            <a:r>
              <a:rPr lang="en-US" sz="2000" dirty="0"/>
              <a:t>Broad-spectrum antibiotics should be avoided during the first year of life whenever possible.</a:t>
            </a:r>
          </a:p>
          <a:p>
            <a:pPr lvl="1"/>
            <a:r>
              <a:rPr lang="en-US" sz="2000" dirty="0"/>
              <a:t>Breastfeeding is recommended — not specifically to prevent allergy or asthma, but because of other health benefits.</a:t>
            </a:r>
          </a:p>
        </p:txBody>
      </p:sp>
      <p:sp>
        <p:nvSpPr>
          <p:cNvPr id="4" name="Symbol zastępczy numeru slajdu 3"/>
          <p:cNvSpPr>
            <a:spLocks noGrp="1"/>
          </p:cNvSpPr>
          <p:nvPr>
            <p:ph type="sldNum" sz="quarter" idx="12"/>
          </p:nvPr>
        </p:nvSpPr>
        <p:spPr/>
        <p:txBody>
          <a:bodyPr/>
          <a:lstStyle/>
          <a:p>
            <a:fld id="{722DDA25-0B47-434F-A93F-6D224D646327}" type="slidenum">
              <a:rPr lang="pl-PL" smtClean="0"/>
              <a:t>58</a:t>
            </a:fld>
            <a:endParaRPr lang="pl-PL"/>
          </a:p>
        </p:txBody>
      </p:sp>
      <p:pic>
        <p:nvPicPr>
          <p:cNvPr id="8" name="Obraz 7">
            <a:extLst>
              <a:ext uri="{FF2B5EF4-FFF2-40B4-BE49-F238E27FC236}">
                <a16:creationId xmlns:a16="http://schemas.microsoft.com/office/drawing/2014/main" id="{B57788AE-99B1-4DED-9C0F-D98EDBBB8E85}"/>
              </a:ext>
            </a:extLst>
          </p:cNvPr>
          <p:cNvPicPr>
            <a:picLocks noChangeAspect="1"/>
          </p:cNvPicPr>
          <p:nvPr/>
        </p:nvPicPr>
        <p:blipFill>
          <a:blip r:embed="rId2"/>
          <a:stretch>
            <a:fillRect/>
          </a:stretch>
        </p:blipFill>
        <p:spPr>
          <a:xfrm>
            <a:off x="7494196" y="294024"/>
            <a:ext cx="1388292" cy="178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95893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a:t>Caring for a chronically ill student at school</a:t>
            </a:r>
            <a:endParaRPr lang="pl-PL" dirty="0"/>
          </a:p>
        </p:txBody>
      </p:sp>
      <p:sp>
        <p:nvSpPr>
          <p:cNvPr id="3" name="Symbol zastępczy zawartości 2"/>
          <p:cNvSpPr>
            <a:spLocks noGrp="1"/>
          </p:cNvSpPr>
          <p:nvPr>
            <p:ph idx="1"/>
          </p:nvPr>
        </p:nvSpPr>
        <p:spPr/>
        <p:txBody>
          <a:bodyPr>
            <a:normAutofit/>
          </a:bodyPr>
          <a:lstStyle/>
          <a:p>
            <a:r>
              <a:rPr lang="en-US" b="1" dirty="0"/>
              <a:t>Goal:</a:t>
            </a:r>
            <a:r>
              <a:rPr lang="en-US" dirty="0"/>
              <a:t> ensuring the student receives appropriate care, nutrition, and developmental-level-appropriate support.</a:t>
            </a:r>
          </a:p>
          <a:p>
            <a:r>
              <a:rPr lang="en-US" b="1" dirty="0"/>
              <a:t>1) Information provided by the parent to the school principal</a:t>
            </a:r>
            <a:endParaRPr lang="en-US" dirty="0"/>
          </a:p>
          <a:p>
            <a:pPr lvl="1"/>
            <a:r>
              <a:rPr lang="en-US" sz="2000" dirty="0"/>
              <a:t>Health information about the student that the parent considers important.</a:t>
            </a:r>
          </a:p>
          <a:p>
            <a:pPr lvl="1"/>
            <a:r>
              <a:rPr lang="en-US" sz="2000" dirty="0"/>
              <a:t>Information about the diet being followed.</a:t>
            </a:r>
          </a:p>
          <a:p>
            <a:pPr lvl="1"/>
            <a:r>
              <a:rPr lang="en-US" sz="2000" dirty="0"/>
              <a:t>Data regarding psychophysical development (needs, limitations, recommendations).</a:t>
            </a:r>
          </a:p>
          <a:p>
            <a:r>
              <a:rPr lang="en-US" b="1" dirty="0"/>
              <a:t>2) Administration of medication during school hours</a:t>
            </a:r>
            <a:endParaRPr lang="en-US" dirty="0"/>
          </a:p>
          <a:p>
            <a:pPr lvl="1"/>
            <a:r>
              <a:rPr lang="en-US" sz="2000" dirty="0"/>
              <a:t>Based on written authorization issued by the parent.</a:t>
            </a:r>
          </a:p>
          <a:p>
            <a:pPr marL="128016" lvl="1" indent="0">
              <a:buNone/>
            </a:pPr>
            <a:endParaRPr lang="pl-PL" sz="2400" b="1" dirty="0">
              <a:solidFill>
                <a:srgbClr val="1CADE4"/>
              </a:solidFill>
            </a:endParaRPr>
          </a:p>
        </p:txBody>
      </p:sp>
      <p:sp>
        <p:nvSpPr>
          <p:cNvPr id="4" name="Symbol zastępczy numeru slajdu 3"/>
          <p:cNvSpPr>
            <a:spLocks noGrp="1"/>
          </p:cNvSpPr>
          <p:nvPr>
            <p:ph type="sldNum" sz="quarter" idx="12"/>
          </p:nvPr>
        </p:nvSpPr>
        <p:spPr/>
        <p:txBody>
          <a:bodyPr/>
          <a:lstStyle/>
          <a:p>
            <a:fld id="{722DDA25-0B47-434F-A93F-6D224D646327}" type="slidenum">
              <a:rPr lang="pl-PL" smtClean="0"/>
              <a:t>59</a:t>
            </a:fld>
            <a:endParaRPr lang="pl-PL"/>
          </a:p>
        </p:txBody>
      </p:sp>
    </p:spTree>
    <p:extLst>
      <p:ext uri="{BB962C8B-B14F-4D97-AF65-F5344CB8AC3E}">
        <p14:creationId xmlns:p14="http://schemas.microsoft.com/office/powerpoint/2010/main" val="220370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10938-8A2F-4DFD-FCE0-2A493C9617D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67AA240-8DCB-BC54-6419-B8D5BF07845D}"/>
              </a:ext>
            </a:extLst>
          </p:cNvPr>
          <p:cNvSpPr>
            <a:spLocks noGrp="1"/>
          </p:cNvSpPr>
          <p:nvPr>
            <p:ph type="title"/>
          </p:nvPr>
        </p:nvSpPr>
        <p:spPr/>
        <p:txBody>
          <a:bodyPr>
            <a:normAutofit/>
          </a:bodyPr>
          <a:lstStyle/>
          <a:p>
            <a:r>
              <a:rPr lang="pl-PL" dirty="0" err="1"/>
              <a:t>Medical</a:t>
            </a:r>
            <a:r>
              <a:rPr lang="pl-PL" dirty="0"/>
              <a:t> </a:t>
            </a:r>
            <a:r>
              <a:rPr lang="pl-PL" dirty="0" err="1"/>
              <a:t>History</a:t>
            </a:r>
            <a:endParaRPr lang="pl-PL" dirty="0"/>
          </a:p>
        </p:txBody>
      </p:sp>
      <p:sp>
        <p:nvSpPr>
          <p:cNvPr id="4" name="Symbol zastępczy zawartości 3">
            <a:extLst>
              <a:ext uri="{FF2B5EF4-FFF2-40B4-BE49-F238E27FC236}">
                <a16:creationId xmlns:a16="http://schemas.microsoft.com/office/drawing/2014/main" id="{DEE4BCE5-F5C2-8E80-E509-21BC29D1215F}"/>
              </a:ext>
            </a:extLst>
          </p:cNvPr>
          <p:cNvSpPr>
            <a:spLocks noGrp="1"/>
          </p:cNvSpPr>
          <p:nvPr>
            <p:ph idx="1"/>
          </p:nvPr>
        </p:nvSpPr>
        <p:spPr>
          <a:xfrm>
            <a:off x="768096" y="1664094"/>
            <a:ext cx="7535338" cy="4645266"/>
          </a:xfrm>
        </p:spPr>
        <p:txBody>
          <a:bodyPr>
            <a:normAutofit/>
          </a:bodyPr>
          <a:lstStyle/>
          <a:p>
            <a:r>
              <a:rPr lang="en-US" b="1" dirty="0"/>
              <a:t>Typical, variable respiratory symptoms</a:t>
            </a:r>
            <a:endParaRPr lang="en-US" dirty="0"/>
          </a:p>
          <a:p>
            <a:r>
              <a:rPr lang="en-US" dirty="0"/>
              <a:t>wheezing</a:t>
            </a:r>
          </a:p>
          <a:p>
            <a:r>
              <a:rPr lang="en-US" dirty="0"/>
              <a:t>shortness of breath</a:t>
            </a:r>
          </a:p>
          <a:p>
            <a:r>
              <a:rPr lang="en-US" dirty="0"/>
              <a:t>chest tightness</a:t>
            </a:r>
          </a:p>
          <a:p>
            <a:r>
              <a:rPr lang="en-US" dirty="0"/>
              <a:t>cough</a:t>
            </a:r>
          </a:p>
          <a:p>
            <a:r>
              <a:rPr lang="en-US" b="1" dirty="0"/>
              <a:t>Variability in timing and intensity.</a:t>
            </a:r>
            <a:br>
              <a:rPr lang="en-US" dirty="0"/>
            </a:br>
            <a:r>
              <a:rPr lang="en-US" b="1" dirty="0"/>
              <a:t>Often more severe at night or upon waking.</a:t>
            </a:r>
            <a:br>
              <a:rPr lang="en-US" dirty="0"/>
            </a:br>
            <a:r>
              <a:rPr lang="en-US" b="1" dirty="0"/>
              <a:t>Triggered by exercise, laughter, allergens, cold air.</a:t>
            </a:r>
            <a:br>
              <a:rPr lang="en-US" dirty="0"/>
            </a:br>
            <a:r>
              <a:rPr lang="en-US" b="1" dirty="0"/>
              <a:t>Worsening after exercise (characteristic).</a:t>
            </a:r>
            <a:br>
              <a:rPr lang="en-US" dirty="0"/>
            </a:br>
            <a:r>
              <a:rPr lang="en-US" b="1" dirty="0"/>
              <a:t>Often occur or worsen during viral infections.</a:t>
            </a:r>
            <a:endParaRPr lang="en-US" dirty="0"/>
          </a:p>
          <a:p>
            <a:pPr lvl="1"/>
            <a:endParaRPr lang="pl-PL" sz="1800" dirty="0"/>
          </a:p>
        </p:txBody>
      </p:sp>
      <p:sp>
        <p:nvSpPr>
          <p:cNvPr id="46" name="Symbol zastępczy numeru slajdu 45">
            <a:extLst>
              <a:ext uri="{FF2B5EF4-FFF2-40B4-BE49-F238E27FC236}">
                <a16:creationId xmlns:a16="http://schemas.microsoft.com/office/drawing/2014/main" id="{048547C2-6D85-B1A6-805B-BCA35D02F034}"/>
              </a:ext>
            </a:extLst>
          </p:cNvPr>
          <p:cNvSpPr>
            <a:spLocks noGrp="1"/>
          </p:cNvSpPr>
          <p:nvPr>
            <p:ph type="sldNum" sz="quarter" idx="12"/>
          </p:nvPr>
        </p:nvSpPr>
        <p:spPr/>
        <p:txBody>
          <a:bodyPr/>
          <a:lstStyle/>
          <a:p>
            <a:fld id="{722DDA25-0B47-434F-A93F-6D224D646327}" type="slidenum">
              <a:rPr lang="pl-PL" smtClean="0"/>
              <a:t>6</a:t>
            </a:fld>
            <a:endParaRPr lang="pl-PL"/>
          </a:p>
        </p:txBody>
      </p:sp>
    </p:spTree>
    <p:extLst>
      <p:ext uri="{BB962C8B-B14F-4D97-AF65-F5344CB8AC3E}">
        <p14:creationId xmlns:p14="http://schemas.microsoft.com/office/powerpoint/2010/main" val="343261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p:txBody>
          <a:bodyPr>
            <a:normAutofit/>
          </a:bodyPr>
          <a:lstStyle/>
          <a:p>
            <a:r>
              <a:rPr lang="pl-PL" dirty="0" err="1"/>
              <a:t>Physical</a:t>
            </a:r>
            <a:r>
              <a:rPr lang="pl-PL" dirty="0"/>
              <a:t> </a:t>
            </a:r>
            <a:r>
              <a:rPr lang="pl-PL" dirty="0" err="1"/>
              <a:t>Examination</a:t>
            </a:r>
            <a:endParaRPr lang="pl-PL"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p:txBody>
          <a:bodyPr>
            <a:normAutofit/>
          </a:bodyPr>
          <a:lstStyle/>
          <a:p>
            <a:r>
              <a:rPr lang="pl-PL" b="1" dirty="0"/>
              <a:t>No </a:t>
            </a:r>
            <a:r>
              <a:rPr lang="pl-PL" b="1" dirty="0" err="1"/>
              <a:t>abnormalities</a:t>
            </a:r>
            <a:br>
              <a:rPr lang="pl-PL" dirty="0"/>
            </a:br>
            <a:r>
              <a:rPr lang="pl-PL" b="1" dirty="0" err="1"/>
              <a:t>Wheezing</a:t>
            </a:r>
            <a:br>
              <a:rPr lang="pl-PL" dirty="0"/>
            </a:br>
            <a:r>
              <a:rPr lang="pl-PL" b="1" dirty="0" err="1"/>
              <a:t>Expiratory</a:t>
            </a:r>
            <a:r>
              <a:rPr lang="pl-PL" b="1" dirty="0"/>
              <a:t> </a:t>
            </a:r>
            <a:r>
              <a:rPr lang="pl-PL" b="1" dirty="0" err="1"/>
              <a:t>dyspnea</a:t>
            </a:r>
            <a:endParaRPr lang="pl-PL" dirty="0"/>
          </a:p>
          <a:p>
            <a:r>
              <a:rPr lang="pl-PL" b="1" dirty="0" err="1"/>
              <a:t>Additionally</a:t>
            </a:r>
            <a:r>
              <a:rPr lang="pl-PL" b="1" dirty="0"/>
              <a:t>, </a:t>
            </a:r>
            <a:r>
              <a:rPr lang="pl-PL" b="1" dirty="0" err="1"/>
              <a:t>atopic</a:t>
            </a:r>
            <a:r>
              <a:rPr lang="pl-PL" b="1" dirty="0"/>
              <a:t> </a:t>
            </a:r>
            <a:r>
              <a:rPr lang="pl-PL" b="1" dirty="0" err="1"/>
              <a:t>phenotype</a:t>
            </a:r>
            <a:r>
              <a:rPr lang="pl-PL" b="1" dirty="0"/>
              <a:t> </a:t>
            </a:r>
            <a:r>
              <a:rPr lang="pl-PL" b="1" dirty="0" err="1"/>
              <a:t>may</a:t>
            </a:r>
            <a:r>
              <a:rPr lang="pl-PL" b="1" dirty="0"/>
              <a:t> </a:t>
            </a:r>
            <a:r>
              <a:rPr lang="pl-PL" b="1" dirty="0" err="1"/>
              <a:t>include</a:t>
            </a:r>
            <a:r>
              <a:rPr lang="pl-PL" b="1" dirty="0"/>
              <a:t>:</a:t>
            </a:r>
            <a:endParaRPr lang="pl-PL" dirty="0"/>
          </a:p>
          <a:p>
            <a:r>
              <a:rPr lang="pl-PL" dirty="0" err="1"/>
              <a:t>atopic</a:t>
            </a:r>
            <a:r>
              <a:rPr lang="pl-PL" dirty="0"/>
              <a:t> </a:t>
            </a:r>
            <a:r>
              <a:rPr lang="pl-PL" dirty="0" err="1"/>
              <a:t>dermatitis</a:t>
            </a:r>
            <a:endParaRPr lang="pl-PL" dirty="0"/>
          </a:p>
          <a:p>
            <a:r>
              <a:rPr lang="pl-PL" dirty="0" err="1"/>
              <a:t>allergic</a:t>
            </a:r>
            <a:r>
              <a:rPr lang="pl-PL" dirty="0"/>
              <a:t> </a:t>
            </a:r>
            <a:r>
              <a:rPr lang="pl-PL" dirty="0" err="1"/>
              <a:t>rhinitis</a:t>
            </a:r>
            <a:r>
              <a:rPr lang="pl-PL" dirty="0"/>
              <a:t>, </a:t>
            </a:r>
            <a:r>
              <a:rPr lang="pl-PL" dirty="0" err="1"/>
              <a:t>allergic</a:t>
            </a:r>
            <a:r>
              <a:rPr lang="pl-PL" dirty="0"/>
              <a:t> </a:t>
            </a:r>
            <a:r>
              <a:rPr lang="pl-PL" dirty="0" err="1"/>
              <a:t>salute</a:t>
            </a:r>
            <a:endParaRPr lang="pl-PL" dirty="0"/>
          </a:p>
          <a:p>
            <a:r>
              <a:rPr lang="pl-PL" dirty="0" err="1"/>
              <a:t>conjunctivitis</a:t>
            </a:r>
            <a:endParaRPr lang="pl-PL" dirty="0"/>
          </a:p>
          <a:p>
            <a:r>
              <a:rPr lang="pl-PL" b="1" dirty="0" err="1"/>
              <a:t>Wheezing</a:t>
            </a:r>
            <a:r>
              <a:rPr lang="pl-PL" b="1" dirty="0"/>
              <a:t> </a:t>
            </a:r>
            <a:r>
              <a:rPr lang="pl-PL" b="1" dirty="0" err="1"/>
              <a:t>appears</a:t>
            </a:r>
            <a:r>
              <a:rPr lang="pl-PL" b="1" dirty="0"/>
              <a:t> </a:t>
            </a:r>
            <a:r>
              <a:rPr lang="pl-PL" b="1" dirty="0" err="1"/>
              <a:t>only</a:t>
            </a:r>
            <a:r>
              <a:rPr lang="pl-PL" b="1" dirty="0"/>
              <a:t> </a:t>
            </a:r>
            <a:r>
              <a:rPr lang="pl-PL" b="1" dirty="0" err="1"/>
              <a:t>when</a:t>
            </a:r>
            <a:r>
              <a:rPr lang="pl-PL" b="1" dirty="0"/>
              <a:t> </a:t>
            </a:r>
            <a:r>
              <a:rPr lang="pl-PL" b="1" dirty="0" err="1"/>
              <a:t>bronchial</a:t>
            </a:r>
            <a:r>
              <a:rPr lang="pl-PL" b="1" dirty="0"/>
              <a:t> </a:t>
            </a:r>
            <a:r>
              <a:rPr lang="pl-PL" b="1" dirty="0" err="1"/>
              <a:t>obstruction</a:t>
            </a:r>
            <a:r>
              <a:rPr lang="pl-PL" b="1" dirty="0"/>
              <a:t> </a:t>
            </a:r>
            <a:r>
              <a:rPr lang="pl-PL" b="1" dirty="0" err="1"/>
              <a:t>reaches</a:t>
            </a:r>
            <a:r>
              <a:rPr lang="pl-PL" b="1" dirty="0"/>
              <a:t> a </a:t>
            </a:r>
            <a:r>
              <a:rPr lang="pl-PL" b="1" dirty="0" err="1"/>
              <a:t>decrease</a:t>
            </a:r>
            <a:r>
              <a:rPr lang="pl-PL" b="1" dirty="0"/>
              <a:t> in FEV₁ of </a:t>
            </a:r>
            <a:r>
              <a:rPr lang="pl-PL" b="1" dirty="0" err="1"/>
              <a:t>approximately</a:t>
            </a:r>
            <a:r>
              <a:rPr lang="pl-PL" b="1" dirty="0"/>
              <a:t> 27–30%.</a:t>
            </a:r>
            <a:endParaRPr lang="pl-PL" dirty="0"/>
          </a:p>
          <a:p>
            <a:pPr lvl="1"/>
            <a:endParaRPr lang="pl-PL" sz="1800" dirty="0"/>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7</a:t>
            </a:fld>
            <a:endParaRPr lang="pl-PL"/>
          </a:p>
        </p:txBody>
      </p:sp>
      <p:grpSp>
        <p:nvGrpSpPr>
          <p:cNvPr id="10" name="Grupa 9">
            <a:extLst>
              <a:ext uri="{FF2B5EF4-FFF2-40B4-BE49-F238E27FC236}">
                <a16:creationId xmlns:a16="http://schemas.microsoft.com/office/drawing/2014/main" id="{04E6A917-4DD8-4306-95CF-5F835FE77EB9}"/>
              </a:ext>
            </a:extLst>
          </p:cNvPr>
          <p:cNvGrpSpPr/>
          <p:nvPr/>
        </p:nvGrpSpPr>
        <p:grpSpPr>
          <a:xfrm>
            <a:off x="5330439" y="2342083"/>
            <a:ext cx="3162686" cy="2691104"/>
            <a:chOff x="4615892" y="2499257"/>
            <a:chExt cx="2055813" cy="1749275"/>
          </a:xfrm>
        </p:grpSpPr>
        <p:pic>
          <p:nvPicPr>
            <p:cNvPr id="6" name="Picture 3">
              <a:extLst>
                <a:ext uri="{FF2B5EF4-FFF2-40B4-BE49-F238E27FC236}">
                  <a16:creationId xmlns:a16="http://schemas.microsoft.com/office/drawing/2014/main" id="{0D668820-913C-4226-B70F-7A3D532BE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892" y="3496058"/>
              <a:ext cx="856790" cy="752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7" name="Picture 4">
              <a:extLst>
                <a:ext uri="{FF2B5EF4-FFF2-40B4-BE49-F238E27FC236}">
                  <a16:creationId xmlns:a16="http://schemas.microsoft.com/office/drawing/2014/main" id="{81E7E1CD-B39F-4EEE-B5B5-CDD9D689A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380" y="2499257"/>
              <a:ext cx="822325" cy="822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8" name="Picture 5">
              <a:extLst>
                <a:ext uri="{FF2B5EF4-FFF2-40B4-BE49-F238E27FC236}">
                  <a16:creationId xmlns:a16="http://schemas.microsoft.com/office/drawing/2014/main" id="{BFCD1EFB-3269-4B4A-80D1-BCCCA72EE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231" y="3493677"/>
              <a:ext cx="967474" cy="748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9" name="Picture 6">
              <a:extLst>
                <a:ext uri="{FF2B5EF4-FFF2-40B4-BE49-F238E27FC236}">
                  <a16:creationId xmlns:a16="http://schemas.microsoft.com/office/drawing/2014/main" id="{395A2F54-D23A-4933-91FB-4CB325C31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892" y="2499257"/>
              <a:ext cx="1076325" cy="81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grpSp>
    </p:spTree>
    <p:extLst>
      <p:ext uri="{BB962C8B-B14F-4D97-AF65-F5344CB8AC3E}">
        <p14:creationId xmlns:p14="http://schemas.microsoft.com/office/powerpoint/2010/main" val="144161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p:txBody>
          <a:bodyPr>
            <a:normAutofit/>
          </a:bodyPr>
          <a:lstStyle/>
          <a:p>
            <a:r>
              <a:rPr lang="pl-PL" dirty="0" err="1"/>
              <a:t>Pulmonary</a:t>
            </a:r>
            <a:r>
              <a:rPr lang="pl-PL" dirty="0"/>
              <a:t> </a:t>
            </a:r>
            <a:r>
              <a:rPr lang="pl-PL" dirty="0" err="1"/>
              <a:t>Function</a:t>
            </a:r>
            <a:r>
              <a:rPr lang="pl-PL" dirty="0"/>
              <a:t> </a:t>
            </a:r>
            <a:r>
              <a:rPr lang="pl-PL" dirty="0" err="1"/>
              <a:t>Testing</a:t>
            </a:r>
            <a:endParaRPr lang="pl-PL" dirty="0"/>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p:txBody>
          <a:bodyPr>
            <a:normAutofit/>
          </a:bodyPr>
          <a:lstStyle/>
          <a:p>
            <a:r>
              <a:rPr lang="en-US" b="1" dirty="0"/>
              <a:t>They allow assessment of the degree, reversibility, and variability of airflow in the airways, and they support the diagnosis of asthma.</a:t>
            </a:r>
            <a:endParaRPr lang="en-US" dirty="0"/>
          </a:p>
          <a:p>
            <a:r>
              <a:rPr lang="en-US" b="1" dirty="0"/>
              <a:t>Advantage:</a:t>
            </a:r>
            <a:r>
              <a:rPr lang="en-US" dirty="0"/>
              <a:t> objective and quantitative, highly reproducible</a:t>
            </a:r>
            <a:br>
              <a:rPr lang="en-US" dirty="0"/>
            </a:br>
            <a:r>
              <a:rPr lang="en-US" b="1" dirty="0"/>
              <a:t>Disadvantage:</a:t>
            </a:r>
            <a:r>
              <a:rPr lang="en-US" dirty="0"/>
              <a:t> low specificity</a:t>
            </a:r>
          </a:p>
          <a:p>
            <a:r>
              <a:rPr lang="en-US" b="1" dirty="0"/>
              <a:t>A normal result does not exclude asthma,</a:t>
            </a:r>
            <a:br>
              <a:rPr lang="en-US" b="1" dirty="0"/>
            </a:br>
            <a:r>
              <a:rPr lang="en-US" b="1" dirty="0"/>
              <a:t>and an abnormal result does not confirm asthma.</a:t>
            </a:r>
            <a:endParaRPr lang="en-US" dirty="0"/>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8</a:t>
            </a:fld>
            <a:endParaRPr lang="pl-PL"/>
          </a:p>
        </p:txBody>
      </p:sp>
    </p:spTree>
    <p:extLst>
      <p:ext uri="{BB962C8B-B14F-4D97-AF65-F5344CB8AC3E}">
        <p14:creationId xmlns:p14="http://schemas.microsoft.com/office/powerpoint/2010/main" val="174821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37E9-15CB-4FA3-A48C-C4D9479714D5}"/>
              </a:ext>
            </a:extLst>
          </p:cNvPr>
          <p:cNvSpPr>
            <a:spLocks noGrp="1"/>
          </p:cNvSpPr>
          <p:nvPr>
            <p:ph type="title"/>
          </p:nvPr>
        </p:nvSpPr>
        <p:spPr/>
        <p:txBody>
          <a:bodyPr>
            <a:normAutofit/>
          </a:bodyPr>
          <a:lstStyle/>
          <a:p>
            <a:r>
              <a:rPr lang="pl-PL" dirty="0" err="1"/>
              <a:t>Bronchodilator</a:t>
            </a:r>
            <a:r>
              <a:rPr lang="pl-PL" dirty="0"/>
              <a:t> </a:t>
            </a:r>
            <a:r>
              <a:rPr lang="pl-PL" dirty="0" err="1"/>
              <a:t>Reversibility</a:t>
            </a:r>
            <a:r>
              <a:rPr lang="pl-PL" dirty="0"/>
              <a:t> Test</a:t>
            </a:r>
          </a:p>
        </p:txBody>
      </p:sp>
      <p:sp>
        <p:nvSpPr>
          <p:cNvPr id="4" name="Symbol zastępczy zawartości 3">
            <a:extLst>
              <a:ext uri="{FF2B5EF4-FFF2-40B4-BE49-F238E27FC236}">
                <a16:creationId xmlns:a16="http://schemas.microsoft.com/office/drawing/2014/main" id="{182F3004-49DA-44D7-B983-667E264A9BAF}"/>
              </a:ext>
            </a:extLst>
          </p:cNvPr>
          <p:cNvSpPr>
            <a:spLocks noGrp="1"/>
          </p:cNvSpPr>
          <p:nvPr>
            <p:ph idx="1"/>
          </p:nvPr>
        </p:nvSpPr>
        <p:spPr/>
        <p:txBody>
          <a:bodyPr>
            <a:normAutofit/>
          </a:bodyPr>
          <a:lstStyle/>
          <a:p>
            <a:r>
              <a:rPr lang="en-US" b="1" dirty="0"/>
              <a:t>Assessment of airway reversibility after SABA administration</a:t>
            </a:r>
            <a:br>
              <a:rPr lang="en-US" b="1" dirty="0"/>
            </a:br>
            <a:r>
              <a:rPr lang="en-US" b="1" dirty="0"/>
              <a:t>(rapid-acting β₂-agonist – 400 µg salbutamol)</a:t>
            </a:r>
            <a:endParaRPr lang="en-US" dirty="0"/>
          </a:p>
          <a:p>
            <a:r>
              <a:rPr lang="en-US" b="1" dirty="0"/>
              <a:t>Increase in FEV₁ of at least 12% from baseline</a:t>
            </a:r>
            <a:br>
              <a:rPr lang="en-US" b="1" dirty="0"/>
            </a:br>
            <a:r>
              <a:rPr lang="en-US" b="1" dirty="0"/>
              <a:t>or ≥ 200 mL</a:t>
            </a:r>
            <a:endParaRPr lang="en-US" dirty="0"/>
          </a:p>
          <a:p>
            <a:r>
              <a:rPr lang="en-US" b="1" dirty="0"/>
              <a:t>Causes of a negative bronchodilator test:</a:t>
            </a:r>
            <a:endParaRPr lang="en-US" dirty="0"/>
          </a:p>
          <a:p>
            <a:r>
              <a:rPr lang="en-US" dirty="0"/>
              <a:t>Too low a dose of SABA</a:t>
            </a:r>
          </a:p>
          <a:p>
            <a:r>
              <a:rPr lang="en-US" dirty="0"/>
              <a:t>Incorrect inhalation technique</a:t>
            </a:r>
          </a:p>
          <a:p>
            <a:r>
              <a:rPr lang="en-US" dirty="0"/>
              <a:t>Mild degree of obstruction</a:t>
            </a:r>
          </a:p>
          <a:p>
            <a:r>
              <a:rPr lang="en-US" dirty="0"/>
              <a:t>Mechanisms other than bronchial smooth-muscle constriction</a:t>
            </a:r>
          </a:p>
        </p:txBody>
      </p:sp>
      <p:sp>
        <p:nvSpPr>
          <p:cNvPr id="46" name="Symbol zastępczy numeru slajdu 45">
            <a:extLst>
              <a:ext uri="{FF2B5EF4-FFF2-40B4-BE49-F238E27FC236}">
                <a16:creationId xmlns:a16="http://schemas.microsoft.com/office/drawing/2014/main" id="{ECB843EF-273D-42A0-9712-B20D12DBCCAC}"/>
              </a:ext>
            </a:extLst>
          </p:cNvPr>
          <p:cNvSpPr>
            <a:spLocks noGrp="1"/>
          </p:cNvSpPr>
          <p:nvPr>
            <p:ph type="sldNum" sz="quarter" idx="12"/>
          </p:nvPr>
        </p:nvSpPr>
        <p:spPr/>
        <p:txBody>
          <a:bodyPr/>
          <a:lstStyle/>
          <a:p>
            <a:fld id="{722DDA25-0B47-434F-A93F-6D224D646327}" type="slidenum">
              <a:rPr lang="pl-PL" smtClean="0"/>
              <a:t>9</a:t>
            </a:fld>
            <a:endParaRPr lang="pl-PL"/>
          </a:p>
        </p:txBody>
      </p:sp>
      <p:pic>
        <p:nvPicPr>
          <p:cNvPr id="9" name="Picture 6">
            <a:extLst>
              <a:ext uri="{FF2B5EF4-FFF2-40B4-BE49-F238E27FC236}">
                <a16:creationId xmlns:a16="http://schemas.microsoft.com/office/drawing/2014/main" id="{DB7B1E37-54D4-4CE9-B199-8A8E88EA9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05" t="5029" r="11826" b="7896"/>
          <a:stretch>
            <a:fillRect/>
          </a:stretch>
        </p:blipFill>
        <p:spPr bwMode="auto">
          <a:xfrm rot="60000">
            <a:off x="6309797" y="2305685"/>
            <a:ext cx="2276475" cy="2354263"/>
          </a:xfrm>
          <a:prstGeom prst="rect">
            <a:avLst/>
          </a:prstGeom>
          <a:extLst>
            <a:ext uri="{909E8E84-426E-40DD-AFC4-6F175D3DCCD1}">
              <a14:hiddenFill xmlns:a14="http://schemas.microsoft.com/office/drawing/2010/main">
                <a:blipFill dpi="0" rotWithShape="0">
                  <a:blip/>
                  <a:srcRect l="6305" t="5029" r="11826" b="7896"/>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Prostokąt 2">
            <a:extLst>
              <a:ext uri="{FF2B5EF4-FFF2-40B4-BE49-F238E27FC236}">
                <a16:creationId xmlns:a16="http://schemas.microsoft.com/office/drawing/2014/main" id="{974AD12F-B03E-4651-A9C1-4EE8AEA09F09}"/>
              </a:ext>
            </a:extLst>
          </p:cNvPr>
          <p:cNvSpPr/>
          <p:nvPr/>
        </p:nvSpPr>
        <p:spPr>
          <a:xfrm>
            <a:off x="6674571" y="4585042"/>
            <a:ext cx="1239378" cy="369332"/>
          </a:xfrm>
          <a:prstGeom prst="rect">
            <a:avLst/>
          </a:prstGeom>
        </p:spPr>
        <p:txBody>
          <a:bodyPr wrap="none">
            <a:spAutoFit/>
          </a:bodyPr>
          <a:lstStyle/>
          <a:p>
            <a:r>
              <a:rPr lang="pl-PL" dirty="0" err="1"/>
              <a:t>Positive</a:t>
            </a:r>
            <a:r>
              <a:rPr lang="pl-PL" dirty="0"/>
              <a:t> test</a:t>
            </a:r>
          </a:p>
        </p:txBody>
      </p:sp>
    </p:spTree>
    <p:extLst>
      <p:ext uri="{BB962C8B-B14F-4D97-AF65-F5344CB8AC3E}">
        <p14:creationId xmlns:p14="http://schemas.microsoft.com/office/powerpoint/2010/main" val="1029651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2362</TotalTime>
  <Words>4189</Words>
  <Application>Microsoft Office PowerPoint</Application>
  <PresentationFormat>Pokaz na ekranie (4:3)</PresentationFormat>
  <Paragraphs>454</Paragraphs>
  <Slides>59</Slides>
  <Notes>11</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0</vt:i4>
      </vt:variant>
      <vt:variant>
        <vt:lpstr>Tytuły slajdów</vt:lpstr>
      </vt:variant>
      <vt:variant>
        <vt:i4>59</vt:i4>
      </vt:variant>
    </vt:vector>
  </HeadingPairs>
  <TitlesOfParts>
    <vt:vector size="66" baseType="lpstr">
      <vt:lpstr>Arial</vt:lpstr>
      <vt:lpstr>Calibri</vt:lpstr>
      <vt:lpstr>Times New Roman</vt:lpstr>
      <vt:lpstr>Tw Cen MT</vt:lpstr>
      <vt:lpstr>Tw Cen MT Condensed</vt:lpstr>
      <vt:lpstr>Wingdings 3</vt:lpstr>
      <vt:lpstr>Integralny</vt:lpstr>
      <vt:lpstr>Asthma in Children and Adolescents</vt:lpstr>
      <vt:lpstr>Definition of Asthma</vt:lpstr>
      <vt:lpstr>Most Common Asthma Phenotypes According to GINA</vt:lpstr>
      <vt:lpstr>Most Common Asthma Phenotypes According to GINA</vt:lpstr>
      <vt:lpstr>Medical History</vt:lpstr>
      <vt:lpstr>Medical History</vt:lpstr>
      <vt:lpstr>Physical Examination</vt:lpstr>
      <vt:lpstr>Pulmonary Function Testing</vt:lpstr>
      <vt:lpstr>Bronchodilator Reversibility Test</vt:lpstr>
      <vt:lpstr>Non-specific Bronchial Provocation Tests</vt:lpstr>
      <vt:lpstr>Measurement of Peak Expiratory Flow (PEF) using a peak flow meter</vt:lpstr>
      <vt:lpstr>FENO – fractional concentration of nitric oxide in exhaled air</vt:lpstr>
      <vt:lpstr>FENO – fractional concentration of nitric oxide in exhaled air</vt:lpstr>
      <vt:lpstr>Biomarkers in asthma</vt:lpstr>
      <vt:lpstr>Biomarkers in asthma</vt:lpstr>
      <vt:lpstr>Biomarkers in asthma diagnostics, phenotyping</vt:lpstr>
      <vt:lpstr>Biomarkers in asthma diagnostics, phenotyping</vt:lpstr>
      <vt:lpstr>Biomarkers in Asthma prognosis</vt:lpstr>
      <vt:lpstr>Diagnostic algorithm in children &gt;6 years of ageaccording to GINA</vt:lpstr>
      <vt:lpstr>Diagnosis of asthma in children &lt;5 years of age</vt:lpstr>
      <vt:lpstr>Diagnosis of asthma in children &lt;5 years of age according to GINA</vt:lpstr>
      <vt:lpstr>Diagnosis of asthma in children &lt;5 years — according to GINA</vt:lpstr>
      <vt:lpstr>Differential Diagnosis of Asthma</vt:lpstr>
      <vt:lpstr>Symptoms suggesting a disease other than asthma</vt:lpstr>
      <vt:lpstr>Verification of an asthma diagnosis in children &lt;5 years of age</vt:lpstr>
      <vt:lpstr>PERSONALISATION OF ASTHMA TREATMENT</vt:lpstr>
      <vt:lpstr>PERSONALISATION OF ASTHMA TREATMENT</vt:lpstr>
      <vt:lpstr>Developing a partnership relationship between the child/parent and the doctor</vt:lpstr>
      <vt:lpstr>Goal of asthma treatment Asthma control</vt:lpstr>
      <vt:lpstr>Control of asthma symptoms</vt:lpstr>
      <vt:lpstr>Medications Used in the Treatment of Asthma</vt:lpstr>
      <vt:lpstr>Medications used in the treatment of asthma</vt:lpstr>
      <vt:lpstr>Medications used in the treatment of asthma</vt:lpstr>
      <vt:lpstr>Inhaled corticosteroids (ICS)</vt:lpstr>
      <vt:lpstr>Inhaled corticosteroids (ICS)</vt:lpstr>
      <vt:lpstr>Inhalation Therapy</vt:lpstr>
      <vt:lpstr>ICS–LABA — inhaled corticosteroid combined with a long-acting β₂-agonist</vt:lpstr>
      <vt:lpstr>ICS–LABA — inhaled corticosteroid combined with a long-acting β₂-agonist</vt:lpstr>
      <vt:lpstr>SABA – short-acting inhaled β₂-agonists</vt:lpstr>
      <vt:lpstr>SABA – short-acting inhaled β₂-agonists</vt:lpstr>
      <vt:lpstr>Already since 2019…</vt:lpstr>
      <vt:lpstr>AIR – “a new category” of reliever medication</vt:lpstr>
      <vt:lpstr>Leukotriene receptor antagonists (LTRA)</vt:lpstr>
      <vt:lpstr>Allergen Immunotherapy</vt:lpstr>
      <vt:lpstr>Allergen Immunotherapy</vt:lpstr>
      <vt:lpstr>Prezentacja programu PowerPoint</vt:lpstr>
      <vt:lpstr>Prezentacja programu PowerPoint</vt:lpstr>
      <vt:lpstr>Prezentacja programu PowerPoint</vt:lpstr>
      <vt:lpstr>Exacerbations of asthma in children</vt:lpstr>
      <vt:lpstr>Risk factors for asthma exacerbations</vt:lpstr>
      <vt:lpstr>Prezentacja programu PowerPoint</vt:lpstr>
      <vt:lpstr>Prezentacja programu PowerPoint</vt:lpstr>
      <vt:lpstr>Prezentacja programu PowerPoint</vt:lpstr>
      <vt:lpstr>Systemic steroids in severe asthma exacerbation</vt:lpstr>
      <vt:lpstr>Systemic corticosteroids in severe asthma exacerbation</vt:lpstr>
      <vt:lpstr>Criteria for severity of asthma exacerbations in children under 5 years of age</vt:lpstr>
      <vt:lpstr>Indications for Immediate Referral of a Child with an Asthma Exacerbation to Hospital</vt:lpstr>
      <vt:lpstr>Prevention of asthma in children</vt:lpstr>
      <vt:lpstr>Caring for a chronically ill student at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Alergiczny nieżyt nosa</dc:title>
  <dc:creator>Szymon Tworowski</dc:creator>
  <cp:lastModifiedBy>Julia Tworowska</cp:lastModifiedBy>
  <cp:revision>82</cp:revision>
  <dcterms:created xsi:type="dcterms:W3CDTF">2025-09-29T12:23:35Z</dcterms:created>
  <dcterms:modified xsi:type="dcterms:W3CDTF">2025-11-18T09:36:19Z</dcterms:modified>
</cp:coreProperties>
</file>