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2" r:id="rId24"/>
    <p:sldId id="311" r:id="rId25"/>
    <p:sldId id="283" r:id="rId26"/>
    <p:sldId id="284" r:id="rId27"/>
    <p:sldId id="286" r:id="rId28"/>
    <p:sldId id="285" r:id="rId29"/>
    <p:sldId id="288" r:id="rId30"/>
    <p:sldId id="289" r:id="rId31"/>
    <p:sldId id="290" r:id="rId32"/>
    <p:sldId id="294" r:id="rId33"/>
    <p:sldId id="295" r:id="rId34"/>
    <p:sldId id="296" r:id="rId35"/>
    <p:sldId id="297" r:id="rId36"/>
    <p:sldId id="300" r:id="rId37"/>
    <p:sldId id="301" r:id="rId38"/>
    <p:sldId id="302" r:id="rId39"/>
    <p:sldId id="303" r:id="rId40"/>
    <p:sldId id="305" r:id="rId41"/>
    <p:sldId id="312" r:id="rId42"/>
    <p:sldId id="308" r:id="rId43"/>
    <p:sldId id="307" r:id="rId44"/>
    <p:sldId id="309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23" r:id="rId54"/>
    <p:sldId id="324" r:id="rId55"/>
  </p:sldIdLst>
  <p:sldSz cx="9144000" cy="6858000" type="screen4x3"/>
  <p:notesSz cx="9144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3" y="2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Tworowska" userId="b16c40a0af50c71c" providerId="LiveId" clId="{62008AB7-E1F5-452E-BB20-C25EE8D3663C}"/>
    <pc:docChg chg="delSld">
      <pc:chgData name="Julia Tworowska" userId="b16c40a0af50c71c" providerId="LiveId" clId="{62008AB7-E1F5-452E-BB20-C25EE8D3663C}" dt="2025-11-24T10:39:13.233" v="7" actId="47"/>
      <pc:docMkLst>
        <pc:docMk/>
      </pc:docMkLst>
      <pc:sldChg chg="del">
        <pc:chgData name="Julia Tworowska" userId="b16c40a0af50c71c" providerId="LiveId" clId="{62008AB7-E1F5-452E-BB20-C25EE8D3663C}" dt="2025-11-24T10:38:51.079" v="0" actId="47"/>
        <pc:sldMkLst>
          <pc:docMk/>
          <pc:sldMk cId="0" sldId="291"/>
        </pc:sldMkLst>
      </pc:sldChg>
      <pc:sldChg chg="del">
        <pc:chgData name="Julia Tworowska" userId="b16c40a0af50c71c" providerId="LiveId" clId="{62008AB7-E1F5-452E-BB20-C25EE8D3663C}" dt="2025-11-24T10:38:52.582" v="1" actId="47"/>
        <pc:sldMkLst>
          <pc:docMk/>
          <pc:sldMk cId="0" sldId="292"/>
        </pc:sldMkLst>
      </pc:sldChg>
      <pc:sldChg chg="del">
        <pc:chgData name="Julia Tworowska" userId="b16c40a0af50c71c" providerId="LiveId" clId="{62008AB7-E1F5-452E-BB20-C25EE8D3663C}" dt="2025-11-24T10:38:54.232" v="2" actId="47"/>
        <pc:sldMkLst>
          <pc:docMk/>
          <pc:sldMk cId="0" sldId="293"/>
        </pc:sldMkLst>
      </pc:sldChg>
      <pc:sldChg chg="del">
        <pc:chgData name="Julia Tworowska" userId="b16c40a0af50c71c" providerId="LiveId" clId="{62008AB7-E1F5-452E-BB20-C25EE8D3663C}" dt="2025-11-24T10:39:00.677" v="3" actId="47"/>
        <pc:sldMkLst>
          <pc:docMk/>
          <pc:sldMk cId="0" sldId="304"/>
        </pc:sldMkLst>
      </pc:sldChg>
      <pc:sldChg chg="del">
        <pc:chgData name="Julia Tworowska" userId="b16c40a0af50c71c" providerId="LiveId" clId="{62008AB7-E1F5-452E-BB20-C25EE8D3663C}" dt="2025-11-24T10:39:02.169" v="4" actId="47"/>
        <pc:sldMkLst>
          <pc:docMk/>
          <pc:sldMk cId="0" sldId="306"/>
        </pc:sldMkLst>
      </pc:sldChg>
      <pc:sldChg chg="del">
        <pc:chgData name="Julia Tworowska" userId="b16c40a0af50c71c" providerId="LiveId" clId="{62008AB7-E1F5-452E-BB20-C25EE8D3663C}" dt="2025-11-24T10:39:13.233" v="7" actId="47"/>
        <pc:sldMkLst>
          <pc:docMk/>
          <pc:sldMk cId="0" sldId="310"/>
        </pc:sldMkLst>
      </pc:sldChg>
      <pc:sldChg chg="del">
        <pc:chgData name="Julia Tworowska" userId="b16c40a0af50c71c" providerId="LiveId" clId="{62008AB7-E1F5-452E-BB20-C25EE8D3663C}" dt="2025-11-24T10:39:08.081" v="5" actId="47"/>
        <pc:sldMkLst>
          <pc:docMk/>
          <pc:sldMk cId="821498541" sldId="321"/>
        </pc:sldMkLst>
      </pc:sldChg>
      <pc:sldChg chg="del">
        <pc:chgData name="Julia Tworowska" userId="b16c40a0af50c71c" providerId="LiveId" clId="{62008AB7-E1F5-452E-BB20-C25EE8D3663C}" dt="2025-11-24T10:39:09.455" v="6" actId="47"/>
        <pc:sldMkLst>
          <pc:docMk/>
          <pc:sldMk cId="4293814954" sldId="32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952DF-9662-4D59-82FB-35995DE85A41}" type="datetimeFigureOut">
              <a:rPr lang="pl-PL" smtClean="0"/>
              <a:t>24.11.2025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0989C-8E0A-4CFE-AF0A-C99B82539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441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spc="-5" dirty="0">
                <a:solidFill>
                  <a:srgbClr val="FFFFFF"/>
                </a:solidFill>
                <a:latin typeface="Arial"/>
                <a:cs typeface="Arial"/>
              </a:rPr>
              <a:t>as a </a:t>
            </a:r>
            <a:r>
              <a:rPr lang="pl-PL" sz="1200" spc="-5" dirty="0" err="1">
                <a:solidFill>
                  <a:srgbClr val="FFFFFF"/>
                </a:solidFill>
                <a:latin typeface="Arial"/>
                <a:cs typeface="Arial"/>
              </a:rPr>
              <a:t>result</a:t>
            </a:r>
            <a:r>
              <a:rPr lang="pl-PL" sz="1200" spc="-5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lang="pl-PL" sz="1200" spc="-5" dirty="0" err="1">
                <a:solidFill>
                  <a:srgbClr val="FFFFFF"/>
                </a:solidFill>
                <a:latin typeface="Arial"/>
                <a:cs typeface="Arial"/>
              </a:rPr>
              <a:t>trigger</a:t>
            </a:r>
            <a:r>
              <a:rPr lang="pl-PL" sz="1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1200" spc="-5" dirty="0" err="1">
                <a:solidFill>
                  <a:srgbClr val="FFFFFF"/>
                </a:solidFill>
                <a:latin typeface="Arial"/>
                <a:cs typeface="Arial"/>
              </a:rPr>
              <a:t>factor</a:t>
            </a:r>
            <a:r>
              <a:rPr lang="pl-PL" sz="1200" spc="-5" dirty="0">
                <a:solidFill>
                  <a:srgbClr val="FFFFFF"/>
                </a:solidFill>
                <a:latin typeface="Arial"/>
                <a:cs typeface="Arial"/>
              </a:rPr>
              <a:t>  - jak to napisać?????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989C-8E0A-4CFE-AF0A-C99B8253924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8895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5078" y="732790"/>
            <a:ext cx="7533843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2806" y="596899"/>
            <a:ext cx="5898387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267" y="2363470"/>
            <a:ext cx="8339455" cy="221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3307" y="2200478"/>
            <a:ext cx="4441190" cy="2035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3679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Arial"/>
                <a:cs typeface="Arial"/>
              </a:rPr>
              <a:t>Abdominal</a:t>
            </a:r>
            <a:r>
              <a:rPr sz="4400" b="1" spc="-7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pain</a:t>
            </a:r>
            <a:endParaRPr sz="4400">
              <a:latin typeface="Arial"/>
              <a:cs typeface="Arial"/>
            </a:endParaRPr>
          </a:p>
          <a:p>
            <a:pPr marL="12700" marR="36830" indent="1692910">
              <a:lnSpc>
                <a:spcPts val="5260"/>
              </a:lnSpc>
              <a:spcBef>
                <a:spcPts val="195"/>
              </a:spcBef>
            </a:pPr>
            <a:r>
              <a:rPr sz="4400" b="1" dirty="0">
                <a:latin typeface="Arial"/>
                <a:cs typeface="Arial"/>
              </a:rPr>
              <a:t>and  chronic</a:t>
            </a:r>
            <a:r>
              <a:rPr sz="4400" b="1" spc="-7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diarrhea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703832" cy="2554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663" y="5419344"/>
            <a:ext cx="7872983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4065" y="5474309"/>
            <a:ext cx="7621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sz="1600" b="1" spc="-5" dirty="0">
                <a:solidFill>
                  <a:srgbClr val="FFFFFF"/>
                </a:solidFill>
                <a:latin typeface="Tahoma"/>
                <a:cs typeface="Tahoma"/>
              </a:rPr>
              <a:t>Chair and Department of Pediatrics, Allergology and</a:t>
            </a:r>
            <a:r>
              <a:rPr sz="1600" b="1" spc="2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Tahoma"/>
                <a:cs typeface="Tahoma"/>
              </a:rPr>
              <a:t>Gastroenterology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1207" y="275971"/>
            <a:ext cx="722693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30550" marR="5080" indent="-311848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Regulation </a:t>
            </a:r>
            <a:r>
              <a:rPr sz="2400" dirty="0"/>
              <a:t>of the </a:t>
            </a:r>
            <a:r>
              <a:rPr sz="2400" spc="-5" dirty="0"/>
              <a:t>gastrointestinal </a:t>
            </a:r>
            <a:r>
              <a:rPr sz="2400" dirty="0"/>
              <a:t>tract </a:t>
            </a:r>
            <a:r>
              <a:rPr sz="2400" spc="-5" dirty="0"/>
              <a:t>by </a:t>
            </a:r>
            <a:r>
              <a:rPr sz="2400" dirty="0"/>
              <a:t>the </a:t>
            </a:r>
            <a:r>
              <a:rPr sz="2400" spc="-5" dirty="0"/>
              <a:t>nervous  </a:t>
            </a:r>
            <a:r>
              <a:rPr sz="2400" dirty="0"/>
              <a:t>system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58267" y="1170813"/>
            <a:ext cx="4237990" cy="4991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Innervation internal (ENS -</a:t>
            </a:r>
            <a:r>
              <a:rPr sz="2000" spc="-10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visceral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brain):</a:t>
            </a:r>
            <a:endParaRPr sz="2000">
              <a:latin typeface="Arial"/>
              <a:cs typeface="Arial"/>
            </a:endParaRPr>
          </a:p>
          <a:p>
            <a:pPr marL="355600" marR="16002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responsible for the proper  functioning of the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gastrointestinal  tract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 complex network of neurons in  the submucosal and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intramuscular  plexus</a:t>
            </a:r>
            <a:endParaRPr sz="2000">
              <a:latin typeface="Arial"/>
              <a:cs typeface="Arial"/>
            </a:endParaRPr>
          </a:p>
          <a:p>
            <a:pPr marL="355600" marR="16383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intramuscular plexus controls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 gastrointestinal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motility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submucosal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plexus:</a:t>
            </a:r>
            <a:endParaRPr sz="2000">
              <a:latin typeface="Arial"/>
              <a:cs typeface="Arial"/>
            </a:endParaRPr>
          </a:p>
          <a:p>
            <a:pPr marL="756285" marR="459105" lvl="1" indent="-287020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controls receiving stimuli from the  lumen of gastrointestinal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tact</a:t>
            </a:r>
            <a:endParaRPr sz="16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4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regulates blood flow,</a:t>
            </a:r>
            <a:endParaRPr sz="16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4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regulates the functions of</a:t>
            </a:r>
            <a:r>
              <a:rPr sz="1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epithelial</a:t>
            </a:r>
            <a:endParaRPr sz="16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cells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5089" y="946149"/>
            <a:ext cx="5431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division of the abdominal</a:t>
            </a:r>
            <a:r>
              <a:rPr spc="105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46884"/>
            <a:ext cx="2287270" cy="14884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Due to the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pathway: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visceral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somatic,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reffered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5773" y="336549"/>
            <a:ext cx="2080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Somatic</a:t>
            </a:r>
            <a:r>
              <a:rPr spc="-50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9968" y="1294257"/>
            <a:ext cx="7701280" cy="5147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Def.: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comes from the parietal peitoneum, which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innervated by  somatic nerves, which respond to irritation from infectious,</a:t>
            </a: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chemical,  or other inflammatory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processes.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Features of somatic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pain: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sharp,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prolonged,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well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localized,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typically of sudden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onset,</a:t>
            </a:r>
            <a:endParaRPr sz="2000" dirty="0">
              <a:latin typeface="Arial"/>
              <a:cs typeface="Arial"/>
            </a:endParaRPr>
          </a:p>
          <a:p>
            <a:pPr marL="355600" marR="29718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aggravated by movement, coughing, deep breathing,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changing  the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position,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most strongly felt in the place of the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lesion,</a:t>
            </a:r>
            <a:endParaRPr sz="2000" dirty="0">
              <a:latin typeface="Arial"/>
              <a:cs typeface="Arial"/>
            </a:endParaRPr>
          </a:p>
          <a:p>
            <a:pPr marL="355600" marR="27241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may be accompanied by an increase in muscle tension of</a:t>
            </a: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 abdominal cavity (muscular defense), and other symptoms of  irritation of parietal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peritonitis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8888" y="596899"/>
            <a:ext cx="20631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Visceral</a:t>
            </a:r>
            <a:r>
              <a:rPr spc="-50" dirty="0"/>
              <a:t> </a:t>
            </a:r>
            <a:r>
              <a:rPr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168" y="1222628"/>
            <a:ext cx="7447280" cy="4538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4511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Def.: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visceral pain comes from the abdominal viscera, which</a:t>
            </a:r>
            <a:r>
              <a:rPr sz="20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are  innervated by autonomic nerve fibers and respond mainly to the  sensatios of distention and muscular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contraction.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Features of the visceral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pain: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vague,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dull,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poorly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localized,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increasing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gradually,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accompanied by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vegetative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symptoms (nausea,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vomiting,</a:t>
            </a:r>
            <a:endParaRPr sz="20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sweating) or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discomfort,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located symmetrically along the midline of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abdomen,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increases at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rest.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8888" y="596899"/>
            <a:ext cx="20631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Visceral</a:t>
            </a:r>
            <a:r>
              <a:rPr spc="-50" dirty="0"/>
              <a:t> </a:t>
            </a:r>
            <a:r>
              <a:rPr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527657"/>
            <a:ext cx="5977255" cy="75819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It does not arise within all internal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organs,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It is not always associated with damage to the</a:t>
            </a: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organ.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217" y="3357473"/>
            <a:ext cx="6024880" cy="14884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Disruption axis cerebrospinal intestinal at each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stage: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changes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CNS (top down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model),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peripheral changes (bottom-up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model),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both mechanisms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simultaneously.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0120" y="596899"/>
            <a:ext cx="2162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Reffered</a:t>
            </a:r>
            <a:r>
              <a:rPr spc="-55" dirty="0"/>
              <a:t> </a:t>
            </a:r>
            <a:r>
              <a:rPr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168" y="1588388"/>
            <a:ext cx="7744459" cy="38145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Referred pain is pain perceived distant from its source and</a:t>
            </a:r>
            <a:r>
              <a:rPr sz="20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results  from convergence of nerve fibers at the spinal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cord.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2900"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Features of the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reffered</a:t>
            </a:r>
            <a:r>
              <a:rPr lang="en-US"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pain:</a:t>
            </a:r>
            <a:endParaRPr lang="pl-PL" sz="20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tabLst>
                <a:tab pos="354965" algn="l"/>
                <a:tab pos="355600" algn="l"/>
              </a:tabLst>
            </a:pP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     - 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perceived distant from its source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usually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superficially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within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             		 skin,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muscles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</a:p>
          <a:p>
            <a:pPr marL="12700">
              <a:tabLst>
                <a:tab pos="354965" algn="l"/>
                <a:tab pos="355600" algn="l"/>
              </a:tabLst>
            </a:pP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     -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well</a:t>
            </a:r>
            <a:r>
              <a:rPr lang="pl-PL"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localized</a:t>
            </a:r>
            <a:endParaRPr lang="en-US"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endParaRPr lang="pl-PL" sz="20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Common examples of referred pain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are:</a:t>
            </a:r>
            <a:endParaRPr sz="20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scapular pain due to biliary colic,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groin pain due to renal</a:t>
            </a: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colic,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shoulder pain due to blood or infection irritating the</a:t>
            </a:r>
            <a:r>
              <a:rPr sz="1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diaphragm.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0413" y="524967"/>
            <a:ext cx="5431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</a:t>
            </a:r>
            <a:r>
              <a:rPr dirty="0"/>
              <a:t>division </a:t>
            </a:r>
            <a:r>
              <a:rPr spc="-5" dirty="0"/>
              <a:t>of the abdominal</a:t>
            </a:r>
            <a:r>
              <a:rPr spc="40" dirty="0"/>
              <a:t> </a:t>
            </a:r>
            <a:r>
              <a:rPr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3768" y="1287881"/>
            <a:ext cx="7586980" cy="4719241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Due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clinical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course: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acute: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caused by a sudden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cause,</a:t>
            </a:r>
            <a:endParaRPr sz="16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no more than a few</a:t>
            </a:r>
            <a:r>
              <a:rPr sz="1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days.</a:t>
            </a:r>
            <a:endParaRPr sz="1600" dirty="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39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usually associated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other symptoms (vomiting, diarrhea, bleeding, fever,  flatulence)</a:t>
            </a:r>
            <a:endParaRPr sz="16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surgical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vs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internal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medicine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chronic: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pain lasting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months (according to some sources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600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month)</a:t>
            </a:r>
            <a:endParaRPr sz="16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9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9-15% of ailments in</a:t>
            </a:r>
            <a:r>
              <a:rPr sz="16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children,</a:t>
            </a:r>
            <a:endParaRPr sz="16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They are the most common cause of functional disorders of abdominal</a:t>
            </a:r>
            <a:r>
              <a:rPr sz="1600" spc="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recurrent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&gt; 3 episodes of pain in the last 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6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months</a:t>
            </a:r>
            <a:endParaRPr lang="pl-PL" sz="1600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Appears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periodically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spontaneously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as a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result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trigger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1600" spc="-5" dirty="0" err="1">
                <a:solidFill>
                  <a:srgbClr val="FFFFFF"/>
                </a:solidFill>
                <a:latin typeface="Arial"/>
                <a:cs typeface="Arial"/>
              </a:rPr>
              <a:t>factor</a:t>
            </a:r>
            <a:r>
              <a:rPr lang="pl-PL"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affecting the activity of the</a:t>
            </a:r>
            <a:r>
              <a:rPr sz="1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child,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5089" y="946149"/>
            <a:ext cx="5431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division of the abdominal</a:t>
            </a:r>
            <a:r>
              <a:rPr spc="105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46884"/>
            <a:ext cx="7313930" cy="25253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Due to the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location:</a:t>
            </a:r>
            <a:endParaRPr sz="2000">
              <a:latin typeface="Arial"/>
              <a:cs typeface="Arial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 pain caused by disease of the abdominal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organs</a:t>
            </a:r>
            <a:endParaRPr sz="2000">
              <a:latin typeface="Arial"/>
              <a:cs typeface="Arial"/>
            </a:endParaRPr>
          </a:p>
          <a:p>
            <a:pPr marL="469900" marR="508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 pain caused by disease of organs located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outside  the abdominal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cavity</a:t>
            </a:r>
            <a:endParaRPr sz="2000">
              <a:latin typeface="Arial"/>
              <a:cs typeface="Arial"/>
            </a:endParaRPr>
          </a:p>
          <a:p>
            <a:pPr marL="433070" indent="-42100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33070" algn="l"/>
                <a:tab pos="4337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 pain of metabolic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origin</a:t>
            </a:r>
            <a:endParaRPr sz="2000">
              <a:latin typeface="Arial"/>
              <a:cs typeface="Arial"/>
            </a:endParaRPr>
          </a:p>
          <a:p>
            <a:pPr marL="433070" indent="-42100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33070" algn="l"/>
                <a:tab pos="4337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 pain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course of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poisoning</a:t>
            </a:r>
            <a:endParaRPr sz="2000">
              <a:latin typeface="Arial"/>
              <a:cs typeface="Arial"/>
            </a:endParaRPr>
          </a:p>
          <a:p>
            <a:pPr marL="433070" indent="-42100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33070" algn="l"/>
                <a:tab pos="4337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 pain caused by other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657" y="14096"/>
            <a:ext cx="72447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89910" marR="5080" indent="-307784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The </a:t>
            </a:r>
            <a:r>
              <a:rPr sz="2400" dirty="0"/>
              <a:t>most </a:t>
            </a:r>
            <a:r>
              <a:rPr sz="2400" spc="-5" dirty="0"/>
              <a:t>common causes of acute abdominal pain in  children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5100" y="893762"/>
          <a:ext cx="8677275" cy="5346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9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8379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1821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Inflammatory diseases of the  abdominal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20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appendicitis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peritonitis,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pancreatitis,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cholecystitis,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Crohn's</a:t>
                      </a:r>
                      <a:r>
                        <a:rPr sz="16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disease,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inflammation of the ovaries or</a:t>
                      </a:r>
                      <a:r>
                        <a:rPr sz="1600" spc="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testicles,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nephritis,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megacolon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toxicum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5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Disturbance of blood supply within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abdominal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cavity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splenic vein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thrombosis,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portal</a:t>
                      </a:r>
                      <a:r>
                        <a:rPr sz="16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hypertension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 hemostasis in the</a:t>
                      </a:r>
                      <a:r>
                        <a:rPr sz="1600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liver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splenic</a:t>
                      </a:r>
                      <a:r>
                        <a:rPr sz="1600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infarction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mesenteric</a:t>
                      </a:r>
                      <a:r>
                        <a:rPr sz="1600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infarction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70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Mechanical</a:t>
                      </a:r>
                      <a:r>
                        <a:rPr sz="1600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obstruction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intussusception,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hernia incarceration,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intestinal</a:t>
                      </a:r>
                      <a:r>
                        <a:rPr sz="1600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torsion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obstruction due to faecal masses and</a:t>
                      </a:r>
                      <a:r>
                        <a:rPr sz="1600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causes of mechanical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obstruction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657" y="14096"/>
            <a:ext cx="72447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89910" marR="5080" indent="-307784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The </a:t>
            </a:r>
            <a:r>
              <a:rPr sz="2400" dirty="0"/>
              <a:t>most </a:t>
            </a:r>
            <a:r>
              <a:rPr sz="2400" spc="-5" dirty="0"/>
              <a:t>common causes of acute abdominal pain in  children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6537" y="966787"/>
          <a:ext cx="8677275" cy="4489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9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32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Rupture of</a:t>
                      </a:r>
                      <a:r>
                        <a:rPr sz="1600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-splenic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rupture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-liver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rupture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-ectopic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pregnancy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-aortic or visceral arteries</a:t>
                      </a:r>
                      <a:r>
                        <a:rPr sz="1600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aneurysm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38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1600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causes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20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torsion of the</a:t>
                      </a:r>
                      <a:r>
                        <a:rPr sz="1600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testicle,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tumors of the ovaries and</a:t>
                      </a:r>
                      <a:r>
                        <a:rPr sz="1600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uterus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abdominal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tumors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90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emesis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241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93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 abdominal pain due to changes  in the organs outside the abdominal  cavity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pneumoniea and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pleuritis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meningitis and brain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inflammation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myocarditis and</a:t>
                      </a:r>
                      <a:r>
                        <a:rPr sz="1600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pericarditis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oesophageal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disease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lesions of the</a:t>
                      </a:r>
                      <a:r>
                        <a:rPr sz="16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spine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Inflammation of the external</a:t>
                      </a:r>
                      <a:r>
                        <a:rPr sz="1600" spc="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genitals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6858" y="946149"/>
            <a:ext cx="1508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Definition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2165" y="1941957"/>
            <a:ext cx="8148320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Abdominal pain is a complaint within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abdominal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cavity of 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 localized or diffuse, sharp or blunt</a:t>
            </a:r>
            <a:r>
              <a:rPr sz="24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character.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Arial"/>
              <a:cs typeface="Arial"/>
            </a:endParaRPr>
          </a:p>
          <a:p>
            <a:pPr marL="12700" marR="586105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can be localized in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organ or result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 systemic  disease.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657" y="14096"/>
            <a:ext cx="72447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89910" marR="5080" indent="-307784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The </a:t>
            </a:r>
            <a:r>
              <a:rPr sz="2400" dirty="0"/>
              <a:t>most </a:t>
            </a:r>
            <a:r>
              <a:rPr sz="2400" spc="-5" dirty="0"/>
              <a:t>common causes of acute abdominal pain in  children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6537" y="1254188"/>
          <a:ext cx="8677275" cy="29145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9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609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92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Acute abdominal pain, metabolic and  endocrine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origin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20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diabetic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acidosis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adrenal</a:t>
                      </a:r>
                      <a:r>
                        <a:rPr sz="16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crisis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thyroid</a:t>
                      </a:r>
                      <a:r>
                        <a:rPr sz="1600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cisis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tetany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pheochromocytoma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842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Exogenous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poisoning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730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-"/>
                        <a:tabLst>
                          <a:tab pos="217804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heavy metal</a:t>
                      </a:r>
                      <a:r>
                        <a:rPr sz="16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intoxication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4955" indent="-18351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poisoning 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organophosphate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 marR="139065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27559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poisoning 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substances that are irritant  or corrosive to the mucosa of the  gastrointestinal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tract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509" y="229870"/>
            <a:ext cx="73323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7820" marR="5080" indent="-286575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The causes of acute abdominal pain requiring surgical  intervention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5100" y="1398587"/>
          <a:ext cx="8677275" cy="4327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1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58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Newborns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-incarcerated inguinal hernia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-necrotizing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enterocolitis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 marR="984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-malformations (malrotation of the intestine,  duplication, atresia, a herniated umbilical cord, the  Hirschsprung disease)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injuries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tumors (tumors of the</a:t>
                      </a:r>
                      <a:r>
                        <a:rPr sz="1600" spc="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abdomen)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appendicitis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08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Infants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intussusception,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incarcerated inguinal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hernia.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injury,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 marR="77152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malformations (malrotation, Hirschsprung  disease, Meckel's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diverticulum)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appendicitis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7170" indent="-125095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tumors of the abdominal</a:t>
                      </a:r>
                      <a:r>
                        <a:rPr sz="1600" spc="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cavity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509" y="229870"/>
            <a:ext cx="73323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7820" marR="5080" indent="-2865755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The causes of acute abdominal pain requiring surgical  intervention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5100" y="1398587"/>
          <a:ext cx="8677275" cy="43275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1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441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Preschool</a:t>
                      </a:r>
                      <a:r>
                        <a:rPr sz="16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children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-intussusception,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-appendicitis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-injuries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 marR="3079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-malformations (Meckel's diverticulum, intestinal  malrotation)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-tumors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40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School-age</a:t>
                      </a:r>
                      <a:r>
                        <a:rPr sz="1600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children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-appendicitis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-injuries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-Meckel's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diverticulum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-tumors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-ulcers of the stomach or</a:t>
                      </a:r>
                      <a:r>
                        <a:rPr sz="1600" spc="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duodenum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-torsion of the</a:t>
                      </a:r>
                      <a:r>
                        <a:rPr sz="1600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testicle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-ovarian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cyst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-ectopic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pregnancy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8010" y="609600"/>
            <a:ext cx="542798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division of the abdominal</a:t>
            </a:r>
            <a:r>
              <a:rPr spc="80" dirty="0"/>
              <a:t> </a:t>
            </a:r>
            <a:r>
              <a:rPr spc="-5" dirty="0"/>
              <a:t>pain</a:t>
            </a:r>
            <a:r>
              <a:rPr lang="pl-PL" spc="-5" dirty="0"/>
              <a:t> (</a:t>
            </a:r>
            <a:r>
              <a:rPr lang="pl-PL" spc="-5" dirty="0" err="1"/>
              <a:t>according</a:t>
            </a:r>
            <a:r>
              <a:rPr lang="pl-PL" spc="-5" dirty="0"/>
              <a:t> to Barr 1983)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18540" y="1954758"/>
            <a:ext cx="6678930" cy="4101123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functional (about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70%).</a:t>
            </a:r>
            <a:endParaRPr sz="20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colic,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in the course of</a:t>
            </a:r>
            <a:r>
              <a:rPr sz="16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constipation,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lactose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intolerance,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9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associated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the menstrual</a:t>
            </a:r>
            <a:r>
              <a:rPr sz="16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cycle.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psychogenic (about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10-15%)</a:t>
            </a:r>
            <a:endParaRPr sz="20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0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related to adverse environmental factors, such as family or</a:t>
            </a:r>
            <a:r>
              <a:rPr sz="1600" spc="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school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organic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(10-15%)</a:t>
            </a:r>
            <a:endParaRPr sz="20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0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in the course of somatic</a:t>
            </a:r>
            <a:r>
              <a:rPr sz="16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diseases,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0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intestinal infections such as giardiasis,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yersiniosis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chronic inflammation of the stomach and</a:t>
            </a:r>
            <a:r>
              <a:rPr sz="1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duodenum.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stomach and duodenal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ulcers,</a:t>
            </a:r>
            <a:endParaRPr sz="16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38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gynecological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problems,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D92286-0DA9-9082-B25D-CF4ADD40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31879"/>
            <a:ext cx="6705600" cy="861774"/>
          </a:xfrm>
        </p:spPr>
        <p:txBody>
          <a:bodyPr/>
          <a:lstStyle/>
          <a:p>
            <a:pPr algn="ctr"/>
            <a:r>
              <a:rPr lang="en-US" spc="-5" dirty="0"/>
              <a:t>The division of the </a:t>
            </a:r>
            <a:r>
              <a:rPr lang="pl-PL" spc="-5" dirty="0" err="1"/>
              <a:t>chronic</a:t>
            </a:r>
            <a:r>
              <a:rPr lang="pl-PL" spc="-5" dirty="0"/>
              <a:t> </a:t>
            </a:r>
            <a:r>
              <a:rPr lang="en-US" spc="-5" dirty="0"/>
              <a:t>abdominal</a:t>
            </a:r>
            <a:r>
              <a:rPr lang="en-US" spc="80" dirty="0"/>
              <a:t> </a:t>
            </a:r>
            <a:r>
              <a:rPr lang="en-US" spc="-5" dirty="0"/>
              <a:t>pain </a:t>
            </a:r>
            <a:r>
              <a:rPr lang="pl-PL" spc="-5" dirty="0"/>
              <a:t>(</a:t>
            </a:r>
            <a:r>
              <a:rPr lang="pl-PL" spc="-5" dirty="0" err="1"/>
              <a:t>according</a:t>
            </a:r>
            <a:r>
              <a:rPr lang="pl-PL" spc="-5" dirty="0"/>
              <a:t> to Szczeklik 2022</a:t>
            </a:r>
            <a:r>
              <a:rPr lang="en-US" spc="-5" dirty="0"/>
              <a:t>)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EDC1B07-2020-4E7A-AE57-7C09C2314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318022"/>
            <a:ext cx="8339455" cy="553997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Functional</a:t>
            </a:r>
            <a:r>
              <a:rPr lang="pl-PL" sz="1800" dirty="0"/>
              <a:t> </a:t>
            </a:r>
            <a:r>
              <a:rPr lang="pl-PL" sz="1800" dirty="0" err="1"/>
              <a:t>disorders</a:t>
            </a:r>
            <a:r>
              <a:rPr lang="pl-PL" sz="1800" dirty="0"/>
              <a:t>:</a:t>
            </a:r>
          </a:p>
          <a:p>
            <a:r>
              <a:rPr lang="pl-PL" sz="1800" dirty="0"/>
              <a:t>      - </a:t>
            </a:r>
            <a:r>
              <a:rPr lang="pl-PL" sz="1800" dirty="0" err="1"/>
              <a:t>Irritable</a:t>
            </a:r>
            <a:r>
              <a:rPr lang="pl-PL" sz="1800" dirty="0"/>
              <a:t> </a:t>
            </a:r>
            <a:r>
              <a:rPr lang="pl-PL" sz="1800" dirty="0" err="1"/>
              <a:t>Bowel</a:t>
            </a:r>
            <a:r>
              <a:rPr lang="pl-PL" sz="1800" dirty="0"/>
              <a:t> </a:t>
            </a:r>
            <a:r>
              <a:rPr lang="pl-PL" sz="1800" dirty="0" err="1"/>
              <a:t>Syndrome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chronic</a:t>
            </a:r>
            <a:r>
              <a:rPr lang="pl-PL" sz="1800" dirty="0"/>
              <a:t> </a:t>
            </a:r>
            <a:r>
              <a:rPr lang="pl-PL" sz="1800" dirty="0" err="1"/>
              <a:t>functional</a:t>
            </a:r>
            <a:r>
              <a:rPr lang="pl-PL" sz="1800" dirty="0"/>
              <a:t> </a:t>
            </a:r>
            <a:r>
              <a:rPr lang="pl-PL" sz="1800" dirty="0" err="1"/>
              <a:t>abdominal</a:t>
            </a:r>
            <a:r>
              <a:rPr lang="pl-PL" sz="1800" dirty="0"/>
              <a:t> </a:t>
            </a:r>
            <a:r>
              <a:rPr lang="pl-PL" sz="1800" dirty="0" err="1"/>
              <a:t>pain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functional</a:t>
            </a:r>
            <a:r>
              <a:rPr lang="pl-PL" sz="1800" dirty="0"/>
              <a:t> </a:t>
            </a:r>
            <a:r>
              <a:rPr lang="pl-PL" sz="1800" dirty="0" err="1"/>
              <a:t>dyspepsia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abdominal</a:t>
            </a:r>
            <a:r>
              <a:rPr lang="pl-PL" sz="1800" dirty="0"/>
              <a:t> </a:t>
            </a:r>
            <a:r>
              <a:rPr lang="pl-PL" sz="1800" dirty="0" err="1"/>
              <a:t>migraine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/>
              <a:t> </a:t>
            </a:r>
            <a:r>
              <a:rPr lang="pl-PL" sz="1800" dirty="0" err="1"/>
              <a:t>gastrointestinal</a:t>
            </a:r>
            <a:r>
              <a:rPr lang="pl-PL" sz="1800" dirty="0"/>
              <a:t> </a:t>
            </a:r>
            <a:r>
              <a:rPr lang="pl-PL" sz="1800" dirty="0" err="1"/>
              <a:t>disorders</a:t>
            </a:r>
            <a:r>
              <a:rPr lang="pl-PL" sz="1800" dirty="0"/>
              <a:t>:</a:t>
            </a:r>
          </a:p>
          <a:p>
            <a:r>
              <a:rPr lang="pl-PL" sz="1800" dirty="0"/>
              <a:t>      - </a:t>
            </a:r>
            <a:r>
              <a:rPr lang="pl-PL" sz="1800" dirty="0" err="1"/>
              <a:t>chronic</a:t>
            </a:r>
            <a:r>
              <a:rPr lang="pl-PL" sz="1800" dirty="0"/>
              <a:t> gastritis</a:t>
            </a:r>
          </a:p>
          <a:p>
            <a:r>
              <a:rPr lang="pl-PL" sz="1800" dirty="0"/>
              <a:t>      - </a:t>
            </a:r>
            <a:r>
              <a:rPr lang="en-US" sz="1800" spc="-5" dirty="0">
                <a:solidFill>
                  <a:srgbClr val="FFFFFF"/>
                </a:solidFill>
                <a:latin typeface="Arial"/>
                <a:cs typeface="Arial"/>
              </a:rPr>
              <a:t>ulcers of the stomach or</a:t>
            </a:r>
            <a:r>
              <a:rPr lang="en-US" sz="18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spc="-5" dirty="0">
                <a:solidFill>
                  <a:srgbClr val="FFFFFF"/>
                </a:solidFill>
                <a:latin typeface="Arial"/>
                <a:cs typeface="Arial"/>
              </a:rPr>
              <a:t>duodenum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gastroesophageal</a:t>
            </a:r>
            <a:r>
              <a:rPr lang="pl-PL" sz="1800" dirty="0"/>
              <a:t> </a:t>
            </a:r>
            <a:r>
              <a:rPr lang="pl-PL" sz="1800" dirty="0" err="1"/>
              <a:t>reflux</a:t>
            </a:r>
            <a:r>
              <a:rPr lang="pl-PL" sz="1800" dirty="0"/>
              <a:t> </a:t>
            </a:r>
            <a:r>
              <a:rPr lang="pl-PL" sz="1800" dirty="0" err="1"/>
              <a:t>disease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inflammatory</a:t>
            </a:r>
            <a:r>
              <a:rPr lang="pl-PL" sz="1800" dirty="0"/>
              <a:t> </a:t>
            </a:r>
            <a:r>
              <a:rPr lang="pl-PL" sz="1800" dirty="0" err="1"/>
              <a:t>bowel</a:t>
            </a:r>
            <a:r>
              <a:rPr lang="pl-PL" sz="1800" dirty="0"/>
              <a:t> </a:t>
            </a:r>
            <a:r>
              <a:rPr lang="pl-PL" sz="1800" dirty="0" err="1"/>
              <a:t>disease</a:t>
            </a:r>
            <a:endParaRPr lang="pl-PL" sz="1800" dirty="0"/>
          </a:p>
          <a:p>
            <a:r>
              <a:rPr lang="pl-PL" sz="1800" dirty="0"/>
              <a:t>      - </a:t>
            </a:r>
            <a:r>
              <a:rPr lang="pl-PL" sz="1800" dirty="0" err="1"/>
              <a:t>ischemic</a:t>
            </a:r>
            <a:r>
              <a:rPr lang="pl-PL" sz="1800" dirty="0"/>
              <a:t> colitis, </a:t>
            </a:r>
            <a:r>
              <a:rPr lang="pl-PL" sz="1800" dirty="0" err="1"/>
              <a:t>radiation</a:t>
            </a:r>
            <a:r>
              <a:rPr lang="pl-PL" sz="1800" dirty="0"/>
              <a:t> </a:t>
            </a:r>
            <a:r>
              <a:rPr lang="pl-PL" sz="1800" dirty="0" err="1"/>
              <a:t>enteritis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Enteritis</a:t>
            </a:r>
            <a:r>
              <a:rPr lang="pl-PL" sz="1800" dirty="0"/>
              <a:t> in the </a:t>
            </a:r>
            <a:r>
              <a:rPr lang="pl-PL" sz="1800" dirty="0" err="1"/>
              <a:t>course</a:t>
            </a:r>
            <a:r>
              <a:rPr lang="pl-PL" sz="1800" dirty="0"/>
              <a:t> of </a:t>
            </a:r>
            <a:r>
              <a:rPr lang="pl-PL" sz="1800" dirty="0" err="1"/>
              <a:t>onnective</a:t>
            </a:r>
            <a:r>
              <a:rPr lang="pl-PL" sz="1800" dirty="0"/>
              <a:t> </a:t>
            </a:r>
            <a:r>
              <a:rPr lang="pl-PL" sz="1800" dirty="0" err="1"/>
              <a:t>tissue</a:t>
            </a:r>
            <a:r>
              <a:rPr lang="pl-PL" sz="1800" dirty="0"/>
              <a:t> </a:t>
            </a:r>
            <a:r>
              <a:rPr lang="pl-PL" sz="1800" dirty="0" err="1"/>
              <a:t>disease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Infectious</a:t>
            </a:r>
            <a:r>
              <a:rPr lang="pl-PL" sz="1800" dirty="0"/>
              <a:t> and </a:t>
            </a:r>
            <a:r>
              <a:rPr lang="pl-PL" sz="1800" dirty="0" err="1"/>
              <a:t>parasitic</a:t>
            </a:r>
            <a:r>
              <a:rPr lang="pl-PL" sz="1800" dirty="0"/>
              <a:t> colitis (</a:t>
            </a:r>
            <a:r>
              <a:rPr lang="pl-PL" sz="1800" dirty="0" err="1"/>
              <a:t>tuberculosis</a:t>
            </a:r>
            <a:r>
              <a:rPr lang="pl-PL" sz="1800" dirty="0"/>
              <a:t>, </a:t>
            </a:r>
            <a:r>
              <a:rPr lang="pl-PL" sz="1800" dirty="0" err="1"/>
              <a:t>giardiasis</a:t>
            </a:r>
            <a:r>
              <a:rPr lang="pl-PL" sz="1800" dirty="0"/>
              <a:t>, </a:t>
            </a:r>
            <a:r>
              <a:rPr lang="pl-PL" sz="1800" dirty="0" err="1"/>
              <a:t>taeniasis</a:t>
            </a:r>
            <a:r>
              <a:rPr lang="pl-PL" sz="1800" dirty="0"/>
              <a:t>, </a:t>
            </a:r>
            <a:r>
              <a:rPr lang="pl-PL" sz="1800" dirty="0" err="1"/>
              <a:t>ascariasis</a:t>
            </a:r>
            <a:r>
              <a:rPr lang="pl-PL" sz="18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Celiac</a:t>
            </a:r>
            <a:r>
              <a:rPr lang="pl-PL" sz="1800" dirty="0"/>
              <a:t> </a:t>
            </a:r>
            <a:r>
              <a:rPr lang="pl-PL" sz="1800" dirty="0" err="1"/>
              <a:t>disease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Disaccharide</a:t>
            </a:r>
            <a:r>
              <a:rPr lang="pl-PL" sz="1800" dirty="0"/>
              <a:t> </a:t>
            </a:r>
            <a:r>
              <a:rPr lang="pl-PL" sz="1800" dirty="0" err="1"/>
              <a:t>intolerance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Metabolic</a:t>
            </a:r>
            <a:r>
              <a:rPr lang="pl-PL" sz="1800" dirty="0"/>
              <a:t> </a:t>
            </a:r>
            <a:r>
              <a:rPr lang="pl-PL" sz="1800" dirty="0" err="1"/>
              <a:t>diseases</a:t>
            </a:r>
            <a:r>
              <a:rPr lang="pl-PL" sz="1800" dirty="0"/>
              <a:t> (</a:t>
            </a:r>
            <a:r>
              <a:rPr lang="pl-PL" sz="1800" dirty="0" err="1"/>
              <a:t>porphyria</a:t>
            </a:r>
            <a:r>
              <a:rPr lang="pl-PL" sz="18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Cholelithiasis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Chronic</a:t>
            </a:r>
            <a:r>
              <a:rPr lang="pl-PL" sz="1800" dirty="0"/>
              <a:t> </a:t>
            </a:r>
            <a:r>
              <a:rPr lang="pl-PL" sz="1800" dirty="0" err="1"/>
              <a:t>pancreatitis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Abdominal</a:t>
            </a:r>
            <a:r>
              <a:rPr lang="pl-PL" sz="1800" dirty="0"/>
              <a:t> </a:t>
            </a:r>
            <a:r>
              <a:rPr lang="pl-PL" sz="1800" dirty="0" err="1"/>
              <a:t>tumors</a:t>
            </a:r>
            <a:endParaRPr lang="pl-PL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/>
              <a:t>Neurological</a:t>
            </a:r>
            <a:r>
              <a:rPr lang="pl-PL" sz="1800" dirty="0"/>
              <a:t> </a:t>
            </a:r>
            <a:r>
              <a:rPr lang="pl-PL" sz="1800" dirty="0" err="1"/>
              <a:t>diseases</a:t>
            </a:r>
            <a:r>
              <a:rPr lang="pl-PL" sz="1800" dirty="0"/>
              <a:t> (</a:t>
            </a:r>
            <a:r>
              <a:rPr lang="pl-PL" sz="1800" dirty="0" err="1"/>
              <a:t>mutiple</a:t>
            </a:r>
            <a:r>
              <a:rPr lang="pl-PL" sz="1800" dirty="0"/>
              <a:t> </a:t>
            </a:r>
            <a:r>
              <a:rPr lang="pl-PL" sz="1800" dirty="0" err="1"/>
              <a:t>sclerosis</a:t>
            </a:r>
            <a:r>
              <a:rPr lang="pl-PL" sz="1800" dirty="0"/>
              <a:t>, </a:t>
            </a:r>
            <a:r>
              <a:rPr lang="pl-PL" sz="1800" dirty="0" err="1"/>
              <a:t>autonomic</a:t>
            </a:r>
            <a:r>
              <a:rPr lang="pl-PL" sz="1800" dirty="0"/>
              <a:t> </a:t>
            </a:r>
            <a:r>
              <a:rPr lang="pl-PL" sz="1800" dirty="0" err="1"/>
              <a:t>neuropathy</a:t>
            </a:r>
            <a:r>
              <a:rPr lang="pl-PL" sz="1800" dirty="0"/>
              <a:t> - </a:t>
            </a:r>
            <a:r>
              <a:rPr lang="pl-PL" sz="1800" dirty="0" err="1"/>
              <a:t>diabetes</a:t>
            </a:r>
            <a:r>
              <a:rPr lang="pl-PL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8527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0952" y="946149"/>
            <a:ext cx="4556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Psychogenic </a:t>
            </a:r>
            <a:r>
              <a:rPr spc="-5" dirty="0"/>
              <a:t>abdominal</a:t>
            </a:r>
            <a:r>
              <a:rPr spc="-25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540" y="1954758"/>
            <a:ext cx="5687060" cy="25863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Manifestation in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children: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perfect,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 poor tolerance of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failures,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sensitive, without adequate response to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stimuli,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suppressing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emotion,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average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intelligence,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emotionally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immature,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443989"/>
            <a:ext cx="7946390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254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Somatization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is the presence of one or more somatic complaints</a:t>
            </a:r>
            <a:r>
              <a:rPr sz="20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when  appropriate medical examination shows no somatic pathology or  pathophysiological mechanisms that might explain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origins.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Somatization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can coexist with somatic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disease.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occurrence of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somatization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presence of organic disease, it  is considered when somatic complaints leading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impaired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functioning  are disproportionate to what you can expect from a particular disease  or test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50514" y="946149"/>
            <a:ext cx="24396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Arial"/>
                <a:cs typeface="Arial"/>
              </a:rPr>
              <a:t>Functional</a:t>
            </a:r>
            <a:r>
              <a:rPr sz="2800" spc="-2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Arial"/>
                <a:cs typeface="Arial"/>
              </a:rPr>
              <a:t>pain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730" y="2375408"/>
            <a:ext cx="77685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"...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at one end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scale is believed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that this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is primarily  psychiatric syndrome,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on the other, </a:t>
            </a:r>
            <a:r>
              <a:rPr sz="2400" i="1" spc="-10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conditional  organic disorder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gastrointestinal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tract</a:t>
            </a:r>
            <a:r>
              <a:rPr sz="2400" i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..."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Primary </a:t>
            </a:r>
            <a:r>
              <a:rPr dirty="0"/>
              <a:t>diagnosis </a:t>
            </a:r>
            <a:r>
              <a:rPr spc="-5" dirty="0"/>
              <a:t>of abdominal</a:t>
            </a:r>
            <a:r>
              <a:rPr spc="40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540" y="1367155"/>
            <a:ext cx="7362825" cy="4782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 detailed medical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history: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When pain arises, and what was its characterization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last  few hours or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days.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location of pain and its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radiation.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>
              <a:latin typeface="Arial"/>
              <a:cs typeface="Arial"/>
            </a:endParaRPr>
          </a:p>
          <a:p>
            <a:pPr marL="354965" marR="254635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Factors aggravating or mitigating pain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(eg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food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 his</a:t>
            </a:r>
            <a:r>
              <a:rPr sz="20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kind,  antacids,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defecation)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>
              <a:latin typeface="Arial"/>
              <a:cs typeface="Arial"/>
            </a:endParaRPr>
          </a:p>
          <a:p>
            <a:pPr marL="354965" marR="24257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Accompanying symptoms (fever, chills, significant change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  weight, nausea, vomiting, diarrhea, constipation, features of  gastrointestinal bleeding, jaundice, discoloration of urine or  stool)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Primary </a:t>
            </a:r>
            <a:r>
              <a:rPr dirty="0"/>
              <a:t>diagnosis </a:t>
            </a:r>
            <a:r>
              <a:rPr spc="-5" dirty="0"/>
              <a:t>of abdominal</a:t>
            </a:r>
            <a:r>
              <a:rPr spc="40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540" y="1732610"/>
            <a:ext cx="7586980" cy="33374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 detailed medical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history: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previous illnesses and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surgeries,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family history (neoplastic diseases, inflammatory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bowel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disease)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alcohol,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medications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(NSAIDs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, GCS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!)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762000" y="457200"/>
            <a:ext cx="7533843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3585" marR="5080" indent="-200152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manifestation of abdominal pain </a:t>
            </a:r>
            <a:r>
              <a:rPr dirty="0"/>
              <a:t>depending  </a:t>
            </a:r>
            <a:r>
              <a:rPr spc="-5" dirty="0"/>
              <a:t>on the </a:t>
            </a:r>
            <a:r>
              <a:rPr dirty="0"/>
              <a:t>age </a:t>
            </a:r>
            <a:r>
              <a:rPr spc="-5" dirty="0"/>
              <a:t>of the</a:t>
            </a:r>
            <a:r>
              <a:rPr spc="10" dirty="0"/>
              <a:t> </a:t>
            </a:r>
            <a:r>
              <a:rPr dirty="0"/>
              <a:t>child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600200"/>
            <a:ext cx="8294370" cy="2500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reaction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pain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varies depending 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age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child,  the threshold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sensitivity, causes, type of pain,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its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duration  and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emotional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state of the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patient.</a:t>
            </a:r>
            <a:endParaRPr lang="pl-PL" sz="2000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pl-PL" sz="2000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perception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highly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subjective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Therefore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data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regarding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character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localization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circumstances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origin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intensity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and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duration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as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well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as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its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association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with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symptoms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the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accurate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, the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older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the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patinet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7448" y="946149"/>
            <a:ext cx="5763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Primary </a:t>
            </a:r>
            <a:r>
              <a:rPr dirty="0"/>
              <a:t>diagnosis </a:t>
            </a:r>
            <a:r>
              <a:rPr spc="-5" dirty="0"/>
              <a:t>of abdominal</a:t>
            </a:r>
            <a:r>
              <a:rPr spc="40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2013585"/>
            <a:ext cx="7278370" cy="2891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physical examination (including digital rectal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examination)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laboratory tests: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ESR,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CRP, blood cell count, bilirubin,  aminotransferase, amylase in serum, urine, stool</a:t>
            </a:r>
            <a:r>
              <a:rPr sz="20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examination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– microbiological and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parasitological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stool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abdominal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ultrasound,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abdominal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x-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ray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</a:pPr>
            <a:endParaRPr sz="2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8180" y="885824"/>
            <a:ext cx="62407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Detailed </a:t>
            </a:r>
            <a:r>
              <a:rPr dirty="0"/>
              <a:t>diagnostics </a:t>
            </a:r>
            <a:r>
              <a:rPr spc="-5" dirty="0"/>
              <a:t>for </a:t>
            </a:r>
            <a:r>
              <a:rPr dirty="0"/>
              <a:t>abdominal</a:t>
            </a:r>
            <a:r>
              <a:rPr spc="15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46884"/>
            <a:ext cx="7541260" cy="329320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Testing for lactose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intolerance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Evaluation of food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allergy,</a:t>
            </a:r>
            <a:endParaRPr lang="pl-PL" sz="20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Serologic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tests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for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celiac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disease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lang="pl-PL" sz="2000" dirty="0" err="1">
                <a:solidFill>
                  <a:schemeClr val="bg1"/>
                </a:solidFill>
                <a:latin typeface="Arial"/>
                <a:cs typeface="Arial"/>
              </a:rPr>
              <a:t>Faecal</a:t>
            </a:r>
            <a:r>
              <a:rPr lang="pl-PL" sz="2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Arial"/>
                <a:cs typeface="Arial"/>
              </a:rPr>
              <a:t>calprotectin</a:t>
            </a:r>
            <a:r>
              <a:rPr lang="pl-PL" sz="2000" dirty="0">
                <a:solidFill>
                  <a:schemeClr val="bg1"/>
                </a:solidFill>
                <a:latin typeface="Arial"/>
                <a:cs typeface="Arial"/>
              </a:rPr>
              <a:t>,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Endoscopy of the gastrointestinal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tract,</a:t>
            </a:r>
            <a:endParaRPr sz="20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Further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radiological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examinations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o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 the gastrointestinal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tract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(CT, MRI,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gastrointestinal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passage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examination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),</a:t>
            </a:r>
            <a:endParaRPr sz="20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Gynecological, neurological, endocrine, metabolic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tests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</a:p>
          <a:p>
            <a:pPr marL="355600" indent="-343535">
              <a:spcBef>
                <a:spcPts val="480"/>
              </a:spcBef>
              <a:buFontTx/>
              <a:buChar char="•"/>
              <a:tabLst>
                <a:tab pos="355600" algn="l"/>
                <a:tab pos="356235" algn="l"/>
              </a:tabLst>
            </a:pP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Psychological</a:t>
            </a:r>
            <a:r>
              <a:rPr lang="pl-PL"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pl-PL"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7533" y="885824"/>
            <a:ext cx="59429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Complex treatment of abdominal</a:t>
            </a:r>
            <a:r>
              <a:rPr spc="90" dirty="0"/>
              <a:t> </a:t>
            </a:r>
            <a:r>
              <a:rPr spc="-5" dirty="0"/>
              <a:t>pain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46884"/>
            <a:ext cx="6085840" cy="14884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general</a:t>
            </a:r>
            <a:endParaRPr sz="2000">
              <a:latin typeface="Arial"/>
              <a:cs typeface="Arial"/>
            </a:endParaRPr>
          </a:p>
          <a:p>
            <a:pPr marL="425450" indent="-413384">
              <a:lnSpc>
                <a:spcPct val="100000"/>
              </a:lnSpc>
              <a:spcBef>
                <a:spcPts val="480"/>
              </a:spcBef>
              <a:buChar char="•"/>
              <a:tabLst>
                <a:tab pos="425450" algn="l"/>
                <a:tab pos="426084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diet,</a:t>
            </a:r>
            <a:endParaRPr sz="2000">
              <a:latin typeface="Arial"/>
              <a:cs typeface="Arial"/>
            </a:endParaRPr>
          </a:p>
          <a:p>
            <a:pPr marL="425450" indent="-413384">
              <a:lnSpc>
                <a:spcPct val="100000"/>
              </a:lnSpc>
              <a:spcBef>
                <a:spcPts val="480"/>
              </a:spcBef>
              <a:buChar char="•"/>
              <a:tabLst>
                <a:tab pos="425450" algn="l"/>
                <a:tab pos="426084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pharmacological</a:t>
            </a:r>
            <a:endParaRPr sz="2000">
              <a:latin typeface="Arial"/>
              <a:cs typeface="Arial"/>
            </a:endParaRPr>
          </a:p>
          <a:p>
            <a:pPr marL="425450" indent="-413384">
              <a:lnSpc>
                <a:spcPct val="100000"/>
              </a:lnSpc>
              <a:spcBef>
                <a:spcPts val="480"/>
              </a:spcBef>
              <a:buChar char="•"/>
              <a:tabLst>
                <a:tab pos="425450" algn="l"/>
                <a:tab pos="426084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psychotherapy and psychotherapeutic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techniques.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2225" y="2750566"/>
            <a:ext cx="41592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Chronic</a:t>
            </a:r>
            <a:r>
              <a:rPr sz="4400" spc="-75" dirty="0"/>
              <a:t> </a:t>
            </a:r>
            <a:r>
              <a:rPr sz="4400" dirty="0"/>
              <a:t>diarrhea</a:t>
            </a:r>
            <a:endParaRPr sz="4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2007234"/>
            <a:ext cx="682180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Chronic diarrhea </a:t>
            </a:r>
            <a:r>
              <a:rPr sz="2400" dirty="0">
                <a:solidFill>
                  <a:srgbClr val="FFFFFF"/>
                </a:solidFill>
              </a:rPr>
              <a:t>– </a:t>
            </a:r>
            <a:r>
              <a:rPr sz="2400" spc="-5" dirty="0">
                <a:solidFill>
                  <a:srgbClr val="FFFFFF"/>
                </a:solidFill>
              </a:rPr>
              <a:t>change in </a:t>
            </a:r>
            <a:r>
              <a:rPr sz="2400" dirty="0">
                <a:solidFill>
                  <a:srgbClr val="FFFFFF"/>
                </a:solidFill>
              </a:rPr>
              <a:t>stool </a:t>
            </a:r>
            <a:r>
              <a:rPr sz="2400" spc="-5" dirty="0">
                <a:solidFill>
                  <a:srgbClr val="FFFFFF"/>
                </a:solidFill>
              </a:rPr>
              <a:t>consistency  </a:t>
            </a:r>
            <a:r>
              <a:rPr sz="2400" dirty="0">
                <a:solidFill>
                  <a:srgbClr val="FFFFFF"/>
                </a:solidFill>
              </a:rPr>
              <a:t>(towards </a:t>
            </a:r>
            <a:r>
              <a:rPr sz="2400" spc="-5" dirty="0">
                <a:solidFill>
                  <a:srgbClr val="FFFFFF"/>
                </a:solidFill>
              </a:rPr>
              <a:t>looseness) or increased </a:t>
            </a:r>
            <a:r>
              <a:rPr sz="2400" dirty="0">
                <a:solidFill>
                  <a:srgbClr val="FFFFFF"/>
                </a:solidFill>
              </a:rPr>
              <a:t>frequency </a:t>
            </a:r>
            <a:r>
              <a:rPr sz="2400" spc="-5" dirty="0">
                <a:solidFill>
                  <a:srgbClr val="FFFFFF"/>
                </a:solidFill>
              </a:rPr>
              <a:t>or  presence </a:t>
            </a:r>
            <a:r>
              <a:rPr sz="2400" dirty="0">
                <a:solidFill>
                  <a:srgbClr val="FFFFFF"/>
                </a:solidFill>
              </a:rPr>
              <a:t>of </a:t>
            </a:r>
            <a:r>
              <a:rPr sz="2400" spc="-5" dirty="0">
                <a:solidFill>
                  <a:srgbClr val="FFFFFF"/>
                </a:solidFill>
              </a:rPr>
              <a:t>pathological admixtures </a:t>
            </a:r>
            <a:r>
              <a:rPr sz="2400" dirty="0">
                <a:solidFill>
                  <a:srgbClr val="FFFFFF"/>
                </a:solidFill>
              </a:rPr>
              <a:t>that </a:t>
            </a:r>
            <a:r>
              <a:rPr sz="2400" spc="-5" dirty="0">
                <a:solidFill>
                  <a:srgbClr val="FFFFFF"/>
                </a:solidFill>
              </a:rPr>
              <a:t>lasts </a:t>
            </a:r>
            <a:r>
              <a:rPr sz="2400" dirty="0">
                <a:solidFill>
                  <a:srgbClr val="FFFFFF"/>
                </a:solidFill>
              </a:rPr>
              <a:t>&gt;14  days</a:t>
            </a:r>
            <a:r>
              <a:rPr lang="pl-PL" sz="2400" dirty="0">
                <a:solidFill>
                  <a:srgbClr val="FFFFFF"/>
                </a:solidFill>
              </a:rPr>
              <a:t> (</a:t>
            </a:r>
            <a:r>
              <a:rPr lang="pl-PL" sz="2400" dirty="0" err="1">
                <a:solidFill>
                  <a:srgbClr val="FFFFFF"/>
                </a:solidFill>
              </a:rPr>
              <a:t>or</a:t>
            </a:r>
            <a:r>
              <a:rPr lang="pl-PL" sz="2400" dirty="0">
                <a:solidFill>
                  <a:srgbClr val="FFFFFF"/>
                </a:solidFill>
              </a:rPr>
              <a:t> </a:t>
            </a:r>
            <a:r>
              <a:rPr lang="pl-PL" sz="2400" dirty="0" err="1">
                <a:solidFill>
                  <a:srgbClr val="FFFFFF"/>
                </a:solidFill>
              </a:rPr>
              <a:t>according</a:t>
            </a:r>
            <a:r>
              <a:rPr lang="pl-PL" sz="2400" dirty="0">
                <a:solidFill>
                  <a:srgbClr val="FFFFFF"/>
                </a:solidFill>
              </a:rPr>
              <a:t> to </a:t>
            </a:r>
            <a:r>
              <a:rPr lang="pl-PL" sz="2400" dirty="0" err="1">
                <a:solidFill>
                  <a:srgbClr val="FFFFFF"/>
                </a:solidFill>
              </a:rPr>
              <a:t>other</a:t>
            </a:r>
            <a:r>
              <a:rPr lang="pl-PL" sz="2400" dirty="0">
                <a:solidFill>
                  <a:srgbClr val="FFFFFF"/>
                </a:solidFill>
              </a:rPr>
              <a:t> </a:t>
            </a:r>
            <a:r>
              <a:rPr lang="pl-PL" sz="2400" dirty="0" err="1">
                <a:solidFill>
                  <a:srgbClr val="FFFFFF"/>
                </a:solidFill>
              </a:rPr>
              <a:t>sources</a:t>
            </a:r>
            <a:r>
              <a:rPr lang="pl-PL" sz="2400" dirty="0">
                <a:solidFill>
                  <a:srgbClr val="FFFFFF"/>
                </a:solidFill>
              </a:rPr>
              <a:t> &gt; 4 </a:t>
            </a:r>
            <a:r>
              <a:rPr lang="pl-PL" sz="2400">
                <a:solidFill>
                  <a:srgbClr val="FFFFFF"/>
                </a:solidFill>
              </a:rPr>
              <a:t>weeks)</a:t>
            </a:r>
            <a:r>
              <a:rPr sz="2400" dirty="0">
                <a:solidFill>
                  <a:srgbClr val="FFFFFF"/>
                </a:solidFill>
              </a:rPr>
              <a:t>.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764540" y="3982592"/>
            <a:ext cx="67786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Can occur in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presence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or absence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failure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  thrive.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9492" y="741425"/>
            <a:ext cx="49117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causes of </a:t>
            </a:r>
            <a:r>
              <a:rPr dirty="0"/>
              <a:t>chronic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473453"/>
            <a:ext cx="8557260" cy="221424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 algn="just">
              <a:lnSpc>
                <a:spcPts val="2590"/>
              </a:lnSpc>
              <a:spcBef>
                <a:spcPts val="425"/>
              </a:spcBef>
              <a:buClr>
                <a:srgbClr val="FFFF00"/>
              </a:buClr>
              <a:buFont typeface="Arial"/>
              <a:buChar char="•"/>
              <a:tabLst>
                <a:tab pos="441325" algn="l"/>
              </a:tabLst>
            </a:pPr>
            <a:r>
              <a:rPr dirty="0"/>
              <a:t>	</a:t>
            </a: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primary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: congenital, enzymatic, immunological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defects,  influence of certain diet components, e.g. gluten, milk  proteins, lactose, saccharose,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etc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00"/>
              </a:buClr>
              <a:buFont typeface="Arial"/>
              <a:buChar char="•"/>
            </a:pPr>
            <a:endParaRPr sz="3450">
              <a:latin typeface="Arial"/>
              <a:cs typeface="Arial"/>
            </a:endParaRPr>
          </a:p>
          <a:p>
            <a:pPr marL="355600" marR="5715" indent="-342900" algn="just">
              <a:lnSpc>
                <a:spcPts val="2590"/>
              </a:lnSpc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secondary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as a result of an intestine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damage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resulting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from 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infections, using antibiotics, an intestine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resection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3920" y="336549"/>
            <a:ext cx="58293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Chronic </a:t>
            </a:r>
            <a:r>
              <a:rPr dirty="0"/>
              <a:t>diarrhoea </a:t>
            </a:r>
            <a:r>
              <a:rPr spc="-5" dirty="0"/>
              <a:t>–</a:t>
            </a:r>
            <a:r>
              <a:rPr spc="5" dirty="0"/>
              <a:t> </a:t>
            </a:r>
            <a:r>
              <a:rPr dirty="0"/>
              <a:t>pathophysiology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567" y="1899285"/>
            <a:ext cx="8116570" cy="295402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20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damage of villi and</a:t>
            </a:r>
            <a:r>
              <a:rPr sz="24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microvilli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decreased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activity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 disaccharidases, particularly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lactase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an increased permeability of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mucous</a:t>
            </a:r>
            <a:r>
              <a:rPr sz="24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membrane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secondary sensitization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food</a:t>
            </a:r>
            <a:r>
              <a:rPr sz="24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allergens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15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disbacteriosis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deconiugation of bile</a:t>
            </a:r>
            <a:r>
              <a:rPr sz="24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acids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  <a:tab pos="315214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motility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disorders</a:t>
            </a:r>
            <a:r>
              <a:rPr sz="24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	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alimentary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tract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6385" y="122631"/>
            <a:ext cx="602234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5780" marR="5080" indent="-51371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</a:t>
            </a:r>
            <a:r>
              <a:rPr dirty="0"/>
              <a:t>differentiation </a:t>
            </a:r>
            <a:r>
              <a:rPr spc="-5" dirty="0"/>
              <a:t>of </a:t>
            </a:r>
            <a:r>
              <a:rPr dirty="0"/>
              <a:t>chronic diarrhea,  </a:t>
            </a:r>
            <a:r>
              <a:rPr spc="-5" dirty="0"/>
              <a:t>depending on the</a:t>
            </a:r>
            <a:r>
              <a:rPr spc="10" dirty="0"/>
              <a:t> </a:t>
            </a:r>
            <a:r>
              <a:rPr dirty="0"/>
              <a:t>pathogenesis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567" y="1900580"/>
            <a:ext cx="1772285" cy="260286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234950" indent="-222885">
              <a:lnSpc>
                <a:spcPct val="100000"/>
              </a:lnSpc>
              <a:spcBef>
                <a:spcPts val="790"/>
              </a:spcBef>
              <a:buChar char="•"/>
              <a:tabLst>
                <a:tab pos="23558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osmotic</a:t>
            </a:r>
            <a:endParaRPr sz="2800">
              <a:latin typeface="Arial"/>
              <a:cs typeface="Arial"/>
            </a:endParaRPr>
          </a:p>
          <a:p>
            <a:pPr marL="234950" indent="-222885">
              <a:lnSpc>
                <a:spcPct val="100000"/>
              </a:lnSpc>
              <a:spcBef>
                <a:spcPts val="700"/>
              </a:spcBef>
              <a:buChar char="•"/>
              <a:tabLst>
                <a:tab pos="23558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secretory</a:t>
            </a:r>
            <a:endParaRPr sz="2800">
              <a:latin typeface="Arial"/>
              <a:cs typeface="Arial"/>
            </a:endParaRPr>
          </a:p>
          <a:p>
            <a:pPr marL="234950" indent="-222885">
              <a:lnSpc>
                <a:spcPct val="100000"/>
              </a:lnSpc>
              <a:spcBef>
                <a:spcPts val="695"/>
              </a:spcBef>
              <a:buChar char="•"/>
              <a:tabLst>
                <a:tab pos="23558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exudative</a:t>
            </a:r>
            <a:endParaRPr sz="2800">
              <a:latin typeface="Arial"/>
              <a:cs typeface="Arial"/>
            </a:endParaRPr>
          </a:p>
          <a:p>
            <a:pPr marL="234950" indent="-222885">
              <a:lnSpc>
                <a:spcPct val="100000"/>
              </a:lnSpc>
              <a:spcBef>
                <a:spcPts val="710"/>
              </a:spcBef>
              <a:buChar char="•"/>
              <a:tabLst>
                <a:tab pos="23558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motoric</a:t>
            </a:r>
            <a:endParaRPr sz="2800">
              <a:latin typeface="Arial"/>
              <a:cs typeface="Arial"/>
            </a:endParaRPr>
          </a:p>
          <a:p>
            <a:pPr marL="234950" indent="-222885">
              <a:lnSpc>
                <a:spcPct val="100000"/>
              </a:lnSpc>
              <a:spcBef>
                <a:spcPts val="695"/>
              </a:spcBef>
              <a:buChar char="•"/>
              <a:tabLst>
                <a:tab pos="23558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fu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2685" y="596899"/>
            <a:ext cx="27336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Osmotic</a:t>
            </a:r>
            <a:r>
              <a:rPr spc="-30" dirty="0"/>
              <a:t>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567" y="1952625"/>
            <a:ext cx="8698230" cy="19754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spcBef>
                <a:spcPts val="425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  <a:tab pos="3179445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Excess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amounts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	poorly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absorbed substances that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remain 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tn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the intestinal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lumen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Substances exert osmotic</a:t>
            </a:r>
            <a:r>
              <a:rPr sz="24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effect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5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Obligate water retention in intestinal</a:t>
            </a:r>
            <a:r>
              <a:rPr sz="2400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lumen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f.e. Lactose, lactulose, magnesium, polyethylen glycol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(PEG)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2685" y="452373"/>
            <a:ext cx="27336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Osmotic</a:t>
            </a:r>
            <a:r>
              <a:rPr spc="-30" dirty="0"/>
              <a:t>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567" y="1656969"/>
            <a:ext cx="8668385" cy="3608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540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clinical manifestation: increased frequency of defecations, a presence  of stools which are not too voluminous, and the volume of which</a:t>
            </a:r>
            <a:r>
              <a:rPr sz="20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becomes  radically decreased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introduction of a strict</a:t>
            </a:r>
            <a:r>
              <a:rPr sz="20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diet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2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usually accompanied by flatulences with large amounts of intestinal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gases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2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stool examination: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pH&lt;6,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presence of reducing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substances</a:t>
            </a:r>
            <a:endParaRPr sz="20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tabLst>
                <a:tab pos="55575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above 0,5%, a high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value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osmosis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trap	(OT)&gt;140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mOsml/l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25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OT = stool osmolality – 2[Na+K] marked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stool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5078" y="732790"/>
            <a:ext cx="752665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3585" marR="5080" indent="-200152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manifestation of abdominal pain </a:t>
            </a:r>
            <a:r>
              <a:rPr dirty="0"/>
              <a:t>depending  </a:t>
            </a:r>
            <a:r>
              <a:rPr spc="-5" dirty="0"/>
              <a:t>on the </a:t>
            </a:r>
            <a:r>
              <a:rPr dirty="0"/>
              <a:t>age </a:t>
            </a:r>
            <a:r>
              <a:rPr spc="-5" dirty="0"/>
              <a:t>of the</a:t>
            </a:r>
            <a:r>
              <a:rPr spc="10" dirty="0"/>
              <a:t> </a:t>
            </a:r>
            <a:r>
              <a:rPr dirty="0"/>
              <a:t>child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85800" y="1982851"/>
          <a:ext cx="7773034" cy="3936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9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3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27686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Age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10388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Clinical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manifestation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Newborns,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infants and</a:t>
                      </a:r>
                      <a:r>
                        <a:rPr sz="1800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toddlers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655320" indent="-287020">
                        <a:lnSpc>
                          <a:spcPct val="100000"/>
                        </a:lnSpc>
                        <a:spcBef>
                          <a:spcPts val="315"/>
                        </a:spcBef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cry,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scream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55320" indent="-287020">
                        <a:lnSpc>
                          <a:spcPct val="100000"/>
                        </a:lnSpc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changing facial</a:t>
                      </a:r>
                      <a:r>
                        <a:rPr sz="1800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expressions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55320" indent="-287020">
                        <a:lnSpc>
                          <a:spcPct val="100000"/>
                        </a:lnSpc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paleness or reddness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face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55320" indent="-287020">
                        <a:lnSpc>
                          <a:spcPct val="100000"/>
                        </a:lnSpc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increased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irritability,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55320" indent="-287020">
                        <a:lnSpc>
                          <a:spcPct val="100000"/>
                        </a:lnSpc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insomnia,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55320" indent="-287020">
                        <a:lnSpc>
                          <a:spcPct val="100000"/>
                        </a:lnSpc>
                        <a:buChar char="•"/>
                        <a:tabLst>
                          <a:tab pos="655320" algn="l"/>
                          <a:tab pos="655955" algn="l"/>
                        </a:tabLst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anorexia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3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Preschool children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368935" marR="3962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child complains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pain, but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 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can not describe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its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nature and  exact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location.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School-age</a:t>
                      </a:r>
                      <a:r>
                        <a:rPr sz="18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children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368935" marR="4337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child is able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accurately  specify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location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nature of  the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ailment.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957" y="336549"/>
            <a:ext cx="29533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Secretory</a:t>
            </a:r>
            <a:r>
              <a:rPr spc="-15" dirty="0"/>
              <a:t>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6166" y="1109319"/>
            <a:ext cx="8556625" cy="478336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disorder between the secretion and absorption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intestines</a:t>
            </a:r>
            <a:endParaRPr sz="2000" dirty="0">
              <a:latin typeface="Arial"/>
              <a:cs typeface="Arial"/>
            </a:endParaRPr>
          </a:p>
          <a:p>
            <a:pPr marL="355600" marR="14605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 from the activity of exogenous or endogenous toxins, or</a:t>
            </a:r>
            <a:r>
              <a:rPr sz="20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from  an increased secretion of hormones which cause a hypersection in  enterocytes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patient passes approximately 1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litre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a loose stool 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day,</a:t>
            </a:r>
            <a:r>
              <a:rPr sz="20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20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application of a strict diet does not influence the reduction of its</a:t>
            </a:r>
            <a:r>
              <a:rPr sz="200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volume</a:t>
            </a:r>
            <a:endParaRPr sz="2000" dirty="0">
              <a:latin typeface="Arial"/>
              <a:cs typeface="Arial"/>
            </a:endParaRPr>
          </a:p>
          <a:p>
            <a:pPr marL="355600" marR="356235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  <a:tab pos="560197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most frequent causes are enterotoxins secreted by </a:t>
            </a:r>
            <a:r>
              <a:rPr sz="2000" i="1" dirty="0">
                <a:solidFill>
                  <a:srgbClr val="FFFFFF"/>
                </a:solidFill>
                <a:latin typeface="Arial"/>
                <a:cs typeface="Arial"/>
              </a:rPr>
              <a:t>Vibrio  cholerae,Escherichia coli, Staphylococcus aureus, Bacillus cereus,</a:t>
            </a:r>
            <a:r>
              <a:rPr sz="2000" i="1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as  well as adenomas secreting hormones,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e.g.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	VIPoma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autoimmune</a:t>
            </a:r>
            <a:r>
              <a:rPr lang="pl-PL"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dirty="0" err="1">
                <a:solidFill>
                  <a:srgbClr val="FFFFFF"/>
                </a:solidFill>
                <a:latin typeface="Arial"/>
                <a:cs typeface="Arial"/>
              </a:rPr>
              <a:t>disorders</a:t>
            </a:r>
            <a:endParaRPr sz="2000" dirty="0">
              <a:latin typeface="Arial"/>
              <a:cs typeface="Arial"/>
            </a:endParaRPr>
          </a:p>
          <a:p>
            <a:pPr marL="355600" marR="1006475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Mechanism – abnormal ion transport in intestinal epithelial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cells,  decreased absorption of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electrolytes</a:t>
            </a:r>
            <a:endParaRPr sz="2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 high concentration of sodium 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stool &gt;70 mmol/l, a low value of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 osmosis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trap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5E9801-1E6C-B256-2CCB-7D0EC5B1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152400"/>
            <a:ext cx="5898387" cy="861774"/>
          </a:xfrm>
        </p:spPr>
        <p:txBody>
          <a:bodyPr/>
          <a:lstStyle/>
          <a:p>
            <a:pPr algn="ctr"/>
            <a:r>
              <a:rPr lang="pl-PL" dirty="0" err="1"/>
              <a:t>Differentation</a:t>
            </a:r>
            <a:r>
              <a:rPr lang="pl-PL" dirty="0"/>
              <a:t> </a:t>
            </a:r>
            <a:r>
              <a:rPr lang="pl-PL" dirty="0" err="1"/>
              <a:t>between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 err="1"/>
              <a:t>osmotic</a:t>
            </a:r>
            <a:r>
              <a:rPr lang="pl-PL" dirty="0"/>
              <a:t> and </a:t>
            </a:r>
            <a:r>
              <a:rPr lang="pl-PL" dirty="0" err="1"/>
              <a:t>secretory</a:t>
            </a:r>
            <a:r>
              <a:rPr lang="pl-PL" dirty="0"/>
              <a:t> </a:t>
            </a:r>
            <a:r>
              <a:rPr lang="pl-PL" dirty="0" err="1"/>
              <a:t>diarrhea</a:t>
            </a:r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4A235CCE-1C3D-BED9-37E7-1E69AEEC6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175148"/>
              </p:ext>
            </p:extLst>
          </p:nvPr>
        </p:nvGraphicFramePr>
        <p:xfrm>
          <a:off x="838200" y="1066800"/>
          <a:ext cx="7996557" cy="58989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8955">
                  <a:extLst>
                    <a:ext uri="{9D8B030D-6E8A-4147-A177-3AD203B41FA5}">
                      <a16:colId xmlns:a16="http://schemas.microsoft.com/office/drawing/2014/main" val="1711427730"/>
                    </a:ext>
                  </a:extLst>
                </a:gridCol>
                <a:gridCol w="2463801">
                  <a:extLst>
                    <a:ext uri="{9D8B030D-6E8A-4147-A177-3AD203B41FA5}">
                      <a16:colId xmlns:a16="http://schemas.microsoft.com/office/drawing/2014/main" val="2123700551"/>
                    </a:ext>
                  </a:extLst>
                </a:gridCol>
                <a:gridCol w="2463801">
                  <a:extLst>
                    <a:ext uri="{9D8B030D-6E8A-4147-A177-3AD203B41FA5}">
                      <a16:colId xmlns:a16="http://schemas.microsoft.com/office/drawing/2014/main" val="17792029"/>
                    </a:ext>
                  </a:extLst>
                </a:gridCol>
              </a:tblGrid>
              <a:tr h="361069"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Osmotic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Secretory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889109"/>
                  </a:ext>
                </a:extLst>
              </a:tr>
              <a:tr h="631870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Stool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volume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Small (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usually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&lt;200ml/24h)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Large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(&gt;200 ml/24h)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091875"/>
                  </a:ext>
                </a:extLst>
              </a:tr>
              <a:tr h="582031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Reaction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strict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diet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stops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continues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404708"/>
                  </a:ext>
                </a:extLst>
              </a:tr>
              <a:tr h="902672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Stool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osmolality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&gt; (Na + K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marked</a:t>
                      </a:r>
                      <a:r>
                        <a:rPr lang="pl-PL" sz="1800" dirty="0">
                          <a:solidFill>
                            <a:srgbClr val="FFFF00"/>
                          </a:solidFill>
                        </a:rPr>
                        <a:t> in </a:t>
                      </a:r>
                      <a:r>
                        <a:rPr lang="pl-PL" sz="1800" spc="-5" dirty="0">
                          <a:solidFill>
                            <a:srgbClr val="FFFF00"/>
                          </a:solidFill>
                        </a:rPr>
                        <a:t>the</a:t>
                      </a:r>
                      <a:r>
                        <a:rPr lang="pl-PL" sz="1800" spc="-17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stool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)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= (Na + K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marked</a:t>
                      </a:r>
                      <a:r>
                        <a:rPr lang="pl-PL" sz="1800" dirty="0">
                          <a:solidFill>
                            <a:srgbClr val="FFFF00"/>
                          </a:solidFill>
                        </a:rPr>
                        <a:t> in </a:t>
                      </a:r>
                      <a:r>
                        <a:rPr lang="pl-PL" sz="1800" spc="-5" dirty="0">
                          <a:solidFill>
                            <a:srgbClr val="FFFF00"/>
                          </a:solidFill>
                        </a:rPr>
                        <a:t>the</a:t>
                      </a:r>
                      <a:r>
                        <a:rPr lang="pl-PL" sz="1800" spc="-17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stool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) x 2</a:t>
                      </a:r>
                    </a:p>
                    <a:p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20570"/>
                  </a:ext>
                </a:extLst>
              </a:tr>
              <a:tr h="361069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Stool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osmotic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&gt; 135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mOsm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&lt; 50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mOsm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662197"/>
                  </a:ext>
                </a:extLst>
              </a:tr>
              <a:tr h="631870">
                <a:tc>
                  <a:txBody>
                    <a:bodyPr/>
                    <a:lstStyle/>
                    <a:p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Concentration</a:t>
                      </a:r>
                      <a:r>
                        <a:rPr lang="pl-PL" sz="1800" dirty="0">
                          <a:solidFill>
                            <a:srgbClr val="FFFF00"/>
                          </a:solidFill>
                        </a:rPr>
                        <a:t> of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sodium</a:t>
                      </a:r>
                      <a:r>
                        <a:rPr lang="pl-PL" sz="1800" dirty="0">
                          <a:solidFill>
                            <a:srgbClr val="FFFF00"/>
                          </a:solidFill>
                        </a:rPr>
                        <a:t> 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&lt; 70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&gt; 70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760123"/>
                  </a:ext>
                </a:extLst>
              </a:tr>
              <a:tr h="6318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Concentration</a:t>
                      </a: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potassium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&lt; 30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&gt; 40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838759"/>
                  </a:ext>
                </a:extLst>
              </a:tr>
              <a:tr h="6318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Concentration</a:t>
                      </a:r>
                      <a:r>
                        <a:rPr lang="pl-PL" sz="1800" dirty="0">
                          <a:solidFill>
                            <a:srgbClr val="FFFF00"/>
                          </a:solidFill>
                        </a:rPr>
                        <a:t> of </a:t>
                      </a:r>
                      <a:r>
                        <a:rPr lang="pl-PL" sz="1800" dirty="0" err="1">
                          <a:solidFill>
                            <a:srgbClr val="FFFF00"/>
                          </a:solidFill>
                        </a:rPr>
                        <a:t>chlorine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&lt; 35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&gt; 40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mmol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418300"/>
                  </a:ext>
                </a:extLst>
              </a:tr>
              <a:tr h="361069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Fecal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pH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&lt; 5,5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&gt;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851214"/>
                  </a:ext>
                </a:extLst>
              </a:tr>
              <a:tr h="769537"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Reducing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substances</a:t>
                      </a:r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 in a </a:t>
                      </a:r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stool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FF00"/>
                          </a:solidFill>
                        </a:rPr>
                        <a:t>&gt; 0,5 %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FFFF00"/>
                          </a:solidFill>
                        </a:rPr>
                        <a:t>none</a:t>
                      </a:r>
                      <a:endParaRPr lang="pl-PL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709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4597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1265" y="336549"/>
            <a:ext cx="25965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Motoric</a:t>
            </a:r>
            <a:r>
              <a:rPr spc="-25" dirty="0"/>
              <a:t>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872741"/>
            <a:ext cx="8505190" cy="232600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775970">
              <a:lnSpc>
                <a:spcPts val="2300"/>
              </a:lnSpc>
              <a:spcBef>
                <a:spcPts val="660"/>
              </a:spcBef>
              <a:buClr>
                <a:srgbClr val="FFFF00"/>
              </a:buClr>
              <a:buSzPct val="95833"/>
              <a:buFont typeface="Wingdings"/>
              <a:buChar char=""/>
              <a:tabLst>
                <a:tab pos="285115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it occurs as a consequence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disorders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intestine  peristalsis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Wingdings"/>
              <a:buChar char=""/>
            </a:pP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2300"/>
              </a:lnSpc>
              <a:spcBef>
                <a:spcPts val="5"/>
              </a:spcBef>
              <a:buClr>
                <a:srgbClr val="FFFF00"/>
              </a:buClr>
              <a:buSzPct val="95833"/>
              <a:buFont typeface="Wingdings"/>
              <a:buChar char=""/>
              <a:tabLst>
                <a:tab pos="285115" algn="l"/>
                <a:tab pos="192087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background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anomalies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be as follows: a  generalized atherosclerosis with a pathology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 coeliac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trunk, 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diabetic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neuropathy,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state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 stomach resection,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after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vagotomy,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or	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pseudo-obstruction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145" y="336549"/>
            <a:ext cx="29927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Exudative</a:t>
            </a:r>
            <a:r>
              <a:rPr spc="-20" dirty="0"/>
              <a:t> </a:t>
            </a:r>
            <a:r>
              <a:rPr spc="-5" dirty="0"/>
              <a:t>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476824"/>
            <a:ext cx="8809355" cy="337883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65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An exudative diarrhea</a:t>
            </a:r>
            <a:r>
              <a:rPr sz="24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is:</a:t>
            </a:r>
            <a:endParaRPr sz="2400">
              <a:latin typeface="Arial"/>
              <a:cs typeface="Arial"/>
            </a:endParaRPr>
          </a:p>
          <a:p>
            <a:pPr marL="12700" marR="5080" algn="just">
              <a:lnSpc>
                <a:spcPts val="2160"/>
              </a:lnSpc>
              <a:spcBef>
                <a:spcPts val="745"/>
              </a:spcBef>
              <a:buClr>
                <a:srgbClr val="FFFF00"/>
              </a:buClr>
              <a:buSzPct val="95000"/>
              <a:buChar char="•"/>
              <a:tabLst>
                <a:tab pos="10287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inflammatory state going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mucous membrane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intestine,  causes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secretion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mucus,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plasma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proteins,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well as morphotic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blood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elements (typical components of the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exudate)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00"/>
              </a:buClr>
              <a:buFont typeface="Arial"/>
              <a:buChar char="•"/>
            </a:pPr>
            <a:endParaRPr sz="2850">
              <a:latin typeface="Arial"/>
              <a:cs typeface="Arial"/>
            </a:endParaRPr>
          </a:p>
          <a:p>
            <a:pPr marL="102235" indent="-90170" algn="just">
              <a:lnSpc>
                <a:spcPts val="2280"/>
              </a:lnSpc>
              <a:buClr>
                <a:srgbClr val="FFFF00"/>
              </a:buClr>
              <a:buSzPct val="95000"/>
              <a:buChar char="•"/>
              <a:tabLst>
                <a:tab pos="10287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exudative</a:t>
            </a:r>
            <a:r>
              <a:rPr sz="2000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diarrhea</a:t>
            </a:r>
            <a:r>
              <a:rPr sz="2000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000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observed</a:t>
            </a:r>
            <a:r>
              <a:rPr sz="2000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000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sz="2000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000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colitis</a:t>
            </a:r>
            <a:r>
              <a:rPr sz="2000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ulcerosa,</a:t>
            </a:r>
            <a:endParaRPr sz="2000">
              <a:latin typeface="Arial"/>
              <a:cs typeface="Arial"/>
            </a:endParaRPr>
          </a:p>
          <a:p>
            <a:pPr marL="12700" algn="just">
              <a:lnSpc>
                <a:spcPts val="228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Leśniowski-Crohn disease, lymphocytic, collagenous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colitis,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>
              <a:latin typeface="Arial"/>
              <a:cs typeface="Arial"/>
            </a:endParaRPr>
          </a:p>
          <a:p>
            <a:pPr marL="12700" marR="7620" algn="just">
              <a:lnSpc>
                <a:spcPts val="2160"/>
              </a:lnSpc>
              <a:buClr>
                <a:srgbClr val="FFFF00"/>
              </a:buClr>
              <a:buSzPct val="95000"/>
              <a:buChar char="•"/>
              <a:tabLst>
                <a:tab pos="10287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clinical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manifestation comprises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spastic abdominal pains,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rectal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tenesmus, frequent nocturnal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defecations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1998" y="336549"/>
            <a:ext cx="30727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Functional diarrhea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2033727"/>
            <a:ext cx="163766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  <a:tab pos="727075" algn="l"/>
              </a:tabLst>
            </a:pP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	se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88895" y="2033727"/>
            <a:ext cx="65081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6944" algn="l"/>
                <a:tab pos="3228340" algn="l"/>
                <a:tab pos="4445000" algn="l"/>
                <a:tab pos="513651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that	n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uroh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rm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nal	factor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	sex	horm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>
              <a:lnSpc>
                <a:spcPts val="2590"/>
              </a:lnSpc>
              <a:spcBef>
                <a:spcPts val="425"/>
              </a:spcBef>
              <a:tabLst>
                <a:tab pos="1391285" algn="l"/>
                <a:tab pos="2816860" algn="l"/>
                <a:tab pos="3905250" algn="l"/>
                <a:tab pos="4653280" algn="l"/>
                <a:tab pos="5382260" algn="l"/>
                <a:tab pos="5723890" algn="l"/>
                <a:tab pos="6811645" algn="l"/>
                <a:tab pos="7491730" algn="l"/>
                <a:tab pos="7901940" algn="l"/>
              </a:tabLst>
            </a:pPr>
            <a:r>
              <a:rPr spc="-5" dirty="0"/>
              <a:t>an</a:t>
            </a:r>
            <a:r>
              <a:rPr spc="-15" dirty="0"/>
              <a:t>d</a:t>
            </a:r>
            <a:r>
              <a:rPr dirty="0"/>
              <a:t>/or	</a:t>
            </a:r>
            <a:r>
              <a:rPr spc="-5" dirty="0"/>
              <a:t>psychi</a:t>
            </a:r>
            <a:r>
              <a:rPr spc="5" dirty="0"/>
              <a:t>c</a:t>
            </a:r>
            <a:r>
              <a:rPr spc="-5" dirty="0"/>
              <a:t>al</a:t>
            </a:r>
            <a:r>
              <a:rPr dirty="0"/>
              <a:t>	fact</a:t>
            </a:r>
            <a:r>
              <a:rPr spc="-5" dirty="0"/>
              <a:t>ors</a:t>
            </a:r>
            <a:r>
              <a:rPr dirty="0"/>
              <a:t>	may	</a:t>
            </a:r>
            <a:r>
              <a:rPr spc="-20" dirty="0"/>
              <a:t>p</a:t>
            </a:r>
            <a:r>
              <a:rPr spc="-5" dirty="0"/>
              <a:t>l</a:t>
            </a:r>
            <a:r>
              <a:rPr spc="-15" dirty="0"/>
              <a:t>a</a:t>
            </a:r>
            <a:r>
              <a:rPr dirty="0"/>
              <a:t>y	</a:t>
            </a:r>
            <a:r>
              <a:rPr spc="-5" dirty="0"/>
              <a:t>a</a:t>
            </a:r>
            <a:r>
              <a:rPr dirty="0"/>
              <a:t>	cert</a:t>
            </a:r>
            <a:r>
              <a:rPr spc="-5" dirty="0"/>
              <a:t>ain</a:t>
            </a:r>
            <a:r>
              <a:rPr dirty="0"/>
              <a:t>	</a:t>
            </a:r>
            <a:r>
              <a:rPr spc="-5" dirty="0"/>
              <a:t>role</a:t>
            </a:r>
            <a:r>
              <a:rPr dirty="0"/>
              <a:t>	i</a:t>
            </a:r>
            <a:r>
              <a:rPr spc="-5" dirty="0"/>
              <a:t>n</a:t>
            </a:r>
            <a:r>
              <a:rPr dirty="0"/>
              <a:t>	the  </a:t>
            </a:r>
            <a:r>
              <a:rPr spc="-5" dirty="0"/>
              <a:t>background of a functional</a:t>
            </a:r>
            <a:r>
              <a:rPr spc="40" dirty="0"/>
              <a:t> </a:t>
            </a:r>
            <a:r>
              <a:rPr spc="-5" dirty="0"/>
              <a:t>diarrhea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/>
          </a:p>
          <a:p>
            <a:pPr marL="355600" marR="5080" indent="-342900" algn="just">
              <a:lnSpc>
                <a:spcPct val="90100"/>
              </a:lnSpc>
              <a:buClr>
                <a:srgbClr val="FFFF00"/>
              </a:buClr>
              <a:buChar char="•"/>
              <a:tabLst>
                <a:tab pos="355600" algn="l"/>
              </a:tabLst>
            </a:pPr>
            <a:r>
              <a:rPr dirty="0"/>
              <a:t>the mechanism above may </a:t>
            </a:r>
            <a:r>
              <a:rPr spc="-5" dirty="0"/>
              <a:t>be </a:t>
            </a:r>
            <a:r>
              <a:rPr dirty="0"/>
              <a:t>justified </a:t>
            </a:r>
            <a:r>
              <a:rPr spc="-5" dirty="0"/>
              <a:t>by an </a:t>
            </a:r>
            <a:r>
              <a:rPr dirty="0"/>
              <a:t>increase </a:t>
            </a:r>
            <a:r>
              <a:rPr spc="-5" dirty="0"/>
              <a:t>of  </a:t>
            </a:r>
            <a:r>
              <a:rPr dirty="0"/>
              <a:t>ailments </a:t>
            </a:r>
            <a:r>
              <a:rPr spc="-5" dirty="0"/>
              <a:t>during </a:t>
            </a:r>
            <a:r>
              <a:rPr dirty="0"/>
              <a:t>nervousness, </a:t>
            </a:r>
            <a:r>
              <a:rPr spc="-5" dirty="0"/>
              <a:t>emotions, as well as by their  decrease </a:t>
            </a:r>
            <a:r>
              <a:rPr dirty="0"/>
              <a:t>after</a:t>
            </a:r>
            <a:r>
              <a:rPr spc="-5" dirty="0"/>
              <a:t> defecation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92464B-A15F-7C3A-AC52-275A0003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2400"/>
            <a:ext cx="5898387" cy="430887"/>
          </a:xfrm>
        </p:spPr>
        <p:txBody>
          <a:bodyPr/>
          <a:lstStyle/>
          <a:p>
            <a:pPr algn="ctr"/>
            <a:r>
              <a:rPr lang="pl-PL" spc="-5" dirty="0" err="1"/>
              <a:t>Causes</a:t>
            </a:r>
            <a:r>
              <a:rPr lang="pl-PL" spc="-5" dirty="0"/>
              <a:t> of </a:t>
            </a:r>
            <a:r>
              <a:rPr lang="pl-PL" spc="-5" dirty="0" err="1"/>
              <a:t>chronic</a:t>
            </a:r>
            <a:r>
              <a:rPr lang="pl-PL" spc="-5" dirty="0"/>
              <a:t> </a:t>
            </a:r>
            <a:r>
              <a:rPr lang="pl-PL" spc="-5" dirty="0" err="1"/>
              <a:t>diarrhea</a:t>
            </a:r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615424FA-0323-1FBC-36FF-44FB841F1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688183"/>
              </p:ext>
            </p:extLst>
          </p:nvPr>
        </p:nvGraphicFramePr>
        <p:xfrm>
          <a:off x="381000" y="838200"/>
          <a:ext cx="8077200" cy="5534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864586214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3990938052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006948005"/>
                    </a:ext>
                  </a:extLst>
                </a:gridCol>
              </a:tblGrid>
              <a:tr h="2982481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Chronic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noncpecific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One of the most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frequent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causes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in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children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Usually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occurs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in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children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1-3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years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old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Undigested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food in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stool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Undisturbed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physical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and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psychological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development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usually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stops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spontaneously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4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years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old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The most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frequent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cause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poorly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balanced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diet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Treatment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usually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unnecessary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65342"/>
                  </a:ext>
                </a:extLst>
              </a:tr>
              <a:tr h="897375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Pancreatic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insufficiency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causes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: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cystic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fibrosis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Schwachman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syndrome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pancreatitis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Steatorrhea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335117"/>
                  </a:ext>
                </a:extLst>
              </a:tr>
              <a:tr h="1510718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Short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Bowel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Syndrome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Small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intestine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surgically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removed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or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damaged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by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primary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disease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Causes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and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malnutrition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549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3568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FBD5E4-2387-8964-D0BC-6DD39C8A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304800"/>
            <a:ext cx="5898387" cy="430887"/>
          </a:xfrm>
        </p:spPr>
        <p:txBody>
          <a:bodyPr/>
          <a:lstStyle/>
          <a:p>
            <a:pPr algn="ctr"/>
            <a:r>
              <a:rPr lang="pl-PL" spc="-5" dirty="0" err="1"/>
              <a:t>Causes</a:t>
            </a:r>
            <a:r>
              <a:rPr lang="pl-PL" spc="-5" dirty="0"/>
              <a:t> of </a:t>
            </a:r>
            <a:r>
              <a:rPr lang="pl-PL" spc="-5" dirty="0" err="1"/>
              <a:t>chronic</a:t>
            </a:r>
            <a:r>
              <a:rPr lang="pl-PL" spc="-5" dirty="0"/>
              <a:t> </a:t>
            </a:r>
            <a:r>
              <a:rPr lang="pl-PL" spc="-5" dirty="0" err="1"/>
              <a:t>diarrhea</a:t>
            </a:r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5283EA4F-DDF6-AAFB-5D65-6FEB0913B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612188"/>
              </p:ext>
            </p:extLst>
          </p:nvPr>
        </p:nvGraphicFramePr>
        <p:xfrm>
          <a:off x="1066800" y="1397000"/>
          <a:ext cx="7315200" cy="4795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80311666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3057108630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873150425"/>
                    </a:ext>
                  </a:extLst>
                </a:gridCol>
              </a:tblGrid>
              <a:tr h="102030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Celiac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disease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Gluten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intolerance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Diversified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243694"/>
                  </a:ext>
                </a:extLst>
              </a:tr>
              <a:tr h="176315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Lexatives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Lexative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misuse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by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teenagers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in order to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lose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weight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Watery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525008"/>
                  </a:ext>
                </a:extLst>
              </a:tr>
              <a:tr h="176315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Postinfectious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Infectious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that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lasts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&gt; 14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days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with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accompanying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digestive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disorders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and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malabsorption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that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resuts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in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tunded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growth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Damaged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small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intestine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mucosa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even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complete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intestine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villus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atrophy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563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9411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F3EA41-9FF2-D9C8-3F5A-FB393CB61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381000"/>
            <a:ext cx="5898387" cy="430887"/>
          </a:xfrm>
        </p:spPr>
        <p:txBody>
          <a:bodyPr/>
          <a:lstStyle/>
          <a:p>
            <a:pPr algn="ctr"/>
            <a:r>
              <a:rPr lang="pl-PL" spc="-5" dirty="0" err="1"/>
              <a:t>Causes</a:t>
            </a:r>
            <a:r>
              <a:rPr lang="pl-PL" spc="-5" dirty="0"/>
              <a:t> of </a:t>
            </a:r>
            <a:r>
              <a:rPr lang="pl-PL" spc="-5" dirty="0" err="1"/>
              <a:t>chronic</a:t>
            </a:r>
            <a:r>
              <a:rPr lang="pl-PL" spc="-5" dirty="0"/>
              <a:t> </a:t>
            </a:r>
            <a:r>
              <a:rPr lang="pl-PL" spc="-5" dirty="0" err="1"/>
              <a:t>diarrhea</a:t>
            </a:r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7456E968-86D9-3659-8968-9172256B2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60929"/>
              </p:ext>
            </p:extLst>
          </p:nvPr>
        </p:nvGraphicFramePr>
        <p:xfrm>
          <a:off x="1066800" y="1397000"/>
          <a:ext cx="7086600" cy="45465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4140378360"/>
                    </a:ext>
                  </a:extLst>
                </a:gridCol>
                <a:gridCol w="2860040">
                  <a:extLst>
                    <a:ext uri="{9D8B030D-6E8A-4147-A177-3AD203B41FA5}">
                      <a16:colId xmlns:a16="http://schemas.microsoft.com/office/drawing/2014/main" val="728070854"/>
                    </a:ext>
                  </a:extLst>
                </a:gridCol>
                <a:gridCol w="3464560">
                  <a:extLst>
                    <a:ext uri="{9D8B030D-6E8A-4147-A177-3AD203B41FA5}">
                      <a16:colId xmlns:a16="http://schemas.microsoft.com/office/drawing/2014/main" val="3774102202"/>
                    </a:ext>
                  </a:extLst>
                </a:gridCol>
              </a:tblGrid>
              <a:tr h="1515533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Carbohydrate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intolerance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Hypolactasia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Sucrase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isomaltase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deficiency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142858"/>
                  </a:ext>
                </a:extLst>
              </a:tr>
              <a:tr h="1515533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Irritable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Bowel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Syndrome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Functional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gastrointestinal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disorder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The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main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are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abdominal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pain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or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constipation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078850"/>
                  </a:ext>
                </a:extLst>
              </a:tr>
              <a:tr h="1515533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Inflammatory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bowel</a:t>
                      </a:r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bg1"/>
                          </a:solidFill>
                        </a:rPr>
                        <a:t>disease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Unexplained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low-grade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fevers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Growth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disturbance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Weight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loss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Abdominal</a:t>
                      </a:r>
                      <a:r>
                        <a:rPr lang="pl-PL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bg1"/>
                          </a:solidFill>
                        </a:rPr>
                        <a:t>pain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410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9801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65BC97-61E7-3DE9-2BEE-58ABC8BFF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5" y="127522"/>
            <a:ext cx="5898387" cy="430887"/>
          </a:xfrm>
        </p:spPr>
        <p:txBody>
          <a:bodyPr/>
          <a:lstStyle/>
          <a:p>
            <a:pPr algn="ctr"/>
            <a:r>
              <a:rPr lang="pl-PL" spc="-5" dirty="0" err="1"/>
              <a:t>Causes</a:t>
            </a:r>
            <a:r>
              <a:rPr lang="pl-PL" spc="-5" dirty="0"/>
              <a:t> of </a:t>
            </a:r>
            <a:r>
              <a:rPr lang="pl-PL" spc="-5" dirty="0" err="1"/>
              <a:t>chronic</a:t>
            </a:r>
            <a:r>
              <a:rPr lang="pl-PL" spc="-5" dirty="0"/>
              <a:t> </a:t>
            </a:r>
            <a:r>
              <a:rPr lang="pl-PL" spc="-5" dirty="0" err="1"/>
              <a:t>diarrhea</a:t>
            </a:r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5A0FA92D-818F-6A40-26E2-738907825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008588"/>
              </p:ext>
            </p:extLst>
          </p:nvPr>
        </p:nvGraphicFramePr>
        <p:xfrm>
          <a:off x="647699" y="659487"/>
          <a:ext cx="7848600" cy="6102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3890">
                  <a:extLst>
                    <a:ext uri="{9D8B030D-6E8A-4147-A177-3AD203B41FA5}">
                      <a16:colId xmlns:a16="http://schemas.microsoft.com/office/drawing/2014/main" val="2389619430"/>
                    </a:ext>
                  </a:extLst>
                </a:gridCol>
                <a:gridCol w="2920409">
                  <a:extLst>
                    <a:ext uri="{9D8B030D-6E8A-4147-A177-3AD203B41FA5}">
                      <a16:colId xmlns:a16="http://schemas.microsoft.com/office/drawing/2014/main" val="3655768128"/>
                    </a:ext>
                  </a:extLst>
                </a:gridCol>
                <a:gridCol w="3924301">
                  <a:extLst>
                    <a:ext uri="{9D8B030D-6E8A-4147-A177-3AD203B41FA5}">
                      <a16:colId xmlns:a16="http://schemas.microsoft.com/office/drawing/2014/main" val="2058534268"/>
                    </a:ext>
                  </a:extLst>
                </a:gridCol>
              </a:tblGrid>
              <a:tr h="1774616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Food </a:t>
                      </a: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allergy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are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associated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with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repeatable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abnormal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reaction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to food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intake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IgE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-dependent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or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Non-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IgE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Mediated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mechanism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Differentiated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77217"/>
                  </a:ext>
                </a:extLst>
              </a:tr>
              <a:tr h="358984">
                <a:tc gridSpan="3"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RARE CAUSES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010772"/>
                  </a:ext>
                </a:extLst>
              </a:tr>
              <a:tr h="2342773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Congenital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chloride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Autosomal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recessive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disease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First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symptoms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are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noticable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during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pregnancy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polyhydramnios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Right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after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brith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child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suffers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from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watery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with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concomitant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hypochloremic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hypokalemic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metabolic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aclkalosis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High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concentration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chlorine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in the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stool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(&gt;90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mmol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/l)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526414"/>
                  </a:ext>
                </a:extLst>
              </a:tr>
              <a:tr h="1625865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Congenital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sodium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b="1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Inborn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defect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intestinal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sodium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/proton exchange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causing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severe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watery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diarrhea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at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birth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Metabolic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acidosis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High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concentration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natrium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in the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stool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 (&lt; 100 </a:t>
                      </a:r>
                      <a:r>
                        <a:rPr lang="pl-PL" sz="1600" dirty="0" err="1">
                          <a:solidFill>
                            <a:schemeClr val="bg1"/>
                          </a:solidFill>
                        </a:rPr>
                        <a:t>mmol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/l)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8113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2A6313-65E0-4484-8D4A-E81A454E6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304800"/>
            <a:ext cx="5898387" cy="430887"/>
          </a:xfrm>
        </p:spPr>
        <p:txBody>
          <a:bodyPr/>
          <a:lstStyle/>
          <a:p>
            <a:pPr algn="ctr"/>
            <a:r>
              <a:rPr lang="pl-PL" dirty="0" err="1"/>
              <a:t>Diagnostic</a:t>
            </a:r>
            <a:r>
              <a:rPr lang="pl-PL" dirty="0"/>
              <a:t> </a:t>
            </a:r>
            <a:r>
              <a:rPr lang="pl-PL" dirty="0" err="1"/>
              <a:t>tests</a:t>
            </a:r>
            <a:r>
              <a:rPr lang="pl-PL" dirty="0"/>
              <a:t> for </a:t>
            </a:r>
            <a:r>
              <a:rPr lang="pl-PL" dirty="0" err="1"/>
              <a:t>diarrhea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C80932-9B86-10B0-9524-792F02A80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339455" cy="344709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Basic </a:t>
            </a:r>
            <a:r>
              <a:rPr lang="pl-PL" sz="2800" dirty="0" err="1"/>
              <a:t>tests</a:t>
            </a:r>
            <a:r>
              <a:rPr lang="pl-PL" sz="2800" dirty="0"/>
              <a:t>: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Microscopic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examination</a:t>
            </a:r>
            <a:r>
              <a:rPr lang="pl-PL" sz="2000" dirty="0">
                <a:solidFill>
                  <a:schemeClr val="bg1"/>
                </a:solidFill>
              </a:rPr>
              <a:t> of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r>
              <a:rPr lang="pl-PL" sz="2000" dirty="0">
                <a:solidFill>
                  <a:schemeClr val="bg1"/>
                </a:solidFill>
              </a:rPr>
              <a:t> for </a:t>
            </a:r>
            <a:r>
              <a:rPr lang="pl-PL" sz="2000" dirty="0" err="1">
                <a:solidFill>
                  <a:schemeClr val="bg1"/>
                </a:solidFill>
              </a:rPr>
              <a:t>ova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cysts</a:t>
            </a:r>
            <a:r>
              <a:rPr lang="pl-PL" sz="2000" dirty="0">
                <a:solidFill>
                  <a:schemeClr val="bg1"/>
                </a:solidFill>
              </a:rPr>
              <a:t> and </a:t>
            </a:r>
            <a:r>
              <a:rPr lang="pl-PL" sz="2000" dirty="0" err="1">
                <a:solidFill>
                  <a:schemeClr val="bg1"/>
                </a:solidFill>
              </a:rPr>
              <a:t>parasites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>
                <a:solidFill>
                  <a:schemeClr val="bg1"/>
                </a:solidFill>
              </a:rPr>
              <a:t>Microbiological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examination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Stool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pH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electrolytes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concentration</a:t>
            </a:r>
            <a:r>
              <a:rPr lang="pl-PL" sz="2000" dirty="0">
                <a:solidFill>
                  <a:schemeClr val="bg1"/>
                </a:solidFill>
              </a:rPr>
              <a:t> in the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reducing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substances</a:t>
            </a:r>
            <a:r>
              <a:rPr lang="pl-PL" sz="2000" dirty="0">
                <a:solidFill>
                  <a:schemeClr val="bg1"/>
                </a:solidFill>
              </a:rPr>
              <a:t> in a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Morphology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blood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smear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Urea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electrolyte</a:t>
            </a:r>
            <a:r>
              <a:rPr lang="pl-PL" sz="2000" dirty="0">
                <a:solidFill>
                  <a:schemeClr val="bg1"/>
                </a:solidFill>
              </a:rPr>
              <a:t> panel, ESR, CRP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Liver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function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tests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>
                <a:solidFill>
                  <a:schemeClr val="bg1"/>
                </a:solidFill>
              </a:rPr>
              <a:t>Albumin </a:t>
            </a:r>
            <a:r>
              <a:rPr lang="pl-PL" sz="2000" dirty="0" err="1">
                <a:solidFill>
                  <a:schemeClr val="bg1"/>
                </a:solidFill>
              </a:rPr>
              <a:t>blood</a:t>
            </a:r>
            <a:r>
              <a:rPr lang="pl-PL" sz="2000" dirty="0">
                <a:solidFill>
                  <a:schemeClr val="bg1"/>
                </a:solidFill>
              </a:rPr>
              <a:t> test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Serological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markers</a:t>
            </a:r>
            <a:r>
              <a:rPr lang="pl-PL" sz="2000" dirty="0">
                <a:solidFill>
                  <a:schemeClr val="bg1"/>
                </a:solidFill>
              </a:rPr>
              <a:t> od </a:t>
            </a:r>
            <a:r>
              <a:rPr lang="pl-PL" sz="2000" dirty="0" err="1">
                <a:solidFill>
                  <a:schemeClr val="bg1"/>
                </a:solidFill>
              </a:rPr>
              <a:t>celiac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disease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08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5129" y="741425"/>
            <a:ext cx="32480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Pain </a:t>
            </a:r>
            <a:r>
              <a:rPr dirty="0"/>
              <a:t>intensity</a:t>
            </a:r>
            <a:r>
              <a:rPr spc="-50" dirty="0"/>
              <a:t> </a:t>
            </a:r>
            <a:r>
              <a:rPr spc="-5" dirty="0"/>
              <a:t>scales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65" y="1581549"/>
            <a:ext cx="7508875" cy="28067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NRS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eleven point Numerical Rating Scale</a:t>
            </a:r>
            <a:r>
              <a:rPr sz="24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(0-10)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0 = no pain ; 10 = unbearable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GRS –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Graphical Rating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VAS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Visual Analog</a:t>
            </a:r>
            <a:r>
              <a:rPr sz="24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Measurement of pain intensity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purposes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100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mm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line with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„no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pain”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left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 „maximal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pain”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right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Requires cooperation of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patient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E3989B-41F3-A4B7-0C3B-4490CDFC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596899"/>
            <a:ext cx="5898387" cy="430887"/>
          </a:xfrm>
        </p:spPr>
        <p:txBody>
          <a:bodyPr/>
          <a:lstStyle/>
          <a:p>
            <a:pPr algn="ctr"/>
            <a:r>
              <a:rPr lang="pl-PL" dirty="0" err="1"/>
              <a:t>Diagnostic</a:t>
            </a:r>
            <a:r>
              <a:rPr lang="pl-PL" dirty="0"/>
              <a:t> </a:t>
            </a:r>
            <a:r>
              <a:rPr lang="pl-PL" dirty="0" err="1"/>
              <a:t>tests</a:t>
            </a:r>
            <a:r>
              <a:rPr lang="pl-PL" dirty="0"/>
              <a:t> for </a:t>
            </a:r>
            <a:r>
              <a:rPr lang="pl-PL" dirty="0" err="1"/>
              <a:t>diarrhea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BB0D3C9-8742-9E68-FB9B-922AE9CA9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676400"/>
            <a:ext cx="8339455" cy="406265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Advanced </a:t>
            </a:r>
            <a:r>
              <a:rPr lang="pl-PL" sz="2800" dirty="0" err="1"/>
              <a:t>tests</a:t>
            </a:r>
            <a:endParaRPr lang="pl-PL" sz="2800" dirty="0"/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Pancreatic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elastase</a:t>
            </a:r>
            <a:r>
              <a:rPr lang="pl-PL" sz="2000" dirty="0">
                <a:solidFill>
                  <a:schemeClr val="bg1"/>
                </a:solidFill>
              </a:rPr>
              <a:t> 1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r>
              <a:rPr lang="pl-PL" sz="2000" dirty="0">
                <a:solidFill>
                  <a:schemeClr val="bg1"/>
                </a:solidFill>
              </a:rPr>
              <a:t> test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Alpha</a:t>
            </a:r>
            <a:r>
              <a:rPr lang="pl-PL" sz="2000" dirty="0">
                <a:solidFill>
                  <a:schemeClr val="bg1"/>
                </a:solidFill>
              </a:rPr>
              <a:t> 1-antitrypsin </a:t>
            </a:r>
            <a:r>
              <a:rPr lang="pl-PL" sz="2000" dirty="0" err="1">
                <a:solidFill>
                  <a:schemeClr val="bg1"/>
                </a:solidFill>
              </a:rPr>
              <a:t>excretion</a:t>
            </a:r>
            <a:r>
              <a:rPr lang="pl-PL" sz="2000" dirty="0">
                <a:solidFill>
                  <a:schemeClr val="bg1"/>
                </a:solidFill>
              </a:rPr>
              <a:t> in </a:t>
            </a:r>
            <a:r>
              <a:rPr lang="pl-PL" sz="2000" dirty="0" err="1">
                <a:solidFill>
                  <a:schemeClr val="bg1"/>
                </a:solidFill>
              </a:rPr>
              <a:t>stool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Vitamins</a:t>
            </a:r>
            <a:r>
              <a:rPr lang="pl-PL" sz="2000" dirty="0">
                <a:solidFill>
                  <a:schemeClr val="bg1"/>
                </a:solidFill>
              </a:rPr>
              <a:t> A, D, E, B12, </a:t>
            </a:r>
            <a:r>
              <a:rPr lang="pl-PL" sz="2000" dirty="0" err="1">
                <a:solidFill>
                  <a:schemeClr val="bg1"/>
                </a:solidFill>
              </a:rPr>
              <a:t>folic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acid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Calcium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magnesium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phosphate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concentration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Ferritin</a:t>
            </a:r>
            <a:r>
              <a:rPr lang="pl-PL" sz="2000" dirty="0">
                <a:solidFill>
                  <a:schemeClr val="bg1"/>
                </a:solidFill>
              </a:rPr>
              <a:t>, </a:t>
            </a:r>
            <a:r>
              <a:rPr lang="pl-PL" sz="2000" dirty="0" err="1">
                <a:solidFill>
                  <a:schemeClr val="bg1"/>
                </a:solidFill>
              </a:rPr>
              <a:t>coagulation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factors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Endoscopy</a:t>
            </a:r>
            <a:r>
              <a:rPr lang="pl-PL" sz="2000" dirty="0">
                <a:solidFill>
                  <a:schemeClr val="bg1"/>
                </a:solidFill>
              </a:rPr>
              <a:t> with </a:t>
            </a:r>
            <a:r>
              <a:rPr lang="pl-PL" sz="2000" dirty="0" err="1">
                <a:solidFill>
                  <a:schemeClr val="bg1"/>
                </a:solidFill>
              </a:rPr>
              <a:t>tissue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sample</a:t>
            </a:r>
            <a:r>
              <a:rPr lang="pl-PL" sz="2000" dirty="0">
                <a:solidFill>
                  <a:schemeClr val="bg1"/>
                </a:solidFill>
              </a:rPr>
              <a:t> for </a:t>
            </a:r>
            <a:r>
              <a:rPr lang="pl-PL" sz="2000" dirty="0" err="1">
                <a:solidFill>
                  <a:schemeClr val="bg1"/>
                </a:solidFill>
              </a:rPr>
              <a:t>histopathological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examination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Radiological</a:t>
            </a:r>
            <a:r>
              <a:rPr lang="pl-PL"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000" spc="-5" dirty="0" err="1">
                <a:solidFill>
                  <a:srgbClr val="FFFFFF"/>
                </a:solidFill>
                <a:latin typeface="Arial"/>
                <a:cs typeface="Arial"/>
              </a:rPr>
              <a:t>examinations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pl-PL" sz="2000" dirty="0">
                <a:solidFill>
                  <a:schemeClr val="bg1"/>
                </a:solidFill>
              </a:rPr>
              <a:t>The </a:t>
            </a:r>
            <a:r>
              <a:rPr lang="pl-PL" sz="2000" dirty="0" err="1">
                <a:solidFill>
                  <a:schemeClr val="bg1"/>
                </a:solidFill>
              </a:rPr>
              <a:t>sweat</a:t>
            </a:r>
            <a:r>
              <a:rPr lang="pl-PL" sz="2000" dirty="0">
                <a:solidFill>
                  <a:schemeClr val="bg1"/>
                </a:solidFill>
              </a:rPr>
              <a:t> test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Autoantibodies</a:t>
            </a:r>
            <a:r>
              <a:rPr lang="pl-PL" sz="2000" dirty="0">
                <a:solidFill>
                  <a:schemeClr val="bg1"/>
                </a:solidFill>
              </a:rPr>
              <a:t> (</a:t>
            </a:r>
            <a:r>
              <a:rPr lang="pl-PL" sz="2000" dirty="0" err="1">
                <a:solidFill>
                  <a:schemeClr val="bg1"/>
                </a:solidFill>
              </a:rPr>
              <a:t>e.g</a:t>
            </a:r>
            <a:r>
              <a:rPr lang="pl-PL" sz="2000" dirty="0">
                <a:solidFill>
                  <a:schemeClr val="bg1"/>
                </a:solidFill>
              </a:rPr>
              <a:t>. </a:t>
            </a:r>
            <a:r>
              <a:rPr lang="pl-PL" sz="2000" dirty="0" err="1">
                <a:solidFill>
                  <a:schemeClr val="bg1"/>
                </a:solidFill>
              </a:rPr>
              <a:t>enterocyte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autoantibodies</a:t>
            </a:r>
            <a:r>
              <a:rPr lang="pl-PL" sz="2000" dirty="0">
                <a:solidFill>
                  <a:schemeClr val="bg1"/>
                </a:solidFill>
              </a:rPr>
              <a:t>)</a:t>
            </a:r>
          </a:p>
          <a:p>
            <a:pPr marL="742950" lvl="1" indent="-285750">
              <a:buFontTx/>
              <a:buChar char="-"/>
            </a:pPr>
            <a:r>
              <a:rPr lang="pl-PL" sz="2000" dirty="0" err="1">
                <a:solidFill>
                  <a:schemeClr val="bg1"/>
                </a:solidFill>
              </a:rPr>
              <a:t>Reaction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after</a:t>
            </a:r>
            <a:r>
              <a:rPr lang="pl-PL" sz="2000" dirty="0">
                <a:solidFill>
                  <a:schemeClr val="bg1"/>
                </a:solidFill>
              </a:rPr>
              <a:t> diet </a:t>
            </a:r>
            <a:r>
              <a:rPr lang="pl-PL" sz="2000" dirty="0" err="1">
                <a:solidFill>
                  <a:schemeClr val="bg1"/>
                </a:solidFill>
              </a:rPr>
              <a:t>modification</a:t>
            </a:r>
            <a:endParaRPr lang="pl-PL" sz="20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endParaRPr lang="pl-PL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68852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9682DB-BD6D-7674-3D3A-4413B8DC4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596899"/>
            <a:ext cx="5898387" cy="430887"/>
          </a:xfrm>
        </p:spPr>
        <p:txBody>
          <a:bodyPr/>
          <a:lstStyle/>
          <a:p>
            <a:pPr algn="ctr"/>
            <a:r>
              <a:rPr lang="pl-PL" sz="2800" dirty="0" err="1">
                <a:latin typeface="Arial"/>
                <a:cs typeface="Arial"/>
              </a:rPr>
              <a:t>Faecal</a:t>
            </a:r>
            <a:r>
              <a:rPr lang="pl-PL" sz="2800" dirty="0">
                <a:latin typeface="Arial"/>
                <a:cs typeface="Arial"/>
              </a:rPr>
              <a:t> </a:t>
            </a:r>
            <a:r>
              <a:rPr lang="pl-PL" sz="2800" dirty="0" err="1">
                <a:latin typeface="Arial"/>
                <a:cs typeface="Arial"/>
              </a:rPr>
              <a:t>calprotectin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D905ED-5840-9FBC-C34E-4BFAF6193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8064322" cy="51054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/>
              <a:t>Noninvasive</a:t>
            </a:r>
            <a:r>
              <a:rPr lang="pl-PL" dirty="0"/>
              <a:t> test for </a:t>
            </a:r>
            <a:r>
              <a:rPr lang="pl-PL" dirty="0" err="1"/>
              <a:t>intestinal</a:t>
            </a:r>
            <a:r>
              <a:rPr lang="pl-PL" dirty="0"/>
              <a:t> </a:t>
            </a:r>
            <a:r>
              <a:rPr lang="pl-PL" dirty="0" err="1"/>
              <a:t>inflammation</a:t>
            </a:r>
            <a:endParaRPr lang="pl-P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/>
              <a:t>Faecal</a:t>
            </a:r>
            <a:r>
              <a:rPr lang="pl-PL" dirty="0"/>
              <a:t> </a:t>
            </a:r>
            <a:r>
              <a:rPr lang="pl-PL" dirty="0" err="1"/>
              <a:t>calprotectin</a:t>
            </a:r>
            <a:r>
              <a:rPr lang="pl-PL" dirty="0"/>
              <a:t> </a:t>
            </a:r>
            <a:r>
              <a:rPr lang="pl-PL" dirty="0" err="1"/>
              <a:t>concentration</a:t>
            </a:r>
            <a:r>
              <a:rPr lang="pl-PL" dirty="0"/>
              <a:t> </a:t>
            </a:r>
            <a:r>
              <a:rPr lang="pl-PL" dirty="0" err="1"/>
              <a:t>correlate</a:t>
            </a:r>
            <a:r>
              <a:rPr lang="pl-PL" dirty="0"/>
              <a:t> with </a:t>
            </a:r>
            <a:r>
              <a:rPr lang="pl-PL" dirty="0" err="1"/>
              <a:t>intestinal</a:t>
            </a:r>
            <a:r>
              <a:rPr lang="pl-PL" dirty="0"/>
              <a:t> </a:t>
            </a:r>
            <a:r>
              <a:rPr lang="pl-PL" dirty="0" err="1"/>
              <a:t>inflammation</a:t>
            </a:r>
            <a:r>
              <a:rPr lang="pl-PL" dirty="0"/>
              <a:t> in </a:t>
            </a:r>
            <a:r>
              <a:rPr lang="pl-PL" dirty="0" err="1"/>
              <a:t>endoscopy</a:t>
            </a:r>
            <a:endParaRPr lang="pl-P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/>
              <a:t>Can</a:t>
            </a:r>
            <a:r>
              <a:rPr lang="pl-PL" dirty="0"/>
              <a:t> be </a:t>
            </a:r>
            <a:r>
              <a:rPr lang="pl-PL" dirty="0" err="1"/>
              <a:t>used</a:t>
            </a:r>
            <a:r>
              <a:rPr lang="pl-PL" dirty="0"/>
              <a:t> as screening test for </a:t>
            </a:r>
            <a:r>
              <a:rPr lang="pl-PL" dirty="0" err="1"/>
              <a:t>preliminary</a:t>
            </a:r>
            <a:r>
              <a:rPr lang="pl-PL" dirty="0"/>
              <a:t> </a:t>
            </a:r>
            <a:r>
              <a:rPr lang="pl-PL" dirty="0" err="1"/>
              <a:t>differentiation</a:t>
            </a:r>
            <a:r>
              <a:rPr lang="pl-PL" dirty="0"/>
              <a:t> </a:t>
            </a:r>
            <a:r>
              <a:rPr lang="pl-PL" dirty="0" err="1"/>
              <a:t>between</a:t>
            </a:r>
            <a:r>
              <a:rPr lang="pl-PL" dirty="0"/>
              <a:t> </a:t>
            </a:r>
            <a:r>
              <a:rPr lang="pl-PL" dirty="0" err="1"/>
              <a:t>chronic</a:t>
            </a:r>
            <a:r>
              <a:rPr lang="pl-PL" dirty="0"/>
              <a:t> </a:t>
            </a:r>
            <a:r>
              <a:rPr lang="pl-PL" dirty="0" err="1"/>
              <a:t>inflammation</a:t>
            </a:r>
            <a:r>
              <a:rPr lang="pl-PL" dirty="0"/>
              <a:t> and </a:t>
            </a:r>
            <a:r>
              <a:rPr lang="pl-PL" dirty="0" err="1"/>
              <a:t>functinal</a:t>
            </a:r>
            <a:r>
              <a:rPr lang="pl-PL" dirty="0"/>
              <a:t> </a:t>
            </a:r>
            <a:r>
              <a:rPr lang="pl-PL" dirty="0" err="1"/>
              <a:t>disorders</a:t>
            </a:r>
            <a:r>
              <a:rPr lang="pl-PL" dirty="0"/>
              <a:t> in </a:t>
            </a:r>
            <a:r>
              <a:rPr lang="pl-PL" dirty="0" err="1"/>
              <a:t>patients</a:t>
            </a:r>
            <a:r>
              <a:rPr lang="pl-PL" dirty="0"/>
              <a:t> with </a:t>
            </a:r>
            <a:r>
              <a:rPr lang="pl-PL" dirty="0" err="1"/>
              <a:t>diarrhea</a:t>
            </a:r>
            <a:endParaRPr lang="pl-P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In </a:t>
            </a:r>
            <a:r>
              <a:rPr lang="pl-PL" dirty="0" err="1"/>
              <a:t>patients</a:t>
            </a:r>
            <a:r>
              <a:rPr lang="pl-PL" dirty="0"/>
              <a:t> with IBD </a:t>
            </a:r>
            <a:r>
              <a:rPr lang="pl-PL" dirty="0" err="1"/>
              <a:t>faecal</a:t>
            </a:r>
            <a:r>
              <a:rPr lang="pl-PL" dirty="0"/>
              <a:t> </a:t>
            </a:r>
            <a:r>
              <a:rPr lang="pl-PL" dirty="0" err="1"/>
              <a:t>calprotectin</a:t>
            </a:r>
            <a:r>
              <a:rPr lang="pl-PL" dirty="0"/>
              <a:t> </a:t>
            </a:r>
            <a:r>
              <a:rPr lang="pl-PL" dirty="0" err="1"/>
              <a:t>can</a:t>
            </a:r>
            <a:r>
              <a:rPr lang="pl-PL" dirty="0"/>
              <a:t> be </a:t>
            </a:r>
            <a:r>
              <a:rPr lang="pl-PL" dirty="0" err="1"/>
              <a:t>used</a:t>
            </a:r>
            <a:r>
              <a:rPr lang="pl-PL" dirty="0"/>
              <a:t> for </a:t>
            </a:r>
            <a:r>
              <a:rPr lang="pl-PL" dirty="0" err="1"/>
              <a:t>evaluation</a:t>
            </a:r>
            <a:r>
              <a:rPr lang="pl-PL" dirty="0"/>
              <a:t> of </a:t>
            </a:r>
            <a:r>
              <a:rPr lang="pl-PL" dirty="0" err="1"/>
              <a:t>effectiveness</a:t>
            </a:r>
            <a:r>
              <a:rPr lang="pl-PL" dirty="0"/>
              <a:t> of </a:t>
            </a:r>
            <a:r>
              <a:rPr lang="pl-PL" dirty="0" err="1"/>
              <a:t>treatment</a:t>
            </a:r>
            <a:r>
              <a:rPr lang="pl-PL" dirty="0"/>
              <a:t> and for monitoring </a:t>
            </a:r>
            <a:r>
              <a:rPr lang="pl-PL" dirty="0" err="1"/>
              <a:t>disease</a:t>
            </a:r>
            <a:r>
              <a:rPr lang="pl-PL" dirty="0"/>
              <a:t> </a:t>
            </a:r>
            <a:r>
              <a:rPr lang="pl-PL" dirty="0" err="1"/>
              <a:t>acctivity</a:t>
            </a:r>
            <a:r>
              <a:rPr lang="pl-PL" dirty="0"/>
              <a:t> </a:t>
            </a:r>
            <a:r>
              <a:rPr lang="pl-PL" dirty="0" err="1"/>
              <a:t>during</a:t>
            </a:r>
            <a:r>
              <a:rPr lang="pl-PL" dirty="0"/>
              <a:t> </a:t>
            </a:r>
            <a:r>
              <a:rPr lang="pl-PL" dirty="0" err="1"/>
              <a:t>clinical</a:t>
            </a:r>
            <a:r>
              <a:rPr lang="pl-PL" dirty="0"/>
              <a:t> </a:t>
            </a:r>
            <a:r>
              <a:rPr lang="pl-PL" dirty="0" err="1"/>
              <a:t>remission</a:t>
            </a:r>
            <a:endParaRPr lang="pl-P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/>
              <a:t>Sensivity</a:t>
            </a:r>
            <a:r>
              <a:rPr lang="pl-PL" dirty="0"/>
              <a:t> and </a:t>
            </a:r>
            <a:r>
              <a:rPr lang="pl-PL" dirty="0" err="1"/>
              <a:t>specificity</a:t>
            </a:r>
            <a:r>
              <a:rPr lang="pl-PL" dirty="0"/>
              <a:t> of the test </a:t>
            </a:r>
            <a:r>
              <a:rPr lang="pl-PL" dirty="0" err="1"/>
              <a:t>is</a:t>
            </a:r>
            <a:r>
              <a:rPr lang="pl-PL" dirty="0"/>
              <a:t> 93-96% in </a:t>
            </a:r>
            <a:r>
              <a:rPr lang="pl-PL" dirty="0" err="1"/>
              <a:t>adults</a:t>
            </a:r>
            <a:r>
              <a:rPr lang="pl-PL" dirty="0"/>
              <a:t> and 92-76% in </a:t>
            </a:r>
            <a:r>
              <a:rPr lang="pl-PL" dirty="0" err="1"/>
              <a:t>children</a:t>
            </a:r>
            <a:r>
              <a:rPr lang="pl-PL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The </a:t>
            </a:r>
            <a:r>
              <a:rPr lang="pl-PL" dirty="0" err="1"/>
              <a:t>cut</a:t>
            </a:r>
            <a:r>
              <a:rPr lang="pl-PL" dirty="0"/>
              <a:t>-off point of the test for IBD </a:t>
            </a:r>
            <a:r>
              <a:rPr lang="pl-PL" dirty="0" err="1"/>
              <a:t>is</a:t>
            </a:r>
            <a:r>
              <a:rPr lang="pl-PL" dirty="0"/>
              <a:t> 50 mg/kg.</a:t>
            </a:r>
          </a:p>
        </p:txBody>
      </p:sp>
    </p:spTree>
    <p:extLst>
      <p:ext uri="{BB962C8B-B14F-4D97-AF65-F5344CB8AC3E}">
        <p14:creationId xmlns:p14="http://schemas.microsoft.com/office/powerpoint/2010/main" val="42759947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D50A7B-A8B6-6B20-B559-14514114C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603" y="304800"/>
            <a:ext cx="6606794" cy="850901"/>
          </a:xfrm>
        </p:spPr>
        <p:txBody>
          <a:bodyPr/>
          <a:lstStyle/>
          <a:p>
            <a:pPr algn="ctr"/>
            <a:r>
              <a:rPr lang="pl-PL" dirty="0"/>
              <a:t>SIBO</a:t>
            </a:r>
            <a:br>
              <a:rPr lang="pl-PL" dirty="0"/>
            </a:br>
            <a:r>
              <a:rPr lang="pl-PL" b="0" i="0" dirty="0">
                <a:effectLst/>
                <a:latin typeface="Fira Sans" panose="020F0502020204030204" pitchFamily="34" charset="0"/>
              </a:rPr>
              <a:t>Small </a:t>
            </a:r>
            <a:r>
              <a:rPr lang="pl-PL" b="0" i="0" dirty="0" err="1">
                <a:effectLst/>
                <a:latin typeface="Fira Sans" panose="020F0502020204030204" pitchFamily="34" charset="0"/>
              </a:rPr>
              <a:t>Intestinal</a:t>
            </a:r>
            <a:r>
              <a:rPr lang="pl-PL" b="0" i="0" dirty="0">
                <a:effectLst/>
                <a:latin typeface="Fira Sans" panose="020F0502020204030204" pitchFamily="34" charset="0"/>
              </a:rPr>
              <a:t> </a:t>
            </a:r>
            <a:r>
              <a:rPr lang="pl-PL" b="0" i="0" dirty="0" err="1">
                <a:effectLst/>
                <a:latin typeface="Fira Sans" panose="020F0502020204030204" pitchFamily="34" charset="0"/>
              </a:rPr>
              <a:t>Bacterial</a:t>
            </a:r>
            <a:r>
              <a:rPr lang="pl-PL" b="0" i="0" dirty="0">
                <a:effectLst/>
                <a:latin typeface="Fira Sans" panose="020F0502020204030204" pitchFamily="34" charset="0"/>
              </a:rPr>
              <a:t> </a:t>
            </a:r>
            <a:r>
              <a:rPr lang="pl-PL" b="0" i="0" dirty="0" err="1">
                <a:effectLst/>
                <a:latin typeface="Fira Sans" panose="020F0502020204030204" pitchFamily="34" charset="0"/>
              </a:rPr>
              <a:t>Overgrowth</a:t>
            </a:r>
            <a:br>
              <a:rPr lang="pl-PL" b="0" i="0" dirty="0">
                <a:solidFill>
                  <a:srgbClr val="000000"/>
                </a:solidFill>
                <a:effectLst/>
                <a:latin typeface="Fira Sans" panose="020F0502020204030204" pitchFamily="34" charset="0"/>
              </a:rPr>
            </a:br>
            <a:br>
              <a:rPr lang="pl-PL" dirty="0"/>
            </a:b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0DADFDB-4A3D-D398-8382-89B153EC3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09800"/>
            <a:ext cx="7620000" cy="258532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SIBO </a:t>
            </a:r>
            <a:r>
              <a:rPr lang="en-US" dirty="0"/>
              <a:t>is defined as the presence of excessive numbers of bacteria in the small bowel, causing gastrointestinal symptoms.</a:t>
            </a:r>
            <a:endParaRPr lang="pl-P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/>
              <a:t>incidence</a:t>
            </a:r>
            <a:r>
              <a:rPr lang="pl-PL" dirty="0"/>
              <a:t> of SIBO in </a:t>
            </a:r>
            <a:r>
              <a:rPr lang="pl-PL" dirty="0" err="1"/>
              <a:t>adults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2,5-22% and in </a:t>
            </a:r>
            <a:r>
              <a:rPr lang="pl-PL" dirty="0" err="1"/>
              <a:t>children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7%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SIBO </a:t>
            </a:r>
            <a:r>
              <a:rPr lang="pl-PL" dirty="0" err="1"/>
              <a:t>occurs</a:t>
            </a:r>
            <a:r>
              <a:rPr lang="pl-PL" dirty="0"/>
              <a:t> </a:t>
            </a:r>
            <a:r>
              <a:rPr lang="pl-PL" dirty="0" err="1"/>
              <a:t>more</a:t>
            </a:r>
            <a:r>
              <a:rPr lang="pl-PL" dirty="0"/>
              <a:t> </a:t>
            </a:r>
            <a:r>
              <a:rPr lang="pl-PL" dirty="0" err="1"/>
              <a:t>frequently</a:t>
            </a:r>
            <a:r>
              <a:rPr lang="pl-PL" dirty="0"/>
              <a:t> in </a:t>
            </a:r>
            <a:r>
              <a:rPr lang="pl-PL" dirty="0" err="1"/>
              <a:t>patients</a:t>
            </a:r>
            <a:r>
              <a:rPr lang="pl-PL" dirty="0"/>
              <a:t> with IBS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020792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EA7B0-6FFC-D1A1-0F6E-B3F417E43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304800"/>
            <a:ext cx="5898387" cy="430887"/>
          </a:xfrm>
        </p:spPr>
        <p:txBody>
          <a:bodyPr/>
          <a:lstStyle/>
          <a:p>
            <a:pPr algn="ctr"/>
            <a:r>
              <a:rPr lang="pl-PL" dirty="0" err="1"/>
              <a:t>Symptoms</a:t>
            </a:r>
            <a:r>
              <a:rPr lang="pl-PL" dirty="0"/>
              <a:t> of SIBO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9F4A12-45DB-33FC-53BD-7C7AA0481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267" y="914400"/>
            <a:ext cx="8339455" cy="553997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0" i="0" dirty="0" err="1">
                <a:effectLst/>
                <a:latin typeface="Fira Sans" panose="020B0503050000020004" pitchFamily="34" charset="0"/>
              </a:rPr>
              <a:t>bloating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,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flatulence</a:t>
            </a:r>
            <a:endParaRPr lang="pl-PL" b="0" i="0" dirty="0">
              <a:effectLst/>
              <a:latin typeface="Fira Sans" panose="020B050305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latin typeface="Fira Sans" panose="020B0503050000020004" pitchFamily="34" charset="0"/>
              </a:rPr>
              <a:t>osmotic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diarrhea</a:t>
            </a:r>
            <a:endParaRPr lang="pl-PL" dirty="0">
              <a:latin typeface="Fira Sans" panose="020B050305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0" i="0" dirty="0" err="1">
                <a:effectLst/>
                <a:latin typeface="Fira Sans" panose="020B0503050000020004" pitchFamily="34" charset="0"/>
              </a:rPr>
              <a:t>abdominal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cramping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,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abdominal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pain</a:t>
            </a:r>
            <a:endParaRPr lang="pl-PL" b="0" i="0" dirty="0">
              <a:effectLst/>
              <a:latin typeface="Fira Sans" panose="020B050305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0" i="0" dirty="0" err="1">
                <a:effectLst/>
                <a:latin typeface="Fira Sans" panose="020B0503050000020004" pitchFamily="34" charset="0"/>
              </a:rPr>
              <a:t>abdominal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distension</a:t>
            </a:r>
            <a:endParaRPr lang="pl-PL" b="0" i="0" dirty="0">
              <a:effectLst/>
              <a:latin typeface="Fira Sans" panose="020B050305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latin typeface="Fira Sans" panose="020B0503050000020004" pitchFamily="34" charset="0"/>
              </a:rPr>
              <a:t>malabsorption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syndrome</a:t>
            </a:r>
            <a:r>
              <a:rPr lang="pl-PL" dirty="0">
                <a:latin typeface="Fira Sans" panose="020B0503050000020004" pitchFamily="34" charset="0"/>
              </a:rPr>
              <a:t> (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weight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loss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, anemia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due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to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vitamin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B12 </a:t>
            </a:r>
            <a:r>
              <a:rPr lang="pl-PL" dirty="0" err="1">
                <a:latin typeface="Fira Sans" panose="020B0503050000020004" pitchFamily="34" charset="0"/>
              </a:rPr>
              <a:t>deficiency</a:t>
            </a:r>
            <a:r>
              <a:rPr lang="pl-PL" dirty="0">
                <a:latin typeface="Fira Sans" panose="020B05030500000200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latin typeface="Fira Sans" panose="020B0503050000020004" pitchFamily="34" charset="0"/>
              </a:rPr>
              <a:t>Symptoms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related</a:t>
            </a:r>
            <a:r>
              <a:rPr lang="pl-PL" dirty="0">
                <a:latin typeface="Fira Sans" panose="020B0503050000020004" pitchFamily="34" charset="0"/>
              </a:rPr>
              <a:t> to </a:t>
            </a:r>
            <a:r>
              <a:rPr lang="pl-PL" dirty="0" err="1">
                <a:latin typeface="Fira Sans" panose="020B0503050000020004" pitchFamily="34" charset="0"/>
              </a:rPr>
              <a:t>disaccharide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intolerance</a:t>
            </a:r>
            <a:r>
              <a:rPr lang="pl-PL" dirty="0">
                <a:latin typeface="Fira Sans" panose="020B0503050000020004" pitchFamily="34" charset="0"/>
              </a:rPr>
              <a:t> (</a:t>
            </a:r>
            <a:r>
              <a:rPr lang="pl-PL" dirty="0" err="1">
                <a:latin typeface="Fira Sans" panose="020B0503050000020004" pitchFamily="34" charset="0"/>
              </a:rPr>
              <a:t>free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fatty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acids</a:t>
            </a:r>
            <a:r>
              <a:rPr lang="pl-PL" dirty="0">
                <a:latin typeface="Fira Sans" panose="020B0503050000020004" pitchFamily="34" charset="0"/>
              </a:rPr>
              <a:t> and </a:t>
            </a:r>
            <a:r>
              <a:rPr lang="pl-PL" dirty="0" err="1">
                <a:latin typeface="Fira Sans" panose="020B0503050000020004" pitchFamily="34" charset="0"/>
              </a:rPr>
              <a:t>bacterial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proteases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causes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damage</a:t>
            </a:r>
            <a:r>
              <a:rPr lang="pl-PL" dirty="0">
                <a:latin typeface="Fira Sans" panose="020B0503050000020004" pitchFamily="34" charset="0"/>
              </a:rPr>
              <a:t> to </a:t>
            </a:r>
            <a:r>
              <a:rPr lang="pl-PL" dirty="0" err="1">
                <a:latin typeface="Fira Sans" panose="020B0503050000020004" pitchFamily="34" charset="0"/>
              </a:rPr>
              <a:t>enterocytes</a:t>
            </a:r>
            <a:r>
              <a:rPr lang="pl-PL" dirty="0">
                <a:latin typeface="Fira Sans" panose="020B0503050000020004" pitchFamily="34" charset="0"/>
              </a:rPr>
              <a:t> and </a:t>
            </a:r>
            <a:r>
              <a:rPr lang="pl-PL" dirty="0" err="1">
                <a:latin typeface="Fira Sans" panose="020B0503050000020004" pitchFamily="34" charset="0"/>
              </a:rPr>
              <a:t>brush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border</a:t>
            </a:r>
            <a:r>
              <a:rPr lang="pl-PL" dirty="0">
                <a:latin typeface="Fira Sans" panose="020B0503050000020004" pitchFamily="34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b="0" i="0" dirty="0" err="1">
                <a:effectLst/>
                <a:latin typeface="Fira Sans" panose="020B0503050000020004" pitchFamily="34" charset="0"/>
              </a:rPr>
              <a:t>deficiencies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in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fat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soluble</a:t>
            </a:r>
            <a:r>
              <a:rPr lang="pl-PL" b="0" i="0" dirty="0">
                <a:effectLst/>
                <a:latin typeface="Fira Sans" panose="020B0503050000020004" pitchFamily="34" charset="0"/>
              </a:rPr>
              <a:t> </a:t>
            </a:r>
            <a:r>
              <a:rPr lang="pl-PL" b="0" i="0" dirty="0" err="1">
                <a:effectLst/>
                <a:latin typeface="Fira Sans" panose="020B0503050000020004" pitchFamily="34" charset="0"/>
              </a:rPr>
              <a:t>vitamins</a:t>
            </a:r>
            <a:r>
              <a:rPr lang="pl-PL" dirty="0">
                <a:latin typeface="Fira Sans" panose="020B0503050000020004" pitchFamily="34" charset="0"/>
              </a:rPr>
              <a:t> (as a </a:t>
            </a:r>
            <a:r>
              <a:rPr lang="pl-PL" dirty="0" err="1">
                <a:latin typeface="Fira Sans" panose="020B0503050000020004" pitchFamily="34" charset="0"/>
              </a:rPr>
              <a:t>result</a:t>
            </a:r>
            <a:r>
              <a:rPr lang="pl-PL" dirty="0">
                <a:latin typeface="Fira Sans" panose="020B0503050000020004" pitchFamily="34" charset="0"/>
              </a:rPr>
              <a:t> of </a:t>
            </a:r>
            <a:r>
              <a:rPr lang="pl-PL" dirty="0" err="1">
                <a:latin typeface="Fira Sans" panose="020B0503050000020004" pitchFamily="34" charset="0"/>
              </a:rPr>
              <a:t>deconjugation</a:t>
            </a:r>
            <a:r>
              <a:rPr lang="pl-PL" dirty="0">
                <a:latin typeface="Fira Sans" panose="020B0503050000020004" pitchFamily="34" charset="0"/>
              </a:rPr>
              <a:t> of bile </a:t>
            </a:r>
            <a:r>
              <a:rPr lang="pl-PL" dirty="0" err="1">
                <a:latin typeface="Fira Sans" panose="020B0503050000020004" pitchFamily="34" charset="0"/>
              </a:rPr>
              <a:t>acids</a:t>
            </a:r>
            <a:r>
              <a:rPr lang="pl-PL" dirty="0">
                <a:latin typeface="Fira Sans" panose="020B05030500000200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latin typeface="Fira Sans" panose="020B0503050000020004" pitchFamily="34" charset="0"/>
              </a:rPr>
              <a:t>Increased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absorption</a:t>
            </a:r>
            <a:r>
              <a:rPr lang="pl-PL" dirty="0">
                <a:latin typeface="Fira Sans" panose="020B0503050000020004" pitchFamily="34" charset="0"/>
              </a:rPr>
              <a:t> of </a:t>
            </a:r>
            <a:r>
              <a:rPr lang="pl-PL" dirty="0" err="1">
                <a:latin typeface="Fira Sans" panose="020B0503050000020004" pitchFamily="34" charset="0"/>
              </a:rPr>
              <a:t>bacterial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antigens</a:t>
            </a:r>
            <a:r>
              <a:rPr lang="pl-PL" dirty="0">
                <a:latin typeface="Fira Sans" panose="020B0503050000020004" pitchFamily="34" charset="0"/>
              </a:rPr>
              <a:t> and forming of </a:t>
            </a:r>
            <a:r>
              <a:rPr lang="pl-PL" dirty="0" err="1">
                <a:latin typeface="Fira Sans" panose="020B0503050000020004" pitchFamily="34" charset="0"/>
              </a:rPr>
              <a:t>immune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complexes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leads</a:t>
            </a:r>
            <a:r>
              <a:rPr lang="pl-PL" dirty="0">
                <a:latin typeface="Fira Sans" panose="020B0503050000020004" pitchFamily="34" charset="0"/>
              </a:rPr>
              <a:t> to </a:t>
            </a:r>
            <a:r>
              <a:rPr lang="pl-PL" dirty="0" err="1">
                <a:latin typeface="Fira Sans" panose="020B0503050000020004" pitchFamily="34" charset="0"/>
              </a:rPr>
              <a:t>systemic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symptoms</a:t>
            </a:r>
            <a:r>
              <a:rPr lang="pl-PL" dirty="0">
                <a:latin typeface="Fira Sans" panose="020B0503050000020004" pitchFamily="34" charset="0"/>
              </a:rPr>
              <a:t> (</a:t>
            </a:r>
            <a:r>
              <a:rPr lang="pl-PL" dirty="0" err="1">
                <a:latin typeface="Fira Sans" panose="020B0503050000020004" pitchFamily="34" charset="0"/>
              </a:rPr>
              <a:t>glomerulonephritis</a:t>
            </a:r>
            <a:r>
              <a:rPr lang="pl-PL" dirty="0">
                <a:latin typeface="Fira Sans" panose="020B0503050000020004" pitchFamily="34" charset="0"/>
              </a:rPr>
              <a:t>, </a:t>
            </a:r>
            <a:r>
              <a:rPr lang="pl-PL" dirty="0" err="1">
                <a:latin typeface="Fira Sans" panose="020B0503050000020004" pitchFamily="34" charset="0"/>
              </a:rPr>
              <a:t>arthritis</a:t>
            </a:r>
            <a:r>
              <a:rPr lang="pl-PL" dirty="0">
                <a:latin typeface="Fira Sans" panose="020B0503050000020004" pitchFamily="34" charset="0"/>
              </a:rPr>
              <a:t>, </a:t>
            </a:r>
            <a:r>
              <a:rPr lang="pl-PL" dirty="0" err="1">
                <a:latin typeface="Fira Sans" panose="020B0503050000020004" pitchFamily="34" charset="0"/>
              </a:rPr>
              <a:t>rashes</a:t>
            </a:r>
            <a:r>
              <a:rPr lang="pl-PL" dirty="0">
                <a:latin typeface="Fira Sans" panose="020B05030500000200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dirty="0"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44517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052EF1-ED48-766B-6F26-C017E7C6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06" y="381000"/>
            <a:ext cx="5898387" cy="430887"/>
          </a:xfrm>
        </p:spPr>
        <p:txBody>
          <a:bodyPr/>
          <a:lstStyle/>
          <a:p>
            <a:pPr algn="ctr"/>
            <a:r>
              <a:rPr lang="pl-PL" dirty="0"/>
              <a:t>SIBO – </a:t>
            </a:r>
            <a:r>
              <a:rPr lang="pl-PL" dirty="0" err="1"/>
              <a:t>diagnosis</a:t>
            </a:r>
            <a:r>
              <a:rPr lang="pl-PL" dirty="0"/>
              <a:t> and </a:t>
            </a:r>
            <a:r>
              <a:rPr lang="pl-PL" dirty="0" err="1"/>
              <a:t>treatment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5AF1CE0-039E-9CDC-A218-A83666D60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295400"/>
            <a:ext cx="8339455" cy="553997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>
                <a:latin typeface="Fira Sans" panose="020B0503050000020004" pitchFamily="34" charset="0"/>
              </a:rPr>
              <a:t>M</a:t>
            </a:r>
            <a:r>
              <a:rPr lang="en-US" dirty="0" err="1">
                <a:latin typeface="Fira Sans" panose="020B0503050000020004" pitchFamily="34" charset="0"/>
              </a:rPr>
              <a:t>icrobial</a:t>
            </a:r>
            <a:r>
              <a:rPr lang="en-US" dirty="0">
                <a:latin typeface="Fira Sans" panose="020B0503050000020004" pitchFamily="34" charset="0"/>
              </a:rPr>
              <a:t> culture in duodenum/jejunum fluid aspirates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acquired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during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endoscopy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is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currently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considered</a:t>
            </a:r>
            <a:r>
              <a:rPr lang="pl-PL" dirty="0">
                <a:latin typeface="Fira Sans" panose="020B0503050000020004" pitchFamily="34" charset="0"/>
              </a:rPr>
              <a:t> as a </a:t>
            </a:r>
            <a:r>
              <a:rPr lang="pl-PL" dirty="0" err="1">
                <a:latin typeface="Fira Sans" panose="020B0503050000020004" pitchFamily="34" charset="0"/>
              </a:rPr>
              <a:t>gold</a:t>
            </a:r>
            <a:r>
              <a:rPr lang="pl-PL" dirty="0">
                <a:latin typeface="Fira Sans" panose="020B0503050000020004" pitchFamily="34" charset="0"/>
              </a:rPr>
              <a:t> standard. </a:t>
            </a:r>
            <a:r>
              <a:rPr lang="pl-PL" dirty="0" err="1">
                <a:latin typeface="Fira Sans" panose="020B0503050000020004" pitchFamily="34" charset="0"/>
              </a:rPr>
              <a:t>However</a:t>
            </a:r>
            <a:r>
              <a:rPr lang="pl-PL" dirty="0">
                <a:latin typeface="Fira Sans" panose="020B0503050000020004" pitchFamily="34" charset="0"/>
              </a:rPr>
              <a:t> most of the </a:t>
            </a:r>
            <a:r>
              <a:rPr lang="pl-PL" dirty="0" err="1">
                <a:latin typeface="Fira Sans" panose="020B0503050000020004" pitchFamily="34" charset="0"/>
              </a:rPr>
              <a:t>bacteria</a:t>
            </a:r>
            <a:r>
              <a:rPr lang="pl-PL" dirty="0">
                <a:latin typeface="Fira Sans" panose="020B0503050000020004" pitchFamily="34" charset="0"/>
              </a:rPr>
              <a:t> from the </a:t>
            </a:r>
            <a:r>
              <a:rPr lang="pl-PL" dirty="0" err="1">
                <a:latin typeface="Fira Sans" panose="020B0503050000020004" pitchFamily="34" charset="0"/>
              </a:rPr>
              <a:t>intestinal</a:t>
            </a:r>
            <a:r>
              <a:rPr lang="pl-PL" dirty="0">
                <a:latin typeface="Fira Sans" panose="020B0503050000020004" pitchFamily="34" charset="0"/>
              </a:rPr>
              <a:t> fluid </a:t>
            </a:r>
            <a:r>
              <a:rPr lang="pl-PL" dirty="0" err="1">
                <a:latin typeface="Fira Sans" panose="020B0503050000020004" pitchFamily="34" charset="0"/>
              </a:rPr>
              <a:t>can’t</a:t>
            </a:r>
            <a:r>
              <a:rPr lang="pl-PL" dirty="0">
                <a:latin typeface="Fira Sans" panose="020B0503050000020004" pitchFamily="34" charset="0"/>
              </a:rPr>
              <a:t> be </a:t>
            </a:r>
            <a:r>
              <a:rPr lang="pl-PL" dirty="0" err="1">
                <a:latin typeface="Fira Sans" panose="020B0503050000020004" pitchFamily="34" charset="0"/>
              </a:rPr>
              <a:t>indentified</a:t>
            </a:r>
            <a:r>
              <a:rPr lang="pl-PL" dirty="0">
                <a:latin typeface="Fira Sans" panose="020B0503050000020004" pitchFamily="34" charset="0"/>
              </a:rPr>
              <a:t> by standard microbiological </a:t>
            </a:r>
            <a:r>
              <a:rPr lang="pl-PL" dirty="0" err="1">
                <a:latin typeface="Fira Sans" panose="020B0503050000020004" pitchFamily="34" charset="0"/>
              </a:rPr>
              <a:t>tests</a:t>
            </a:r>
            <a:r>
              <a:rPr lang="pl-PL" dirty="0">
                <a:latin typeface="Fira Sans" panose="020B0503050000020004" pitchFamily="34" charset="0"/>
              </a:rPr>
              <a:t> and </a:t>
            </a:r>
            <a:r>
              <a:rPr lang="pl-PL" dirty="0" err="1">
                <a:latin typeface="Fira Sans" panose="020B0503050000020004" pitchFamily="34" charset="0"/>
              </a:rPr>
              <a:t>require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using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special</a:t>
            </a:r>
            <a:r>
              <a:rPr lang="pl-PL" dirty="0">
                <a:latin typeface="Fira Sans" panose="020B0503050000020004" pitchFamily="34" charset="0"/>
              </a:rPr>
              <a:t> microbiological media. 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ira Sans" panose="020B0503050000020004" pitchFamily="34" charset="0"/>
              </a:rPr>
              <a:t>An alternative method for the diagnosis of SIBO is the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en-US" dirty="0">
                <a:latin typeface="Fira Sans" panose="020B0503050000020004" pitchFamily="34" charset="0"/>
              </a:rPr>
              <a:t> measurement of exhaled hydrogen gas on the breath, after the ingestion of a fixed quantity of a carbohydrate substrate such as glucose or lactulose</a:t>
            </a:r>
            <a:r>
              <a:rPr lang="pl-PL" dirty="0">
                <a:latin typeface="Fira Sans" panose="020B0503050000020004" pitchFamily="34" charset="0"/>
              </a:rPr>
              <a:t>. </a:t>
            </a:r>
            <a:r>
              <a:rPr lang="pl-PL" dirty="0" err="1">
                <a:latin typeface="Fira Sans" panose="020B0503050000020004" pitchFamily="34" charset="0"/>
              </a:rPr>
              <a:t>That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method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is</a:t>
            </a:r>
            <a:r>
              <a:rPr lang="pl-PL" dirty="0">
                <a:latin typeface="Fira Sans" panose="020B0503050000020004" pitchFamily="34" charset="0"/>
              </a:rPr>
              <a:t> </a:t>
            </a:r>
            <a:r>
              <a:rPr lang="pl-PL" dirty="0" err="1">
                <a:latin typeface="Fira Sans" panose="020B0503050000020004" pitchFamily="34" charset="0"/>
              </a:rPr>
              <a:t>known</a:t>
            </a:r>
            <a:r>
              <a:rPr lang="pl-PL" dirty="0">
                <a:latin typeface="Fira Sans" panose="020B0503050000020004" pitchFamily="34" charset="0"/>
              </a:rPr>
              <a:t> as </a:t>
            </a:r>
            <a:r>
              <a:rPr lang="pl-PL" sz="2400" i="1" dirty="0" err="1">
                <a:solidFill>
                  <a:srgbClr val="FFFFFF"/>
                </a:solidFill>
                <a:latin typeface="Arial"/>
                <a:cs typeface="Arial"/>
              </a:rPr>
              <a:t>hydrogen</a:t>
            </a:r>
            <a:r>
              <a:rPr lang="pl-PL" sz="2400" i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400" i="1" dirty="0" err="1">
                <a:solidFill>
                  <a:srgbClr val="FFFFFF"/>
                </a:solidFill>
                <a:latin typeface="Arial"/>
                <a:cs typeface="Arial"/>
              </a:rPr>
              <a:t>breath</a:t>
            </a:r>
            <a:r>
              <a:rPr lang="pl-PL" sz="2400" i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l-PL" sz="2400" i="1" dirty="0" err="1">
                <a:solidFill>
                  <a:srgbClr val="FFFFFF"/>
                </a:solidFill>
                <a:latin typeface="Arial"/>
                <a:cs typeface="Arial"/>
              </a:rPr>
              <a:t>testing</a:t>
            </a:r>
            <a:r>
              <a:rPr lang="pl-PL" sz="2400" i="1" dirty="0">
                <a:solidFill>
                  <a:srgbClr val="FFFFFF"/>
                </a:solidFill>
                <a:latin typeface="Arial"/>
                <a:cs typeface="Arial"/>
              </a:rPr>
              <a:t> - HBT.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FFFFFF"/>
                </a:solidFill>
              </a:rPr>
              <a:t>Treatment</a:t>
            </a:r>
            <a:r>
              <a:rPr lang="pl-PL" dirty="0">
                <a:solidFill>
                  <a:srgbClr val="FFFFFF"/>
                </a:solidFill>
              </a:rPr>
              <a:t>: </a:t>
            </a:r>
            <a:r>
              <a:rPr lang="pl-PL" dirty="0" err="1">
                <a:solidFill>
                  <a:srgbClr val="FFFFFF"/>
                </a:solidFill>
              </a:rPr>
              <a:t>antibacterial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treatment</a:t>
            </a:r>
            <a:r>
              <a:rPr lang="pl-PL" dirty="0">
                <a:solidFill>
                  <a:srgbClr val="FFFFFF"/>
                </a:solidFill>
              </a:rPr>
              <a:t> (</a:t>
            </a:r>
            <a:r>
              <a:rPr lang="pl-PL" dirty="0" err="1">
                <a:solidFill>
                  <a:srgbClr val="FFFFFF"/>
                </a:solidFill>
                <a:latin typeface="Fira Sans" panose="020B0503050000020004" pitchFamily="34" charset="0"/>
              </a:rPr>
              <a:t>r</a:t>
            </a:r>
            <a:r>
              <a:rPr lang="pl-PL" dirty="0" err="1">
                <a:latin typeface="Fira Sans" panose="020B0503050000020004" pitchFamily="34" charset="0"/>
              </a:rPr>
              <a:t>ifaximin</a:t>
            </a:r>
            <a:r>
              <a:rPr lang="pl-PL" dirty="0">
                <a:solidFill>
                  <a:srgbClr val="FFFFFF"/>
                </a:solidFill>
              </a:rPr>
              <a:t>), in </a:t>
            </a:r>
            <a:r>
              <a:rPr lang="pl-PL" dirty="0" err="1">
                <a:solidFill>
                  <a:srgbClr val="FFFFFF"/>
                </a:solidFill>
              </a:rPr>
              <a:t>addition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vitamin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supplementation</a:t>
            </a:r>
            <a:r>
              <a:rPr lang="pl-PL" dirty="0">
                <a:solidFill>
                  <a:srgbClr val="FFFFFF"/>
                </a:solidFill>
              </a:rPr>
              <a:t> (</a:t>
            </a:r>
            <a:r>
              <a:rPr lang="pl-PL" sz="2400" spc="-5" dirty="0">
                <a:solidFill>
                  <a:srgbClr val="FFFFFF"/>
                </a:solidFill>
                <a:latin typeface="Arial"/>
                <a:cs typeface="Arial"/>
              </a:rPr>
              <a:t>A, </a:t>
            </a:r>
            <a:r>
              <a:rPr lang="pl-PL" sz="2400" dirty="0">
                <a:solidFill>
                  <a:srgbClr val="FFFFFF"/>
                </a:solidFill>
                <a:latin typeface="Arial"/>
                <a:cs typeface="Arial"/>
              </a:rPr>
              <a:t>D, E i </a:t>
            </a:r>
            <a:r>
              <a:rPr lang="pl-PL" sz="2400" spc="-5" dirty="0">
                <a:solidFill>
                  <a:srgbClr val="FFFFFF"/>
                </a:solidFill>
                <a:latin typeface="Arial"/>
                <a:cs typeface="Arial"/>
              </a:rPr>
              <a:t>B12), </a:t>
            </a:r>
            <a:r>
              <a:rPr lang="pl-PL" sz="2400" spc="-5" dirty="0" err="1">
                <a:solidFill>
                  <a:srgbClr val="FFFFFF"/>
                </a:solidFill>
                <a:latin typeface="Arial"/>
                <a:cs typeface="Arial"/>
              </a:rPr>
              <a:t>supplemetation</a:t>
            </a:r>
            <a:r>
              <a:rPr lang="pl-PL" sz="2400" spc="-5" dirty="0">
                <a:solidFill>
                  <a:srgbClr val="FFFFFF"/>
                </a:solidFill>
                <a:latin typeface="Arial"/>
                <a:cs typeface="Arial"/>
              </a:rPr>
              <a:t> of m</a:t>
            </a:r>
            <a:r>
              <a:rPr lang="pl-PL" spc="-5" dirty="0">
                <a:solidFill>
                  <a:srgbClr val="FFFFFF"/>
                </a:solidFill>
              </a:rPr>
              <a:t>edium-</a:t>
            </a:r>
            <a:r>
              <a:rPr lang="pl-PL" spc="-5" dirty="0" err="1">
                <a:solidFill>
                  <a:srgbClr val="FFFFFF"/>
                </a:solidFill>
              </a:rPr>
              <a:t>chain</a:t>
            </a:r>
            <a:r>
              <a:rPr lang="pl-PL" spc="-5" dirty="0">
                <a:solidFill>
                  <a:srgbClr val="FFFFFF"/>
                </a:solidFill>
              </a:rPr>
              <a:t> </a:t>
            </a:r>
            <a:r>
              <a:rPr lang="pl-PL" spc="-5" dirty="0" err="1">
                <a:solidFill>
                  <a:srgbClr val="FFFFFF"/>
                </a:solidFill>
              </a:rPr>
              <a:t>triglycerides</a:t>
            </a:r>
            <a:r>
              <a:rPr lang="pl-PL" spc="-5" dirty="0">
                <a:solidFill>
                  <a:srgbClr val="FFFFFF"/>
                </a:solidFill>
              </a:rPr>
              <a:t>, </a:t>
            </a:r>
            <a:r>
              <a:rPr lang="pl-PL" spc="-5" dirty="0" err="1">
                <a:solidFill>
                  <a:srgbClr val="FFFFFF"/>
                </a:solidFill>
              </a:rPr>
              <a:t>colestyramine</a:t>
            </a:r>
            <a:r>
              <a:rPr lang="pl-PL" spc="-5" dirty="0">
                <a:solidFill>
                  <a:srgbClr val="FFFFFF"/>
                </a:solidFill>
              </a:rPr>
              <a:t>, diet </a:t>
            </a:r>
            <a:r>
              <a:rPr lang="pl-PL" spc="-5" dirty="0" err="1">
                <a:solidFill>
                  <a:srgbClr val="FFFFFF"/>
                </a:solidFill>
              </a:rPr>
              <a:t>modification</a:t>
            </a:r>
            <a:endParaRPr lang="pl-PL" spc="-5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88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654" y="1135125"/>
            <a:ext cx="32480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Pain </a:t>
            </a:r>
            <a:r>
              <a:rPr dirty="0"/>
              <a:t>intensity</a:t>
            </a:r>
            <a:r>
              <a:rPr spc="-50" dirty="0"/>
              <a:t> </a:t>
            </a:r>
            <a:r>
              <a:rPr spc="-5" dirty="0"/>
              <a:t>scales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639" y="1909337"/>
            <a:ext cx="6248400" cy="353822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342265" marR="2225040" indent="-342265" algn="r">
              <a:lnSpc>
                <a:spcPct val="100000"/>
              </a:lnSpc>
              <a:spcBef>
                <a:spcPts val="680"/>
              </a:spcBef>
              <a:buChar char="•"/>
              <a:tabLst>
                <a:tab pos="342265" algn="l"/>
                <a:tab pos="3429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VRS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Verbal Rating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2400">
              <a:latin typeface="Arial"/>
              <a:cs typeface="Arial"/>
            </a:endParaRPr>
          </a:p>
          <a:p>
            <a:pPr marL="286385" marR="2262505" lvl="1" indent="-286385" algn="r">
              <a:lnSpc>
                <a:spcPct val="100000"/>
              </a:lnSpc>
              <a:spcBef>
                <a:spcPts val="484"/>
              </a:spcBef>
              <a:buChar char="–"/>
              <a:tabLst>
                <a:tab pos="286385" algn="l"/>
                <a:tab pos="28702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Five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 large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print</a:t>
            </a:r>
            <a:endParaRPr sz="2000">
              <a:latin typeface="Arial"/>
              <a:cs typeface="Arial"/>
            </a:endParaRPr>
          </a:p>
          <a:p>
            <a:pPr marL="469900" marR="165735" lvl="1">
              <a:lnSpc>
                <a:spcPct val="12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 pain,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mild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pain, moderate pain, severe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pain,  unbearable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VDS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Verbal Descriptor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2400">
              <a:latin typeface="Arial"/>
              <a:cs typeface="Arial"/>
            </a:endParaRPr>
          </a:p>
          <a:p>
            <a:pPr marL="539750" marR="5080" lvl="1" indent="-70485">
              <a:lnSpc>
                <a:spcPct val="120000"/>
              </a:lnSpc>
              <a:spcBef>
                <a:spcPts val="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 pain,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mild,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discomforting,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distressing,horrible,  excruciating</a:t>
            </a:r>
            <a:endParaRPr sz="2000">
              <a:latin typeface="Arial"/>
              <a:cs typeface="Arial"/>
            </a:endParaRPr>
          </a:p>
          <a:p>
            <a:pPr marL="355600" marR="240665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CHEOPS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Children’s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Hospital of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Eastern 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Ontario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Pain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031" y="420065"/>
            <a:ext cx="722757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Regulation </a:t>
            </a:r>
            <a:r>
              <a:rPr sz="2400" dirty="0"/>
              <a:t>of the </a:t>
            </a:r>
            <a:r>
              <a:rPr sz="2400" spc="-5" dirty="0"/>
              <a:t>gastrointestinal </a:t>
            </a:r>
            <a:r>
              <a:rPr sz="2400" dirty="0"/>
              <a:t>tract by the</a:t>
            </a:r>
            <a:r>
              <a:rPr sz="2400" spc="40" dirty="0"/>
              <a:t> </a:t>
            </a:r>
            <a:r>
              <a:rPr sz="2400" spc="-5" dirty="0"/>
              <a:t>nervous</a:t>
            </a:r>
            <a:endParaRPr sz="24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/>
              <a:t>system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18540" y="1522831"/>
            <a:ext cx="7702550" cy="38665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external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innervation: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central nervous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throat and upper esophagus - the lower cranial</a:t>
            </a:r>
            <a:r>
              <a:rPr sz="20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nerves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anus - the pubic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nerves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"/>
              <a:buChar char="–"/>
            </a:pPr>
            <a:endParaRPr sz="29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autonomic nervous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endParaRPr sz="200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756285" algn="l"/>
                <a:tab pos="756920" algn="l"/>
                <a:tab pos="6650355" algn="l"/>
              </a:tabLst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parasympathetic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- mainly the vagus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nerve,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nerves	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III, VII,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IX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 XI and from the sacral spine -&gt;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Acetylcholine</a:t>
            </a:r>
            <a:endParaRPr sz="2000">
              <a:latin typeface="Arial"/>
              <a:cs typeface="Arial"/>
            </a:endParaRPr>
          </a:p>
          <a:p>
            <a:pPr marL="756285" marR="129539" lvl="1" indent="-287020">
              <a:lnSpc>
                <a:spcPct val="100000"/>
              </a:lnSpc>
              <a:spcBef>
                <a:spcPts val="484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sympathetic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- the nerve fibers of the thoracic and lumbar  spine -&gt; Acetylcholine; paraspinal ganglia -&gt; ganglia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visceral</a:t>
            </a:r>
            <a:endParaRPr sz="20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-&gt;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Norepinephrine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031" y="420065"/>
            <a:ext cx="722757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Regulation </a:t>
            </a:r>
            <a:r>
              <a:rPr sz="2400" dirty="0"/>
              <a:t>of the </a:t>
            </a:r>
            <a:r>
              <a:rPr sz="2400" spc="-5" dirty="0"/>
              <a:t>gastrointestinal </a:t>
            </a:r>
            <a:r>
              <a:rPr sz="2400" dirty="0"/>
              <a:t>tract by the</a:t>
            </a:r>
            <a:r>
              <a:rPr sz="2400" spc="40" dirty="0"/>
              <a:t> </a:t>
            </a:r>
            <a:r>
              <a:rPr sz="2400" spc="-5" dirty="0"/>
              <a:t>nervous</a:t>
            </a:r>
            <a:endParaRPr sz="24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/>
              <a:t>system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64540" y="2007235"/>
            <a:ext cx="7616190" cy="2282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The </a:t>
            </a:r>
            <a:r>
              <a:rPr sz="2000" spc="-5" dirty="0">
                <a:solidFill>
                  <a:srgbClr val="FFFF00"/>
                </a:solidFill>
                <a:latin typeface="Arial"/>
                <a:cs typeface="Arial"/>
              </a:rPr>
              <a:t>parasympathetic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nervous system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stimulates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contraction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5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smooth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muscle, increases secretion,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releases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hormones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and 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intestinal enzymes,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vasodilator.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The </a:t>
            </a:r>
            <a:r>
              <a:rPr sz="2000" spc="-5" dirty="0">
                <a:solidFill>
                  <a:srgbClr val="FFFF00"/>
                </a:solidFill>
                <a:latin typeface="Arial"/>
                <a:cs typeface="Arial"/>
              </a:rPr>
              <a:t>sympathetic nervous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system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inhibits the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secretion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motor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activity but causes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contraction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sphincter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muscle and blood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vessels.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031" y="420065"/>
            <a:ext cx="722757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Regulation </a:t>
            </a:r>
            <a:r>
              <a:rPr sz="2400" dirty="0"/>
              <a:t>of the </a:t>
            </a:r>
            <a:r>
              <a:rPr sz="2400" spc="-5" dirty="0"/>
              <a:t>gastrointestinal </a:t>
            </a:r>
            <a:r>
              <a:rPr sz="2400" dirty="0"/>
              <a:t>tract by the</a:t>
            </a:r>
            <a:r>
              <a:rPr sz="2400" spc="40" dirty="0"/>
              <a:t> </a:t>
            </a:r>
            <a:r>
              <a:rPr sz="2400" spc="-5" dirty="0"/>
              <a:t>nervous</a:t>
            </a:r>
            <a:endParaRPr sz="24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/>
              <a:t>system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63016" y="1449679"/>
            <a:ext cx="4317365" cy="47815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The parasympathetic nervous</a:t>
            </a:r>
            <a:r>
              <a:rPr sz="2000" spc="-12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system: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smooth muscle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contraction,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increased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secretion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release of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hormones,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release of intestinal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enzymes,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vasodilation.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-"/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-"/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The sympathetic nervous</a:t>
            </a:r>
            <a:r>
              <a:rPr sz="2000" spc="-9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system: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inhibition of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secretion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inhibition of motor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activity.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sphincter muscle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contraction,</a:t>
            </a:r>
            <a:endParaRPr sz="2000">
              <a:latin typeface="Arial"/>
              <a:cs typeface="Arial"/>
            </a:endParaRPr>
          </a:p>
          <a:p>
            <a:pPr marL="166370" indent="-154305">
              <a:lnSpc>
                <a:spcPct val="100000"/>
              </a:lnSpc>
              <a:spcBef>
                <a:spcPts val="480"/>
              </a:spcBef>
              <a:buChar char="-"/>
              <a:tabLst>
                <a:tab pos="16700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vasoconstriction.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3493</Words>
  <Application>Microsoft Office PowerPoint</Application>
  <PresentationFormat>Pokaz na ekranie (4:3)</PresentationFormat>
  <Paragraphs>540</Paragraphs>
  <Slides>54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54</vt:i4>
      </vt:variant>
    </vt:vector>
  </HeadingPairs>
  <TitlesOfParts>
    <vt:vector size="60" baseType="lpstr">
      <vt:lpstr>Arial</vt:lpstr>
      <vt:lpstr>Calibri</vt:lpstr>
      <vt:lpstr>Fira Sans</vt:lpstr>
      <vt:lpstr>Tahoma</vt:lpstr>
      <vt:lpstr>Wingdings</vt:lpstr>
      <vt:lpstr>Office Theme</vt:lpstr>
      <vt:lpstr>Abdominal pain and  chronic diarrhea</vt:lpstr>
      <vt:lpstr>Definition</vt:lpstr>
      <vt:lpstr>The manifestation of abdominal pain depending  on the age of the child</vt:lpstr>
      <vt:lpstr>The manifestation of abdominal pain depending  on the age of the child</vt:lpstr>
      <vt:lpstr>Pain intensity scales</vt:lpstr>
      <vt:lpstr>Pain intensity scales</vt:lpstr>
      <vt:lpstr>Regulation of the gastrointestinal tract by the nervous system</vt:lpstr>
      <vt:lpstr>Regulation of the gastrointestinal tract by the nervous system</vt:lpstr>
      <vt:lpstr>Regulation of the gastrointestinal tract by the nervous system</vt:lpstr>
      <vt:lpstr>Regulation of the gastrointestinal tract by the nervous  system</vt:lpstr>
      <vt:lpstr>The division of the abdominal pain</vt:lpstr>
      <vt:lpstr>Somatic pain</vt:lpstr>
      <vt:lpstr>Visceral pain</vt:lpstr>
      <vt:lpstr>Visceral pain</vt:lpstr>
      <vt:lpstr>Reffered pain</vt:lpstr>
      <vt:lpstr>The division of the abdominal pain</vt:lpstr>
      <vt:lpstr>The division of the abdominal pain</vt:lpstr>
      <vt:lpstr>The most common causes of acute abdominal pain in  children</vt:lpstr>
      <vt:lpstr>The most common causes of acute abdominal pain in  children</vt:lpstr>
      <vt:lpstr>The most common causes of acute abdominal pain in  children</vt:lpstr>
      <vt:lpstr>The causes of acute abdominal pain requiring surgical  intervention</vt:lpstr>
      <vt:lpstr>The causes of acute abdominal pain requiring surgical  intervention</vt:lpstr>
      <vt:lpstr>The division of the abdominal pain (according to Barr 1983)</vt:lpstr>
      <vt:lpstr>The division of the chronic abdominal pain (according to Szczeklik 2022)</vt:lpstr>
      <vt:lpstr>Psychogenic abdominal pain</vt:lpstr>
      <vt:lpstr>Prezentacja programu PowerPoint</vt:lpstr>
      <vt:lpstr>Prezentacja programu PowerPoint</vt:lpstr>
      <vt:lpstr>Primary diagnosis of abdominal pain</vt:lpstr>
      <vt:lpstr>Primary diagnosis of abdominal pain</vt:lpstr>
      <vt:lpstr>Primary diagnosis of abdominal pain</vt:lpstr>
      <vt:lpstr>Detailed diagnostics for abdominal pain</vt:lpstr>
      <vt:lpstr>Complex treatment of abdominal pain</vt:lpstr>
      <vt:lpstr>Chronic diarrhea</vt:lpstr>
      <vt:lpstr>Chronic diarrhea – change in stool consistency  (towards looseness) or increased frequency or  presence of pathological admixtures that lasts &gt;14  days (or according to other sources &gt; 4 weeks).</vt:lpstr>
      <vt:lpstr>The causes of chronic diarrhea</vt:lpstr>
      <vt:lpstr>Chronic diarrhoea – pathophysiology</vt:lpstr>
      <vt:lpstr>The differentiation of chronic diarrhea,  depending on the pathogenesis</vt:lpstr>
      <vt:lpstr>Osmotic diarrhea</vt:lpstr>
      <vt:lpstr>Osmotic diarrhea</vt:lpstr>
      <vt:lpstr>Secretory diarrhea</vt:lpstr>
      <vt:lpstr>Differentation between  osmotic and secretory diarrhea</vt:lpstr>
      <vt:lpstr>Motoric diarrhea</vt:lpstr>
      <vt:lpstr>Exudative diarrhea</vt:lpstr>
      <vt:lpstr>Functional diarrhea</vt:lpstr>
      <vt:lpstr>Causes of chronic diarrhea</vt:lpstr>
      <vt:lpstr>Causes of chronic diarrhea</vt:lpstr>
      <vt:lpstr>Causes of chronic diarrhea</vt:lpstr>
      <vt:lpstr>Causes of chronic diarrhea</vt:lpstr>
      <vt:lpstr>Diagnostic tests for diarrhea</vt:lpstr>
      <vt:lpstr>Diagnostic tests for diarrhea</vt:lpstr>
      <vt:lpstr>Faecal calprotectin</vt:lpstr>
      <vt:lpstr>SIBO Small Intestinal Bacterial Overgrowth  </vt:lpstr>
      <vt:lpstr>Symptoms of SIBO</vt:lpstr>
      <vt:lpstr>SIBO – diagnosis and treatment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Akadmia Medyczna</dc:creator>
  <cp:lastModifiedBy>Julia Tworowska</cp:lastModifiedBy>
  <cp:revision>26</cp:revision>
  <dcterms:created xsi:type="dcterms:W3CDTF">2023-09-23T07:33:47Z</dcterms:created>
  <dcterms:modified xsi:type="dcterms:W3CDTF">2025-11-24T10:39:17Z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2023-09-23T00:00:00Z</vt:filetime>
  </property>
</Properties>
</file>