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257" r:id="rId3"/>
    <p:sldId id="273" r:id="rId4"/>
    <p:sldId id="307" r:id="rId5"/>
    <p:sldId id="319" r:id="rId6"/>
    <p:sldId id="264" r:id="rId7"/>
    <p:sldId id="274" r:id="rId8"/>
    <p:sldId id="320" r:id="rId9"/>
    <p:sldId id="260" r:id="rId10"/>
    <p:sldId id="259" r:id="rId11"/>
    <p:sldId id="268" r:id="rId12"/>
    <p:sldId id="266" r:id="rId13"/>
    <p:sldId id="298" r:id="rId14"/>
    <p:sldId id="309" r:id="rId15"/>
    <p:sldId id="285" r:id="rId16"/>
    <p:sldId id="294" r:id="rId17"/>
    <p:sldId id="269" r:id="rId18"/>
    <p:sldId id="317" r:id="rId19"/>
    <p:sldId id="301" r:id="rId20"/>
    <p:sldId id="296" r:id="rId21"/>
    <p:sldId id="318" r:id="rId22"/>
    <p:sldId id="270" r:id="rId23"/>
    <p:sldId id="303" r:id="rId24"/>
    <p:sldId id="323" r:id="rId25"/>
    <p:sldId id="336" r:id="rId26"/>
    <p:sldId id="271" r:id="rId27"/>
    <p:sldId id="325" r:id="rId28"/>
    <p:sldId id="326" r:id="rId2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ADE4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4418C-1A83-4BD5-A5F0-CBFDA0DEF49A}" v="2" dt="2025-10-10T08:57:10.1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8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Tworowska" userId="b16c40a0af50c71c" providerId="LiveId" clId="{62008AB7-E1F5-452E-BB20-C25EE8D3663C}"/>
    <pc:docChg chg="custSel addSld delSld modSld">
      <pc:chgData name="Julia Tworowska" userId="b16c40a0af50c71c" providerId="LiveId" clId="{62008AB7-E1F5-452E-BB20-C25EE8D3663C}" dt="2025-10-10T09:00:46.053" v="63" actId="47"/>
      <pc:docMkLst>
        <pc:docMk/>
      </pc:docMkLst>
      <pc:sldChg chg="del">
        <pc:chgData name="Julia Tworowska" userId="b16c40a0af50c71c" providerId="LiveId" clId="{62008AB7-E1F5-452E-BB20-C25EE8D3663C}" dt="2025-10-10T08:53:45.476" v="17" actId="47"/>
        <pc:sldMkLst>
          <pc:docMk/>
          <pc:sldMk cId="2821308153" sldId="258"/>
        </pc:sldMkLst>
      </pc:sldChg>
      <pc:sldChg chg="del">
        <pc:chgData name="Julia Tworowska" userId="b16c40a0af50c71c" providerId="LiveId" clId="{62008AB7-E1F5-452E-BB20-C25EE8D3663C}" dt="2025-10-10T08:59:22.066" v="50" actId="47"/>
        <pc:sldMkLst>
          <pc:docMk/>
          <pc:sldMk cId="2778604013" sldId="262"/>
        </pc:sldMkLst>
      </pc:sldChg>
      <pc:sldChg chg="del">
        <pc:chgData name="Julia Tworowska" userId="b16c40a0af50c71c" providerId="LiveId" clId="{62008AB7-E1F5-452E-BB20-C25EE8D3663C}" dt="2025-10-10T08:53:57.110" v="18" actId="47"/>
        <pc:sldMkLst>
          <pc:docMk/>
          <pc:sldMk cId="1616336126" sldId="263"/>
        </pc:sldMkLst>
      </pc:sldChg>
      <pc:sldChg chg="del">
        <pc:chgData name="Julia Tworowska" userId="b16c40a0af50c71c" providerId="LiveId" clId="{62008AB7-E1F5-452E-BB20-C25EE8D3663C}" dt="2025-10-10T08:54:54.073" v="22" actId="47"/>
        <pc:sldMkLst>
          <pc:docMk/>
          <pc:sldMk cId="117627615" sldId="265"/>
        </pc:sldMkLst>
      </pc:sldChg>
      <pc:sldChg chg="addSp delSp modSp mod">
        <pc:chgData name="Julia Tworowska" userId="b16c40a0af50c71c" providerId="LiveId" clId="{62008AB7-E1F5-452E-BB20-C25EE8D3663C}" dt="2025-10-10T08:57:30.299" v="46" actId="1076"/>
        <pc:sldMkLst>
          <pc:docMk/>
          <pc:sldMk cId="3837376586" sldId="269"/>
        </pc:sldMkLst>
        <pc:spChg chg="mod">
          <ac:chgData name="Julia Tworowska" userId="b16c40a0af50c71c" providerId="LiveId" clId="{62008AB7-E1F5-452E-BB20-C25EE8D3663C}" dt="2025-10-10T08:56:41.109" v="37" actId="20577"/>
          <ac:spMkLst>
            <pc:docMk/>
            <pc:sldMk cId="3837376586" sldId="269"/>
            <ac:spMk id="2" creationId="{BCDB5106-12FF-2E07-EFCE-74F143E1906F}"/>
          </ac:spMkLst>
        </pc:spChg>
        <pc:spChg chg="del mod">
          <ac:chgData name="Julia Tworowska" userId="b16c40a0af50c71c" providerId="LiveId" clId="{62008AB7-E1F5-452E-BB20-C25EE8D3663C}" dt="2025-10-10T08:57:18.327" v="44" actId="478"/>
          <ac:spMkLst>
            <pc:docMk/>
            <pc:sldMk cId="3837376586" sldId="269"/>
            <ac:spMk id="3" creationId="{EF107ECC-66E3-54C4-74D3-8C56643966B2}"/>
          </ac:spMkLst>
        </pc:spChg>
        <pc:spChg chg="add mod">
          <ac:chgData name="Julia Tworowska" userId="b16c40a0af50c71c" providerId="LiveId" clId="{62008AB7-E1F5-452E-BB20-C25EE8D3663C}" dt="2025-10-10T08:57:30.299" v="46" actId="1076"/>
          <ac:spMkLst>
            <pc:docMk/>
            <pc:sldMk cId="3837376586" sldId="269"/>
            <ac:spMk id="4" creationId="{1B9E3A05-DDBD-DCA9-AE66-F776258B8B46}"/>
          </ac:spMkLst>
        </pc:spChg>
        <pc:spChg chg="add del mod">
          <ac:chgData name="Julia Tworowska" userId="b16c40a0af50c71c" providerId="LiveId" clId="{62008AB7-E1F5-452E-BB20-C25EE8D3663C}" dt="2025-10-10T08:57:27.172" v="45" actId="478"/>
          <ac:spMkLst>
            <pc:docMk/>
            <pc:sldMk cId="3837376586" sldId="269"/>
            <ac:spMk id="6" creationId="{1286B683-1391-3C7B-34D6-CB281078896C}"/>
          </ac:spMkLst>
        </pc:spChg>
      </pc:sldChg>
      <pc:sldChg chg="del">
        <pc:chgData name="Julia Tworowska" userId="b16c40a0af50c71c" providerId="LiveId" clId="{62008AB7-E1F5-452E-BB20-C25EE8D3663C}" dt="2025-10-10T08:55:02.002" v="23" actId="47"/>
        <pc:sldMkLst>
          <pc:docMk/>
          <pc:sldMk cId="3163729185" sldId="275"/>
        </pc:sldMkLst>
      </pc:sldChg>
      <pc:sldChg chg="del">
        <pc:chgData name="Julia Tworowska" userId="b16c40a0af50c71c" providerId="LiveId" clId="{62008AB7-E1F5-452E-BB20-C25EE8D3663C}" dt="2025-10-10T08:54:32.608" v="20" actId="47"/>
        <pc:sldMkLst>
          <pc:docMk/>
          <pc:sldMk cId="2262967340" sldId="276"/>
        </pc:sldMkLst>
      </pc:sldChg>
      <pc:sldChg chg="del">
        <pc:chgData name="Julia Tworowska" userId="b16c40a0af50c71c" providerId="LiveId" clId="{62008AB7-E1F5-452E-BB20-C25EE8D3663C}" dt="2025-10-10T08:54:34.964" v="21" actId="47"/>
        <pc:sldMkLst>
          <pc:docMk/>
          <pc:sldMk cId="1412511233" sldId="277"/>
        </pc:sldMkLst>
      </pc:sldChg>
      <pc:sldChg chg="del">
        <pc:chgData name="Julia Tworowska" userId="b16c40a0af50c71c" providerId="LiveId" clId="{62008AB7-E1F5-452E-BB20-C25EE8D3663C}" dt="2025-10-10T08:53:14.999" v="11" actId="47"/>
        <pc:sldMkLst>
          <pc:docMk/>
          <pc:sldMk cId="3967031097" sldId="278"/>
        </pc:sldMkLst>
      </pc:sldChg>
      <pc:sldChg chg="delSp modSp del mod">
        <pc:chgData name="Julia Tworowska" userId="b16c40a0af50c71c" providerId="LiveId" clId="{62008AB7-E1F5-452E-BB20-C25EE8D3663C}" dt="2025-10-10T08:53:38.195" v="16" actId="47"/>
        <pc:sldMkLst>
          <pc:docMk/>
          <pc:sldMk cId="2342314266" sldId="280"/>
        </pc:sldMkLst>
        <pc:graphicFrameChg chg="mod">
          <ac:chgData name="Julia Tworowska" userId="b16c40a0af50c71c" providerId="LiveId" clId="{62008AB7-E1F5-452E-BB20-C25EE8D3663C}" dt="2025-10-10T08:53:26.580" v="13" actId="1076"/>
          <ac:graphicFrameMkLst>
            <pc:docMk/>
            <pc:sldMk cId="2342314266" sldId="280"/>
            <ac:graphicFrameMk id="6" creationId="{29AF636E-3CDE-4175-3726-18514CA13446}"/>
          </ac:graphicFrameMkLst>
        </pc:graphicFrameChg>
        <pc:picChg chg="del">
          <ac:chgData name="Julia Tworowska" userId="b16c40a0af50c71c" providerId="LiveId" clId="{62008AB7-E1F5-452E-BB20-C25EE8D3663C}" dt="2025-10-10T08:53:18.887" v="12" actId="478"/>
          <ac:picMkLst>
            <pc:docMk/>
            <pc:sldMk cId="2342314266" sldId="280"/>
            <ac:picMk id="2050" creationId="{29D16AA3-0181-E96C-5546-039932D8B9E0}"/>
          </ac:picMkLst>
        </pc:picChg>
      </pc:sldChg>
      <pc:sldChg chg="del">
        <pc:chgData name="Julia Tworowska" userId="b16c40a0af50c71c" providerId="LiveId" clId="{62008AB7-E1F5-452E-BB20-C25EE8D3663C}" dt="2025-10-10T08:53:32.196" v="15" actId="47"/>
        <pc:sldMkLst>
          <pc:docMk/>
          <pc:sldMk cId="191975274" sldId="281"/>
        </pc:sldMkLst>
      </pc:sldChg>
      <pc:sldChg chg="del">
        <pc:chgData name="Julia Tworowska" userId="b16c40a0af50c71c" providerId="LiveId" clId="{62008AB7-E1F5-452E-BB20-C25EE8D3663C}" dt="2025-10-10T08:50:11.210" v="10" actId="47"/>
        <pc:sldMkLst>
          <pc:docMk/>
          <pc:sldMk cId="204605914" sldId="282"/>
        </pc:sldMkLst>
      </pc:sldChg>
      <pc:sldChg chg="del">
        <pc:chgData name="Julia Tworowska" userId="b16c40a0af50c71c" providerId="LiveId" clId="{62008AB7-E1F5-452E-BB20-C25EE8D3663C}" dt="2025-10-10T08:48:26.213" v="7" actId="2696"/>
        <pc:sldMkLst>
          <pc:docMk/>
          <pc:sldMk cId="1266297277" sldId="283"/>
        </pc:sldMkLst>
      </pc:sldChg>
      <pc:sldChg chg="del">
        <pc:chgData name="Julia Tworowska" userId="b16c40a0af50c71c" providerId="LiveId" clId="{62008AB7-E1F5-452E-BB20-C25EE8D3663C}" dt="2025-10-10T09:00:19.234" v="61" actId="47"/>
        <pc:sldMkLst>
          <pc:docMk/>
          <pc:sldMk cId="1348755484" sldId="284"/>
        </pc:sldMkLst>
      </pc:sldChg>
      <pc:sldChg chg="del">
        <pc:chgData name="Julia Tworowska" userId="b16c40a0af50c71c" providerId="LiveId" clId="{62008AB7-E1F5-452E-BB20-C25EE8D3663C}" dt="2025-10-10T09:00:17.416" v="59" actId="47"/>
        <pc:sldMkLst>
          <pc:docMk/>
          <pc:sldMk cId="856006817" sldId="286"/>
        </pc:sldMkLst>
      </pc:sldChg>
      <pc:sldChg chg="del">
        <pc:chgData name="Julia Tworowska" userId="b16c40a0af50c71c" providerId="LiveId" clId="{62008AB7-E1F5-452E-BB20-C25EE8D3663C}" dt="2025-10-10T09:00:15.597" v="57" actId="47"/>
        <pc:sldMkLst>
          <pc:docMk/>
          <pc:sldMk cId="3031413842" sldId="287"/>
        </pc:sldMkLst>
      </pc:sldChg>
      <pc:sldChg chg="del">
        <pc:chgData name="Julia Tworowska" userId="b16c40a0af50c71c" providerId="LiveId" clId="{62008AB7-E1F5-452E-BB20-C25EE8D3663C}" dt="2025-10-10T09:00:13.689" v="55" actId="47"/>
        <pc:sldMkLst>
          <pc:docMk/>
          <pc:sldMk cId="1168932492" sldId="288"/>
        </pc:sldMkLst>
      </pc:sldChg>
      <pc:sldChg chg="del">
        <pc:chgData name="Julia Tworowska" userId="b16c40a0af50c71c" providerId="LiveId" clId="{62008AB7-E1F5-452E-BB20-C25EE8D3663C}" dt="2025-10-10T09:00:12.348" v="54" actId="47"/>
        <pc:sldMkLst>
          <pc:docMk/>
          <pc:sldMk cId="939298960" sldId="289"/>
        </pc:sldMkLst>
      </pc:sldChg>
      <pc:sldChg chg="del">
        <pc:chgData name="Julia Tworowska" userId="b16c40a0af50c71c" providerId="LiveId" clId="{62008AB7-E1F5-452E-BB20-C25EE8D3663C}" dt="2025-10-10T09:00:10.714" v="52" actId="47"/>
        <pc:sldMkLst>
          <pc:docMk/>
          <pc:sldMk cId="1806945259" sldId="290"/>
        </pc:sldMkLst>
      </pc:sldChg>
      <pc:sldChg chg="del">
        <pc:chgData name="Julia Tworowska" userId="b16c40a0af50c71c" providerId="LiveId" clId="{62008AB7-E1F5-452E-BB20-C25EE8D3663C}" dt="2025-10-10T08:55:34.248" v="25" actId="47"/>
        <pc:sldMkLst>
          <pc:docMk/>
          <pc:sldMk cId="3463065843" sldId="292"/>
        </pc:sldMkLst>
      </pc:sldChg>
      <pc:sldChg chg="del">
        <pc:chgData name="Julia Tworowska" userId="b16c40a0af50c71c" providerId="LiveId" clId="{62008AB7-E1F5-452E-BB20-C25EE8D3663C}" dt="2025-10-10T08:48:18.271" v="6" actId="2696"/>
        <pc:sldMkLst>
          <pc:docMk/>
          <pc:sldMk cId="1201764297" sldId="293"/>
        </pc:sldMkLst>
      </pc:sldChg>
      <pc:sldChg chg="del">
        <pc:chgData name="Julia Tworowska" userId="b16c40a0af50c71c" providerId="LiveId" clId="{62008AB7-E1F5-452E-BB20-C25EE8D3663C}" dt="2025-10-10T08:56:55.355" v="38" actId="47"/>
        <pc:sldMkLst>
          <pc:docMk/>
          <pc:sldMk cId="911228521" sldId="295"/>
        </pc:sldMkLst>
      </pc:sldChg>
      <pc:sldChg chg="del">
        <pc:chgData name="Julia Tworowska" userId="b16c40a0af50c71c" providerId="LiveId" clId="{62008AB7-E1F5-452E-BB20-C25EE8D3663C}" dt="2025-10-10T08:55:21.114" v="24" actId="47"/>
        <pc:sldMkLst>
          <pc:docMk/>
          <pc:sldMk cId="1490727525" sldId="299"/>
        </pc:sldMkLst>
      </pc:sldChg>
      <pc:sldChg chg="del">
        <pc:chgData name="Julia Tworowska" userId="b16c40a0af50c71c" providerId="LiveId" clId="{62008AB7-E1F5-452E-BB20-C25EE8D3663C}" dt="2025-10-10T08:55:36.413" v="26" actId="47"/>
        <pc:sldMkLst>
          <pc:docMk/>
          <pc:sldMk cId="1779262282" sldId="300"/>
        </pc:sldMkLst>
      </pc:sldChg>
      <pc:sldChg chg="del">
        <pc:chgData name="Julia Tworowska" userId="b16c40a0af50c71c" providerId="LiveId" clId="{62008AB7-E1F5-452E-BB20-C25EE8D3663C}" dt="2025-10-10T08:56:02.645" v="30" actId="47"/>
        <pc:sldMkLst>
          <pc:docMk/>
          <pc:sldMk cId="3624723575" sldId="304"/>
        </pc:sldMkLst>
      </pc:sldChg>
      <pc:sldChg chg="del">
        <pc:chgData name="Julia Tworowska" userId="b16c40a0af50c71c" providerId="LiveId" clId="{62008AB7-E1F5-452E-BB20-C25EE8D3663C}" dt="2025-10-10T08:48:37.857" v="8" actId="2696"/>
        <pc:sldMkLst>
          <pc:docMk/>
          <pc:sldMk cId="308011479" sldId="305"/>
        </pc:sldMkLst>
      </pc:sldChg>
      <pc:sldChg chg="del">
        <pc:chgData name="Julia Tworowska" userId="b16c40a0af50c71c" providerId="LiveId" clId="{62008AB7-E1F5-452E-BB20-C25EE8D3663C}" dt="2025-10-10T08:53:29.659" v="14" actId="47"/>
        <pc:sldMkLst>
          <pc:docMk/>
          <pc:sldMk cId="3911414820" sldId="306"/>
        </pc:sldMkLst>
      </pc:sldChg>
      <pc:sldChg chg="del">
        <pc:chgData name="Julia Tworowska" userId="b16c40a0af50c71c" providerId="LiveId" clId="{62008AB7-E1F5-452E-BB20-C25EE8D3663C}" dt="2025-10-10T08:49:59.388" v="9" actId="47"/>
        <pc:sldMkLst>
          <pc:docMk/>
          <pc:sldMk cId="2729459381" sldId="308"/>
        </pc:sldMkLst>
      </pc:sldChg>
      <pc:sldChg chg="del">
        <pc:chgData name="Julia Tworowska" userId="b16c40a0af50c71c" providerId="LiveId" clId="{62008AB7-E1F5-452E-BB20-C25EE8D3663C}" dt="2025-10-10T08:48:14.651" v="5" actId="47"/>
        <pc:sldMkLst>
          <pc:docMk/>
          <pc:sldMk cId="2325219504" sldId="310"/>
        </pc:sldMkLst>
      </pc:sldChg>
      <pc:sldChg chg="del">
        <pc:chgData name="Julia Tworowska" userId="b16c40a0af50c71c" providerId="LiveId" clId="{62008AB7-E1F5-452E-BB20-C25EE8D3663C}" dt="2025-10-10T08:57:34.919" v="47" actId="47"/>
        <pc:sldMkLst>
          <pc:docMk/>
          <pc:sldMk cId="2311139987" sldId="311"/>
        </pc:sldMkLst>
      </pc:sldChg>
      <pc:sldChg chg="del">
        <pc:chgData name="Julia Tworowska" userId="b16c40a0af50c71c" providerId="LiveId" clId="{62008AB7-E1F5-452E-BB20-C25EE8D3663C}" dt="2025-10-10T08:56:57.184" v="39" actId="47"/>
        <pc:sldMkLst>
          <pc:docMk/>
          <pc:sldMk cId="596473455" sldId="312"/>
        </pc:sldMkLst>
      </pc:sldChg>
      <pc:sldChg chg="del">
        <pc:chgData name="Julia Tworowska" userId="b16c40a0af50c71c" providerId="LiveId" clId="{62008AB7-E1F5-452E-BB20-C25EE8D3663C}" dt="2025-10-10T08:57:40.443" v="48" actId="47"/>
        <pc:sldMkLst>
          <pc:docMk/>
          <pc:sldMk cId="3606286473" sldId="313"/>
        </pc:sldMkLst>
      </pc:sldChg>
      <pc:sldChg chg="del">
        <pc:chgData name="Julia Tworowska" userId="b16c40a0af50c71c" providerId="LiveId" clId="{62008AB7-E1F5-452E-BB20-C25EE8D3663C}" dt="2025-10-10T08:58:48.888" v="49" actId="47"/>
        <pc:sldMkLst>
          <pc:docMk/>
          <pc:sldMk cId="3179881452" sldId="314"/>
        </pc:sldMkLst>
      </pc:sldChg>
      <pc:sldChg chg="del">
        <pc:chgData name="Julia Tworowska" userId="b16c40a0af50c71c" providerId="LiveId" clId="{62008AB7-E1F5-452E-BB20-C25EE8D3663C}" dt="2025-10-10T08:53:58.176" v="19" actId="47"/>
        <pc:sldMkLst>
          <pc:docMk/>
          <pc:sldMk cId="2898469754" sldId="321"/>
        </pc:sldMkLst>
      </pc:sldChg>
      <pc:sldChg chg="del">
        <pc:chgData name="Julia Tworowska" userId="b16c40a0af50c71c" providerId="LiveId" clId="{62008AB7-E1F5-452E-BB20-C25EE8D3663C}" dt="2025-10-10T08:55:38.106" v="27" actId="47"/>
        <pc:sldMkLst>
          <pc:docMk/>
          <pc:sldMk cId="915875088" sldId="322"/>
        </pc:sldMkLst>
      </pc:sldChg>
      <pc:sldChg chg="del">
        <pc:chgData name="Julia Tworowska" userId="b16c40a0af50c71c" providerId="LiveId" clId="{62008AB7-E1F5-452E-BB20-C25EE8D3663C}" dt="2025-10-10T08:56:04.091" v="31" actId="47"/>
        <pc:sldMkLst>
          <pc:docMk/>
          <pc:sldMk cId="3813022319" sldId="324"/>
        </pc:sldMkLst>
      </pc:sldChg>
      <pc:sldChg chg="del">
        <pc:chgData name="Julia Tworowska" userId="b16c40a0af50c71c" providerId="LiveId" clId="{62008AB7-E1F5-452E-BB20-C25EE8D3663C}" dt="2025-10-10T09:00:18.342" v="60" actId="47"/>
        <pc:sldMkLst>
          <pc:docMk/>
          <pc:sldMk cId="2961324014" sldId="327"/>
        </pc:sldMkLst>
      </pc:sldChg>
      <pc:sldChg chg="del">
        <pc:chgData name="Julia Tworowska" userId="b16c40a0af50c71c" providerId="LiveId" clId="{62008AB7-E1F5-452E-BB20-C25EE8D3663C}" dt="2025-10-10T09:00:16.485" v="58" actId="47"/>
        <pc:sldMkLst>
          <pc:docMk/>
          <pc:sldMk cId="768852257" sldId="328"/>
        </pc:sldMkLst>
      </pc:sldChg>
      <pc:sldChg chg="del">
        <pc:chgData name="Julia Tworowska" userId="b16c40a0af50c71c" providerId="LiveId" clId="{62008AB7-E1F5-452E-BB20-C25EE8D3663C}" dt="2025-10-10T09:00:14.757" v="56" actId="47"/>
        <pc:sldMkLst>
          <pc:docMk/>
          <pc:sldMk cId="3014687708" sldId="329"/>
        </pc:sldMkLst>
      </pc:sldChg>
      <pc:sldChg chg="del">
        <pc:chgData name="Julia Tworowska" userId="b16c40a0af50c71c" providerId="LiveId" clId="{62008AB7-E1F5-452E-BB20-C25EE8D3663C}" dt="2025-10-10T09:00:11.587" v="53" actId="47"/>
        <pc:sldMkLst>
          <pc:docMk/>
          <pc:sldMk cId="1599893422" sldId="330"/>
        </pc:sldMkLst>
      </pc:sldChg>
      <pc:sldChg chg="del">
        <pc:chgData name="Julia Tworowska" userId="b16c40a0af50c71c" providerId="LiveId" clId="{62008AB7-E1F5-452E-BB20-C25EE8D3663C}" dt="2025-10-10T09:00:09.058" v="51" actId="47"/>
        <pc:sldMkLst>
          <pc:docMk/>
          <pc:sldMk cId="914122064" sldId="331"/>
        </pc:sldMkLst>
      </pc:sldChg>
      <pc:sldChg chg="del">
        <pc:chgData name="Julia Tworowska" userId="b16c40a0af50c71c" providerId="LiveId" clId="{62008AB7-E1F5-452E-BB20-C25EE8D3663C}" dt="2025-10-10T08:47:29.861" v="0" actId="47"/>
        <pc:sldMkLst>
          <pc:docMk/>
          <pc:sldMk cId="1412098575" sldId="332"/>
        </pc:sldMkLst>
      </pc:sldChg>
      <pc:sldChg chg="del">
        <pc:chgData name="Julia Tworowska" userId="b16c40a0af50c71c" providerId="LiveId" clId="{62008AB7-E1F5-452E-BB20-C25EE8D3663C}" dt="2025-10-10T08:47:58.221" v="4" actId="2696"/>
        <pc:sldMkLst>
          <pc:docMk/>
          <pc:sldMk cId="3856606904" sldId="333"/>
        </pc:sldMkLst>
      </pc:sldChg>
      <pc:sldChg chg="del">
        <pc:chgData name="Julia Tworowska" userId="b16c40a0af50c71c" providerId="LiveId" clId="{62008AB7-E1F5-452E-BB20-C25EE8D3663C}" dt="2025-10-10T08:47:55.197" v="3" actId="2696"/>
        <pc:sldMkLst>
          <pc:docMk/>
          <pc:sldMk cId="3417240489" sldId="334"/>
        </pc:sldMkLst>
      </pc:sldChg>
      <pc:sldChg chg="del">
        <pc:chgData name="Julia Tworowska" userId="b16c40a0af50c71c" providerId="LiveId" clId="{62008AB7-E1F5-452E-BB20-C25EE8D3663C}" dt="2025-10-10T08:47:46.866" v="1" actId="2696"/>
        <pc:sldMkLst>
          <pc:docMk/>
          <pc:sldMk cId="1055587041" sldId="335"/>
        </pc:sldMkLst>
      </pc:sldChg>
      <pc:sldChg chg="del">
        <pc:chgData name="Julia Tworowska" userId="b16c40a0af50c71c" providerId="LiveId" clId="{62008AB7-E1F5-452E-BB20-C25EE8D3663C}" dt="2025-10-10T08:56:01.479" v="29" actId="47"/>
        <pc:sldMkLst>
          <pc:docMk/>
          <pc:sldMk cId="342247431" sldId="337"/>
        </pc:sldMkLst>
      </pc:sldChg>
      <pc:sldChg chg="new del">
        <pc:chgData name="Julia Tworowska" userId="b16c40a0af50c71c" providerId="LiveId" clId="{62008AB7-E1F5-452E-BB20-C25EE8D3663C}" dt="2025-10-10T09:00:46.053" v="63" actId="47"/>
        <pc:sldMkLst>
          <pc:docMk/>
          <pc:sldMk cId="4097755232" sldId="337"/>
        </pc:sldMkLst>
      </pc:sldChg>
      <pc:sldChg chg="del">
        <pc:chgData name="Julia Tworowska" userId="b16c40a0af50c71c" providerId="LiveId" clId="{62008AB7-E1F5-452E-BB20-C25EE8D3663C}" dt="2025-10-10T08:47:51.451" v="2" actId="2696"/>
        <pc:sldMkLst>
          <pc:docMk/>
          <pc:sldMk cId="418421044" sldId="338"/>
        </pc:sldMkLst>
      </pc:sldChg>
      <pc:sldChg chg="del">
        <pc:chgData name="Julia Tworowska" userId="b16c40a0af50c71c" providerId="LiveId" clId="{62008AB7-E1F5-452E-BB20-C25EE8D3663C}" dt="2025-10-10T08:56:00.618" v="28" actId="47"/>
        <pc:sldMkLst>
          <pc:docMk/>
          <pc:sldMk cId="3568443819" sldId="3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45FAC-39F5-4D6A-882A-F530EAB139CE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413A8-9FCF-49CB-A6E7-12FEB2DFEC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844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865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542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69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097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93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434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60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342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068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47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46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A19FBB1-F212-4099-B1D3-DA1613544382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AE997A-B317-450D-9D2D-1D2F1CB3187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73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DD1C16-1298-821A-720F-8F69B62B05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Alergia pokarmowa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CA9FF10-32EA-3752-8861-C4463477F5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Katedra i Klinika Pediatrii, Alergologii</a:t>
            </a:r>
            <a:br>
              <a:rPr lang="pl-PL" dirty="0"/>
            </a:br>
            <a:r>
              <a:rPr lang="pl-PL" dirty="0"/>
              <a:t>i Gastroenterologii CM</a:t>
            </a:r>
            <a:br>
              <a:rPr lang="pl-PL" dirty="0"/>
            </a:br>
            <a:r>
              <a:rPr lang="pl-PL" dirty="0"/>
              <a:t>w Bydgoszczy UMK</a:t>
            </a: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060D4647-2008-6F59-014E-94CF156941CB}"/>
              </a:ext>
            </a:extLst>
          </p:cNvPr>
          <p:cNvGrpSpPr/>
          <p:nvPr/>
        </p:nvGrpSpPr>
        <p:grpSpPr>
          <a:xfrm>
            <a:off x="5299911" y="106780"/>
            <a:ext cx="3742070" cy="711367"/>
            <a:chOff x="5299911" y="106780"/>
            <a:chExt cx="3742070" cy="711367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75075599-8CBA-CDFC-7B9B-93A3A064D203}"/>
                </a:ext>
              </a:extLst>
            </p:cNvPr>
            <p:cNvSpPr/>
            <p:nvPr/>
          </p:nvSpPr>
          <p:spPr>
            <a:xfrm>
              <a:off x="5299911" y="106780"/>
              <a:ext cx="3742070" cy="7113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E635EBA2-789E-BB11-D0A8-593EEEB30F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4221" y="106780"/>
              <a:ext cx="1667760" cy="7113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5006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B2EC14-CCB4-BB85-9BFD-9FCC9C4E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Najczęściej uczulające pokarmy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1119DE9-E037-A4DD-3E60-7ADB81034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641754"/>
              </p:ext>
            </p:extLst>
          </p:nvPr>
        </p:nvGraphicFramePr>
        <p:xfrm>
          <a:off x="1365123" y="2833761"/>
          <a:ext cx="6096000" cy="2057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8937427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228980140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pl-PL" sz="1800" dirty="0"/>
                        <a:t>U dzieci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pl-PL" sz="1800" dirty="0"/>
                        <a:t>U dorosłych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665893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pl-PL" sz="1800" dirty="0"/>
                        <a:t>Białka mleka krowiego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pl-PL" sz="1800" dirty="0"/>
                        <a:t>Ryby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41610716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pl-PL" sz="1800" dirty="0"/>
                        <a:t>Białko jaja kurzego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pl-PL" sz="1800" dirty="0"/>
                        <a:t>Owoce morze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00913197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pl-PL" sz="1800" dirty="0"/>
                        <a:t>pszenica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pl-PL" sz="1800" dirty="0"/>
                        <a:t>Orzeszki ziemne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67346387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pl-PL" sz="1800" dirty="0"/>
                        <a:t>Orzechy drzew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027171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pl-PL" sz="1800" dirty="0"/>
                        <a:t>seler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32508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553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E192BD-E9D3-929D-B658-193292886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Reakcje krzyżowe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5C7604-F745-7C7D-E059-44902E5E6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2243797"/>
            <a:ext cx="729005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Mechanizm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podobieństwo budowy białek różnych alergenów (</a:t>
            </a:r>
            <a:r>
              <a:rPr lang="pl-PL" sz="1800" b="1" dirty="0" err="1"/>
              <a:t>panalergeny</a:t>
            </a:r>
            <a:r>
              <a:rPr lang="pl-PL" sz="1800" dirty="0"/>
              <a:t>)</a:t>
            </a:r>
          </a:p>
          <a:p>
            <a:pPr lvl="1"/>
            <a:r>
              <a:rPr lang="pl-PL" sz="1800" dirty="0" err="1"/>
              <a:t>IgE</a:t>
            </a:r>
            <a:r>
              <a:rPr lang="pl-PL" sz="1800" dirty="0"/>
              <a:t> przeciw jednemu alergenowi wiąże się z białkiem z innego źródła</a:t>
            </a:r>
            <a:endParaRPr lang="pl-PL" sz="1800" b="1" dirty="0"/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Czynniki wpływające na objawy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rodzaj alergenu</a:t>
            </a:r>
          </a:p>
          <a:p>
            <a:pPr lvl="1"/>
            <a:r>
              <a:rPr lang="pl-PL" sz="1800" dirty="0"/>
              <a:t>stężenie </a:t>
            </a:r>
            <a:r>
              <a:rPr lang="pl-PL" sz="1800" dirty="0" err="1"/>
              <a:t>sIgE</a:t>
            </a:r>
            <a:endParaRPr lang="pl-PL" sz="1800" dirty="0"/>
          </a:p>
          <a:p>
            <a:pPr lvl="1"/>
            <a:r>
              <a:rPr lang="pl-PL" sz="1800" dirty="0"/>
              <a:t>odpowiedź immunologiczna pacjenta</a:t>
            </a:r>
          </a:p>
          <a:p>
            <a:pPr lvl="1"/>
            <a:r>
              <a:rPr lang="pl-PL" sz="1800" dirty="0"/>
              <a:t>warunki ekspozycji (ilość, forma pokarmu, obróbka termiczna)</a:t>
            </a:r>
          </a:p>
        </p:txBody>
      </p:sp>
    </p:spTree>
    <p:extLst>
      <p:ext uri="{BB962C8B-B14F-4D97-AF65-F5344CB8AC3E}">
        <p14:creationId xmlns:p14="http://schemas.microsoft.com/office/powerpoint/2010/main" val="708761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508BFA-3CAF-3201-79FF-A7356C8B0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Objawy alergii pokarmowej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FE0256-96C0-440E-BE10-136A09BADB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Postacie kliniczne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b="1" dirty="0"/>
              <a:t>Wielonarządowa</a:t>
            </a:r>
            <a:r>
              <a:rPr lang="pl-PL" sz="1800" dirty="0"/>
              <a:t> – &gt;70% przypadków</a:t>
            </a:r>
          </a:p>
          <a:p>
            <a:pPr lvl="1"/>
            <a:r>
              <a:rPr lang="pl-PL" sz="1800" b="1" dirty="0"/>
              <a:t>Jednonarządowa</a:t>
            </a:r>
            <a:r>
              <a:rPr lang="pl-PL" sz="1800" dirty="0"/>
              <a:t> – 8–10%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117001A-C5E8-3F78-5B2F-DA0C6FC070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Częstość zajęcia poszczególnych układów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b="1" dirty="0"/>
              <a:t>Przewód pokarmowy</a:t>
            </a:r>
            <a:r>
              <a:rPr lang="pl-PL" sz="1800" dirty="0"/>
              <a:t> – 40–59%</a:t>
            </a:r>
          </a:p>
          <a:p>
            <a:pPr lvl="2"/>
            <a:r>
              <a:rPr lang="pl-PL" sz="1800" dirty="0"/>
              <a:t>ból brzucha, biegunka, wymioty, refluks</a:t>
            </a:r>
          </a:p>
          <a:p>
            <a:pPr lvl="1"/>
            <a:r>
              <a:rPr lang="pl-PL" sz="1800" b="1" dirty="0"/>
              <a:t>Skóra</a:t>
            </a:r>
            <a:r>
              <a:rPr lang="pl-PL" sz="1800" dirty="0"/>
              <a:t> – 20–64%</a:t>
            </a:r>
          </a:p>
          <a:p>
            <a:pPr lvl="2"/>
            <a:r>
              <a:rPr lang="pl-PL" sz="1800" dirty="0"/>
              <a:t>pokrzywka, obrzęk naczynioruchowy, nasilenie AZS</a:t>
            </a:r>
          </a:p>
          <a:p>
            <a:pPr lvl="1"/>
            <a:r>
              <a:rPr lang="pl-PL" sz="1800" b="1" dirty="0"/>
              <a:t>Układ oddechowy</a:t>
            </a:r>
            <a:r>
              <a:rPr lang="pl-PL" sz="1800" dirty="0"/>
              <a:t> – 7–29%</a:t>
            </a:r>
          </a:p>
          <a:p>
            <a:pPr lvl="2"/>
            <a:r>
              <a:rPr lang="pl-PL" sz="1800" dirty="0"/>
              <a:t>kaszel, świszczący oddech, nieżyt nosa</a:t>
            </a:r>
          </a:p>
          <a:p>
            <a:pPr lvl="1"/>
            <a:r>
              <a:rPr lang="pl-PL" sz="1800" b="1" dirty="0"/>
              <a:t>Objawy ogólne</a:t>
            </a:r>
            <a:endParaRPr lang="pl-PL" sz="1800" dirty="0"/>
          </a:p>
          <a:p>
            <a:pPr lvl="2"/>
            <a:r>
              <a:rPr lang="pl-PL" sz="1800" dirty="0"/>
              <a:t>anafilaksja, złe samopoczucie, spadek ciśnienia</a:t>
            </a:r>
          </a:p>
        </p:txBody>
      </p:sp>
    </p:spTree>
    <p:extLst>
      <p:ext uri="{BB962C8B-B14F-4D97-AF65-F5344CB8AC3E}">
        <p14:creationId xmlns:p14="http://schemas.microsoft.com/office/powerpoint/2010/main" val="3586092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B2225-6974-42FC-38C9-7AAD0C134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FBC213-A047-885B-E6DD-F7AF8AE49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Objawy alergii pokarmowej</a:t>
            </a:r>
            <a:br>
              <a:rPr lang="pl-PL"/>
            </a:br>
            <a:r>
              <a:rPr lang="pl-PL"/>
              <a:t>Reakcje natychmiastowe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5E7455-6A64-1878-58BD-0CD25D720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Czas</a:t>
            </a:r>
          </a:p>
          <a:p>
            <a:pPr lvl="1"/>
            <a:r>
              <a:rPr lang="pl-PL" sz="1800" dirty="0"/>
              <a:t>minuty – do 2 godzin po spożyciu alergenu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Objawy</a:t>
            </a:r>
          </a:p>
          <a:p>
            <a:pPr lvl="1"/>
            <a:r>
              <a:rPr lang="pl-PL" sz="1800" dirty="0"/>
              <a:t>pokrzywka, obrzęk naczynioruchowy</a:t>
            </a:r>
          </a:p>
          <a:p>
            <a:pPr lvl="1"/>
            <a:r>
              <a:rPr lang="pl-PL" sz="1800" dirty="0"/>
              <a:t>wymioty, biegunka</a:t>
            </a:r>
          </a:p>
          <a:p>
            <a:pPr lvl="1"/>
            <a:r>
              <a:rPr lang="pl-PL" sz="1800" dirty="0"/>
              <a:t>anafilaksja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Przykłady</a:t>
            </a:r>
          </a:p>
          <a:p>
            <a:pPr lvl="1"/>
            <a:r>
              <a:rPr lang="pl-PL" sz="1800" dirty="0"/>
              <a:t>alergia na orzeszki ziemne, mleko krowie, zespół pyłkowo-pokarmowy (OAS)</a:t>
            </a:r>
          </a:p>
        </p:txBody>
      </p:sp>
    </p:spTree>
    <p:extLst>
      <p:ext uri="{BB962C8B-B14F-4D97-AF65-F5344CB8AC3E}">
        <p14:creationId xmlns:p14="http://schemas.microsoft.com/office/powerpoint/2010/main" val="1995249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2F3FE-9EDB-F68F-B32D-BEBEA1F33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266EB1-2E0A-99AC-A60E-3C8BCA3BF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Objawy alergii pokarmowej</a:t>
            </a:r>
            <a:br>
              <a:rPr lang="pl-PL"/>
            </a:br>
            <a:r>
              <a:rPr lang="pl-PL"/>
              <a:t>Reakcje opóźnione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FBE23A-93F3-A5E4-AB4A-6242FC39F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Czas</a:t>
            </a:r>
          </a:p>
          <a:p>
            <a:pPr lvl="1"/>
            <a:r>
              <a:rPr lang="pl-PL" sz="1800" dirty="0"/>
              <a:t>kilka godzin – dni po spożyciu alergenu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Objawy</a:t>
            </a:r>
          </a:p>
          <a:p>
            <a:pPr lvl="1"/>
            <a:r>
              <a:rPr lang="pl-PL" sz="1800" dirty="0"/>
              <a:t>przewlekłe biegunki, bóle brzucha</a:t>
            </a:r>
          </a:p>
          <a:p>
            <a:pPr lvl="1"/>
            <a:r>
              <a:rPr lang="pl-PL" sz="1800" dirty="0"/>
              <a:t>krew w stolcu u niemowląt (FPIAP)</a:t>
            </a:r>
          </a:p>
          <a:p>
            <a:pPr lvl="1"/>
            <a:r>
              <a:rPr lang="pl-PL" sz="1800" dirty="0" err="1"/>
              <a:t>eozynofilowe</a:t>
            </a:r>
            <a:r>
              <a:rPr lang="pl-PL" sz="1800" dirty="0"/>
              <a:t> zapalenie przełyku / jelit</a:t>
            </a:r>
          </a:p>
          <a:p>
            <a:pPr lvl="1"/>
            <a:r>
              <a:rPr lang="pl-PL" sz="1800" dirty="0"/>
              <a:t>nasilanie AZS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Przykłady</a:t>
            </a:r>
          </a:p>
          <a:p>
            <a:pPr lvl="1"/>
            <a:r>
              <a:rPr lang="pl-PL" sz="1800" dirty="0"/>
              <a:t>FPIES (przewlekły), celiakia, alergiczne zapalenie jelita</a:t>
            </a:r>
          </a:p>
        </p:txBody>
      </p:sp>
    </p:spTree>
    <p:extLst>
      <p:ext uri="{BB962C8B-B14F-4D97-AF65-F5344CB8AC3E}">
        <p14:creationId xmlns:p14="http://schemas.microsoft.com/office/powerpoint/2010/main" val="15040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D42F58-D3EC-F095-F10A-675CD2999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Alergia na pokarmy – możliwe manifestacje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5BF0A-9E6F-4025-55B8-BFF257F215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IgE</a:t>
            </a:r>
            <a:r>
              <a:rPr lang="pl-PL" sz="2400" b="1" dirty="0">
                <a:solidFill>
                  <a:srgbClr val="1CADE4"/>
                </a:solidFill>
              </a:rPr>
              <a:t>-zależne</a:t>
            </a:r>
          </a:p>
          <a:p>
            <a:pPr lvl="1"/>
            <a:r>
              <a:rPr lang="pl-PL" sz="1800" dirty="0"/>
              <a:t>Reakcja anafilaktyczna</a:t>
            </a:r>
          </a:p>
          <a:p>
            <a:pPr lvl="1"/>
            <a:r>
              <a:rPr lang="pl-PL" sz="1800" dirty="0"/>
              <a:t>Pokrzywka</a:t>
            </a:r>
          </a:p>
          <a:p>
            <a:pPr lvl="1"/>
            <a:r>
              <a:rPr lang="pl-PL" sz="1800" dirty="0"/>
              <a:t>Obrzęk naczynioruchowy</a:t>
            </a:r>
          </a:p>
          <a:p>
            <a:pPr lvl="1"/>
            <a:r>
              <a:rPr lang="pl-PL" sz="1800" dirty="0"/>
              <a:t>Zespół pyłkowo-pokarmowy (zespół alergii jamy ustnej)</a:t>
            </a:r>
          </a:p>
          <a:p>
            <a:r>
              <a:rPr lang="pl-PL" sz="2400" b="1" dirty="0" err="1">
                <a:solidFill>
                  <a:srgbClr val="1CADE4"/>
                </a:solidFill>
              </a:rPr>
              <a:t>IgE</a:t>
            </a:r>
            <a:r>
              <a:rPr lang="pl-PL" sz="2400" b="1" dirty="0">
                <a:solidFill>
                  <a:srgbClr val="1CADE4"/>
                </a:solidFill>
              </a:rPr>
              <a:t>-zależne</a:t>
            </a:r>
            <a:br>
              <a:rPr lang="pl-PL" sz="2400" b="1" dirty="0">
                <a:solidFill>
                  <a:srgbClr val="1CADE4"/>
                </a:solidFill>
              </a:rPr>
            </a:br>
            <a:r>
              <a:rPr lang="pl-PL" sz="2400" b="1" dirty="0">
                <a:solidFill>
                  <a:srgbClr val="1CADE4"/>
                </a:solidFill>
              </a:rPr>
              <a:t>i </a:t>
            </a:r>
            <a:r>
              <a:rPr lang="pl-PL" sz="2400" b="1" dirty="0" err="1">
                <a:solidFill>
                  <a:srgbClr val="1CADE4"/>
                </a:solidFill>
              </a:rPr>
              <a:t>IgE</a:t>
            </a:r>
            <a:r>
              <a:rPr lang="pl-PL" sz="2400" b="1" dirty="0">
                <a:solidFill>
                  <a:srgbClr val="1CADE4"/>
                </a:solidFill>
              </a:rPr>
              <a:t>-niezależne</a:t>
            </a:r>
          </a:p>
          <a:p>
            <a:pPr lvl="1"/>
            <a:r>
              <a:rPr lang="pl-PL" sz="1800" dirty="0" err="1"/>
              <a:t>Eozynofilowe</a:t>
            </a:r>
            <a:r>
              <a:rPr lang="pl-PL" sz="1800" dirty="0"/>
              <a:t> zapalenie przełyku</a:t>
            </a:r>
          </a:p>
          <a:p>
            <a:pPr lvl="1"/>
            <a:r>
              <a:rPr lang="pl-PL" sz="1800" dirty="0" err="1"/>
              <a:t>Eozynofilowe</a:t>
            </a:r>
            <a:r>
              <a:rPr lang="pl-PL" sz="1800" dirty="0"/>
              <a:t> zapalenie żołądka i jelit</a:t>
            </a:r>
          </a:p>
          <a:p>
            <a:pPr lvl="1"/>
            <a:r>
              <a:rPr lang="pl-PL" sz="1800" dirty="0"/>
              <a:t>AZS</a:t>
            </a:r>
          </a:p>
          <a:p>
            <a:pPr lvl="1"/>
            <a:r>
              <a:rPr lang="pl-PL" sz="1800" dirty="0"/>
              <a:t>astma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IgE</a:t>
            </a:r>
            <a:r>
              <a:rPr lang="pl-PL" sz="2400" b="1" dirty="0">
                <a:solidFill>
                  <a:srgbClr val="1CADE4"/>
                </a:solidFill>
              </a:rPr>
              <a:t>-niezależne</a:t>
            </a:r>
          </a:p>
          <a:p>
            <a:pPr lvl="1"/>
            <a:r>
              <a:rPr lang="pl-PL" sz="1800" dirty="0"/>
              <a:t>Alergiczne zapalenie okrężnicy</a:t>
            </a:r>
            <a:br>
              <a:rPr lang="pl-PL" sz="1800" dirty="0"/>
            </a:br>
            <a:r>
              <a:rPr lang="pl-PL" sz="1800" dirty="0"/>
              <a:t> i odbytnicy</a:t>
            </a:r>
          </a:p>
          <a:p>
            <a:pPr lvl="1"/>
            <a:r>
              <a:rPr lang="pl-PL" sz="1800" dirty="0"/>
              <a:t>Zespół zapalenia jelit indukowany białkami pokarmowymi</a:t>
            </a:r>
          </a:p>
          <a:p>
            <a:pPr lvl="1"/>
            <a:r>
              <a:rPr lang="pl-PL" sz="1800" dirty="0"/>
              <a:t>Enteropatia indukowana białkami pokarmowymi</a:t>
            </a:r>
          </a:p>
          <a:p>
            <a:pPr lvl="1"/>
            <a:r>
              <a:rPr lang="pl-PL" sz="1800" dirty="0"/>
              <a:t>Celiakia 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78926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85C93-E3B9-4809-A59D-0B598509C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EB4AAC-E882-F68F-9169-E54C6B640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Wywiad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2BE487-C5A2-6B6F-1DE4-AEDDE7369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l-PL" sz="2400" b="1" dirty="0"/>
              <a:t>Rodzaj i ilość pokarmu</a:t>
            </a:r>
          </a:p>
          <a:p>
            <a:pPr lvl="1"/>
            <a:r>
              <a:rPr lang="pl-PL" sz="2400" b="1" dirty="0"/>
              <a:t>Czas wystąpienia objawów</a:t>
            </a:r>
            <a:r>
              <a:rPr lang="pl-PL" sz="2400" dirty="0"/>
              <a:t> od spożycia</a:t>
            </a:r>
          </a:p>
          <a:p>
            <a:pPr lvl="1"/>
            <a:r>
              <a:rPr lang="pl-PL" sz="2400" b="1" dirty="0"/>
              <a:t>Częstotliwość i powtarzalność</a:t>
            </a:r>
            <a:r>
              <a:rPr lang="pl-PL" sz="2400" dirty="0"/>
              <a:t> dolegliwości</a:t>
            </a:r>
          </a:p>
          <a:p>
            <a:pPr lvl="1"/>
            <a:r>
              <a:rPr lang="pl-PL" sz="2400" b="1" dirty="0"/>
              <a:t>Rodzaj objawów</a:t>
            </a:r>
            <a:r>
              <a:rPr lang="pl-PL" sz="2400" dirty="0"/>
              <a:t> (skóra, przewód pokarmowy, układ oddechowy, ogólne)</a:t>
            </a:r>
          </a:p>
          <a:p>
            <a:pPr lvl="1"/>
            <a:r>
              <a:rPr lang="pl-PL" sz="2400" b="1" dirty="0" err="1"/>
              <a:t>Kofaktory</a:t>
            </a:r>
            <a:r>
              <a:rPr lang="pl-PL" sz="2400" dirty="0"/>
              <a:t>: wysiłek fizyczny, alkohol, leki (np. NLPZ)</a:t>
            </a:r>
          </a:p>
          <a:p>
            <a:pPr lvl="1"/>
            <a:r>
              <a:rPr lang="pl-PL" sz="2400" b="1" dirty="0"/>
              <a:t>Termin ostatnich dolegliwości</a:t>
            </a:r>
          </a:p>
          <a:p>
            <a:pPr lvl="1"/>
            <a:r>
              <a:rPr lang="pl-PL" sz="2400" b="1" dirty="0"/>
              <a:t>Stosowane leczenie</a:t>
            </a:r>
            <a:r>
              <a:rPr lang="pl-PL" sz="2400" dirty="0"/>
              <a:t> dotychczas</a:t>
            </a:r>
          </a:p>
          <a:p>
            <a:pPr lvl="1"/>
            <a:r>
              <a:rPr lang="pl-PL" sz="2400" b="1" dirty="0"/>
              <a:t>Możliwość reakcji krzyżowych</a:t>
            </a:r>
          </a:p>
          <a:p>
            <a:pPr lvl="1"/>
            <a:r>
              <a:rPr lang="pl-PL" sz="2400" b="1" dirty="0"/>
              <a:t>Dzienniczek dietetyczny</a:t>
            </a:r>
            <a:r>
              <a:rPr lang="pl-PL" sz="2400" dirty="0"/>
              <a:t> – zapis pokarmów i objawów</a:t>
            </a:r>
          </a:p>
        </p:txBody>
      </p:sp>
    </p:spTree>
    <p:extLst>
      <p:ext uri="{BB962C8B-B14F-4D97-AF65-F5344CB8AC3E}">
        <p14:creationId xmlns:p14="http://schemas.microsoft.com/office/powerpoint/2010/main" val="1132388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DB5106-12FF-2E07-EFCE-74F143E19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Punktowe testy skórne/ </a:t>
            </a:r>
            <a:r>
              <a:rPr lang="pl-PL" dirty="0" err="1"/>
              <a:t>sIgE</a:t>
            </a:r>
            <a:endParaRPr lang="pl-PL" dirty="0"/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1B9E3A05-DDBD-DCA9-AE66-F776258B8B46}"/>
              </a:ext>
            </a:extLst>
          </p:cNvPr>
          <p:cNvSpPr txBox="1">
            <a:spLocks/>
          </p:cNvSpPr>
          <p:nvPr/>
        </p:nvSpPr>
        <p:spPr>
          <a:xfrm>
            <a:off x="970830" y="2084832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b="1" dirty="0">
                <a:solidFill>
                  <a:srgbClr val="1CADE4"/>
                </a:solidFill>
              </a:rPr>
              <a:t>Charakterystyka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b="1" dirty="0"/>
              <a:t>Wysoka czułość</a:t>
            </a:r>
            <a:r>
              <a:rPr lang="pl-PL" sz="1800" dirty="0"/>
              <a:t> → dobre do wychwytywania pacjentów uczulonych.</a:t>
            </a:r>
          </a:p>
          <a:p>
            <a:pPr lvl="1"/>
            <a:r>
              <a:rPr lang="pl-PL" sz="1800" b="1" dirty="0"/>
              <a:t>Niska swoistość</a:t>
            </a:r>
            <a:r>
              <a:rPr lang="pl-PL" sz="1800" dirty="0"/>
              <a:t> → dodatni wynik nie zawsze = kliniczna alergia.</a:t>
            </a:r>
          </a:p>
          <a:p>
            <a:pPr lvl="1"/>
            <a:r>
              <a:rPr lang="pl-PL" sz="1800" b="1" dirty="0"/>
              <a:t>Interpretacja wyników</a:t>
            </a:r>
            <a:endParaRPr lang="pl-PL" sz="1800" dirty="0"/>
          </a:p>
          <a:p>
            <a:r>
              <a:rPr lang="pl-PL" sz="2400" b="1" dirty="0">
                <a:solidFill>
                  <a:srgbClr val="1CADE4"/>
                </a:solidFill>
              </a:rPr>
              <a:t>Ujemny wynik</a:t>
            </a:r>
          </a:p>
          <a:p>
            <a:pPr lvl="1"/>
            <a:r>
              <a:rPr lang="pl-PL" sz="1800" dirty="0"/>
              <a:t>z 95% pewnością </a:t>
            </a:r>
            <a:r>
              <a:rPr lang="pl-PL" sz="1800" b="1" dirty="0"/>
              <a:t>wyklucza reakcję </a:t>
            </a:r>
            <a:r>
              <a:rPr lang="pl-PL" sz="1800" b="1" dirty="0" err="1"/>
              <a:t>IgE</a:t>
            </a:r>
            <a:r>
              <a:rPr lang="pl-PL" sz="1800" b="1" dirty="0"/>
              <a:t>-zależną</a:t>
            </a:r>
            <a:r>
              <a:rPr lang="pl-PL" sz="1800" dirty="0"/>
              <a:t>.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Dodatni wynik</a:t>
            </a:r>
          </a:p>
          <a:p>
            <a:pPr lvl="1"/>
            <a:r>
              <a:rPr lang="pl-PL" sz="1800" dirty="0"/>
              <a:t>wymaga interpretacji w kontekście objawów i/lub próby prowokacji.</a:t>
            </a:r>
          </a:p>
        </p:txBody>
      </p:sp>
    </p:spTree>
    <p:extLst>
      <p:ext uri="{BB962C8B-B14F-4D97-AF65-F5344CB8AC3E}">
        <p14:creationId xmlns:p14="http://schemas.microsoft.com/office/powerpoint/2010/main" val="3837376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ABF7B-2595-FDB5-1775-B288D46AA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F97B96-4EEB-9C1E-C4C7-2FCBA5440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Badania molekularne (CRD)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433054-B469-0942-4D02-2C76D1728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Na czym polega?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Oznaczanie </a:t>
            </a:r>
            <a:r>
              <a:rPr lang="pl-PL" sz="1800" b="1" dirty="0"/>
              <a:t>swoistych </a:t>
            </a:r>
            <a:r>
              <a:rPr lang="pl-PL" sz="1800" b="1" dirty="0" err="1"/>
              <a:t>IgE</a:t>
            </a:r>
            <a:r>
              <a:rPr lang="pl-PL" sz="1800" b="1" dirty="0"/>
              <a:t> wobec pojedynczych białek alergenu</a:t>
            </a:r>
            <a:r>
              <a:rPr lang="pl-PL" sz="1800" dirty="0"/>
              <a:t>, a nie całego ekstraktu.</a:t>
            </a:r>
          </a:p>
          <a:p>
            <a:pPr lvl="1"/>
            <a:r>
              <a:rPr lang="pl-PL" sz="1800" dirty="0"/>
              <a:t>Przykład: w alergii na orzeszki ziemne → </a:t>
            </a:r>
            <a:r>
              <a:rPr lang="pl-PL" sz="1800" b="1" dirty="0"/>
              <a:t>Ara h 2</a:t>
            </a:r>
            <a:r>
              <a:rPr lang="pl-PL" sz="1800" dirty="0"/>
              <a:t> (białko główne, marker ciężkich reakcji).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Zalety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Rozróżnienie między </a:t>
            </a:r>
            <a:r>
              <a:rPr lang="pl-PL" sz="1800" b="1" dirty="0"/>
              <a:t>prawdziwą alergią a uczuleniem krzyżowym</a:t>
            </a:r>
            <a:r>
              <a:rPr lang="pl-PL" sz="1800" dirty="0"/>
              <a:t> (np. brzoza–jabłko).</a:t>
            </a:r>
          </a:p>
          <a:p>
            <a:pPr lvl="1"/>
            <a:r>
              <a:rPr lang="pl-PL" sz="1800" dirty="0"/>
              <a:t>Możliwość </a:t>
            </a:r>
            <a:r>
              <a:rPr lang="pl-PL" sz="1800" b="1" dirty="0"/>
              <a:t>oceny ryzyka ciężkiej reakcji</a:t>
            </a:r>
            <a:r>
              <a:rPr lang="pl-PL" sz="1800" dirty="0"/>
              <a:t> (np. Ara h 2 w orzeszkach, Cor a 9 w orzechu laskowym).</a:t>
            </a:r>
          </a:p>
          <a:p>
            <a:pPr lvl="1"/>
            <a:r>
              <a:rPr lang="pl-PL" sz="1800" dirty="0"/>
              <a:t>Pomoc w decyzji o </a:t>
            </a:r>
            <a:r>
              <a:rPr lang="pl-PL" sz="1800" b="1" dirty="0"/>
              <a:t>dalszej diagnostyce i immunoterapii</a:t>
            </a:r>
            <a:r>
              <a:rPr lang="pl-PL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9601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DA01F-83E3-664D-082F-6300BD989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2D6262-0963-2A2E-1587-7541706EF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Niezalecane metody diagnostyki AP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C3B1D5-428B-20A0-C8F1-3F446195DA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Ocena przeciwciał </a:t>
            </a:r>
            <a:r>
              <a:rPr lang="pl-PL" sz="2400" b="1" dirty="0" err="1">
                <a:solidFill>
                  <a:srgbClr val="1CADE4"/>
                </a:solidFill>
              </a:rPr>
              <a:t>IgG</a:t>
            </a:r>
            <a:r>
              <a:rPr lang="pl-PL" sz="2400" b="1" dirty="0">
                <a:solidFill>
                  <a:srgbClr val="1CADE4"/>
                </a:solidFill>
              </a:rPr>
              <a:t>/IgG4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 err="1"/>
              <a:t>IgG</a:t>
            </a:r>
            <a:r>
              <a:rPr lang="pl-PL" sz="1800" dirty="0"/>
              <a:t> świadczy tylko o </a:t>
            </a:r>
            <a:r>
              <a:rPr lang="pl-PL" sz="1800" b="1" dirty="0"/>
              <a:t>ekspozycji na pokarm</a:t>
            </a:r>
            <a:r>
              <a:rPr lang="pl-PL" sz="1800" dirty="0"/>
              <a:t>, a nie o alergii.</a:t>
            </a:r>
          </a:p>
          <a:p>
            <a:pPr lvl="1"/>
            <a:r>
              <a:rPr lang="pl-PL" sz="1800" dirty="0"/>
              <a:t>Wysokie miana </a:t>
            </a:r>
            <a:r>
              <a:rPr lang="pl-PL" sz="1800" dirty="0" err="1"/>
              <a:t>IgG</a:t>
            </a:r>
            <a:r>
              <a:rPr lang="pl-PL" sz="1800" dirty="0"/>
              <a:t> mogą wręcz oznaczać </a:t>
            </a:r>
            <a:r>
              <a:rPr lang="pl-PL" sz="1800" b="1" dirty="0"/>
              <a:t>tolerancję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Stosowanie tych testów prowadzi do </a:t>
            </a:r>
            <a:r>
              <a:rPr lang="pl-PL" sz="1800" b="1" dirty="0"/>
              <a:t>fałszywych </a:t>
            </a:r>
            <a:r>
              <a:rPr lang="pl-PL" sz="1800" b="1" dirty="0" err="1"/>
              <a:t>rozpoznań</a:t>
            </a:r>
            <a:r>
              <a:rPr lang="pl-PL" sz="1800" b="1" dirty="0"/>
              <a:t> i niepotrzebnych diet eliminacyjnych</a:t>
            </a:r>
            <a:r>
              <a:rPr lang="pl-PL" sz="1800" dirty="0"/>
              <a:t>.</a:t>
            </a:r>
            <a:endParaRPr lang="pl-PL" sz="18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920490" cy="4023360"/>
          </a:xfrm>
        </p:spPr>
        <p:txBody>
          <a:bodyPr>
            <a:normAutofit lnSpcReduction="10000"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Biorezonans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Brak podstaw naukowych, metoda </a:t>
            </a:r>
            <a:r>
              <a:rPr lang="pl-PL" sz="1800" b="1" dirty="0"/>
              <a:t>nienaukowa i niewiarygodna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Wyniki losowe, zależne od urządzenia i „interpretacji”.</a:t>
            </a:r>
            <a:endParaRPr lang="pl-PL" sz="1800" b="1" dirty="0"/>
          </a:p>
          <a:p>
            <a:r>
              <a:rPr lang="pl-PL" sz="2400" b="1" dirty="0">
                <a:solidFill>
                  <a:srgbClr val="1CADE4"/>
                </a:solidFill>
              </a:rPr>
              <a:t>Atopowe testy płatkowe</a:t>
            </a:r>
            <a:br>
              <a:rPr lang="pl-PL" sz="2400" b="1" dirty="0">
                <a:solidFill>
                  <a:srgbClr val="1CADE4"/>
                </a:solidFill>
              </a:rPr>
            </a:br>
            <a:r>
              <a:rPr lang="pl-PL" sz="2400" b="1" dirty="0">
                <a:solidFill>
                  <a:srgbClr val="1CADE4"/>
                </a:solidFill>
              </a:rPr>
              <a:t>z alergenami pokarmowymi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Brak standaryzacji alergenów pokarmowych.</a:t>
            </a:r>
          </a:p>
          <a:p>
            <a:pPr lvl="1"/>
            <a:r>
              <a:rPr lang="pl-PL" sz="1800" dirty="0"/>
              <a:t>Niska swoistość i powtarzalność.</a:t>
            </a:r>
          </a:p>
          <a:p>
            <a:pPr lvl="1"/>
            <a:r>
              <a:rPr lang="pl-PL" sz="1800" dirty="0"/>
              <a:t>Mogą być używane tylko w badaniach naukowych, nie w rutynowej diagnostyce.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3719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C87A87-A77B-E4A0-0A21-DF049BC94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Nadwrażliwość pokarmowa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1D4A3A-EFF5-DE77-0A96-036039F57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/>
              <a:t>Występowanie obiektywnie potwierdzonych, powtarzalnych objawów podmiotowych</a:t>
            </a:r>
            <a:br>
              <a:rPr lang="pl-PL" sz="2800" dirty="0"/>
            </a:br>
            <a:r>
              <a:rPr lang="pl-PL" sz="2800" dirty="0"/>
              <a:t>lub przedmiotowych, wywołanych przez spożycie określonego pokarmu lub składnika pokarmowego w dawce tolerowanej przez zdrowe osoby</a:t>
            </a:r>
          </a:p>
        </p:txBody>
      </p:sp>
    </p:spTree>
    <p:extLst>
      <p:ext uri="{BB962C8B-B14F-4D97-AF65-F5344CB8AC3E}">
        <p14:creationId xmlns:p14="http://schemas.microsoft.com/office/powerpoint/2010/main" val="927002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6AE4E-2C00-A26D-DDFC-B95341981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89163A-0873-084F-7EDF-2A6A0C557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Próba prowokacji pokarmowej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658C1D-2CC2-37D3-93C4-2B1EBD597D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Otwarta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pacjent i lekarz wiedzą, jaki pokarm jest podawany</a:t>
            </a:r>
          </a:p>
          <a:p>
            <a:pPr lvl="1"/>
            <a:r>
              <a:rPr lang="pl-PL" sz="1800" dirty="0"/>
              <a:t>prosta, szybka</a:t>
            </a:r>
          </a:p>
          <a:p>
            <a:pPr lvl="1"/>
            <a:r>
              <a:rPr lang="pl-PL" sz="1800" dirty="0"/>
              <a:t>obciążona subiektywną oceną → większe ryzyko błędów</a:t>
            </a:r>
          </a:p>
          <a:p>
            <a:r>
              <a:rPr lang="pl-PL" sz="2400" b="1" dirty="0">
                <a:solidFill>
                  <a:srgbClr val="1CADE4"/>
                </a:solidFill>
              </a:rPr>
              <a:t>Pojedynczo zaślepiona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pacjent nie wie, czy dostaje alergen czy placebo</a:t>
            </a:r>
          </a:p>
          <a:p>
            <a:pPr lvl="1"/>
            <a:r>
              <a:rPr lang="pl-PL" sz="1800" dirty="0"/>
              <a:t>lekarz wie</a:t>
            </a:r>
          </a:p>
          <a:p>
            <a:pPr lvl="1"/>
            <a:r>
              <a:rPr lang="pl-PL" sz="1800" dirty="0"/>
              <a:t>ogranicza efekt oczekiwania pacjenta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Podwójnie zaślepiona, kontrolowana placebo (DBPCFC)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ani pacjent, ani lekarz nie wiedzą, co jest podawane</a:t>
            </a:r>
          </a:p>
          <a:p>
            <a:pPr lvl="1"/>
            <a:r>
              <a:rPr lang="pl-PL" sz="1800" dirty="0"/>
              <a:t>pokarm jest przygotowywany przez dietetyka w pokarmie maskującym smak i wygląd  </a:t>
            </a:r>
          </a:p>
          <a:p>
            <a:pPr lvl="1"/>
            <a:r>
              <a:rPr lang="pl-PL" sz="1800" dirty="0"/>
              <a:t>najwyższa wiarygodność</a:t>
            </a:r>
            <a:br>
              <a:rPr lang="pl-PL" sz="1800" dirty="0"/>
            </a:br>
            <a:r>
              <a:rPr lang="pl-PL" sz="1800" dirty="0"/>
              <a:t>(</a:t>
            </a:r>
            <a:r>
              <a:rPr lang="pl-PL" sz="1800" b="1" dirty="0"/>
              <a:t>złoty standard</a:t>
            </a:r>
            <a:r>
              <a:rPr lang="pl-PL" sz="1800" dirty="0"/>
              <a:t>)</a:t>
            </a:r>
          </a:p>
          <a:p>
            <a:pPr lvl="1"/>
            <a:r>
              <a:rPr lang="pl-PL" sz="1800" dirty="0"/>
              <a:t>wymaga doświadczenia, odpowiednich warunków</a:t>
            </a:r>
            <a:br>
              <a:rPr lang="pl-PL" sz="1800" dirty="0"/>
            </a:br>
            <a:r>
              <a:rPr lang="pl-PL" sz="1800" dirty="0"/>
              <a:t>i bezpieczeństwa klinicznego</a:t>
            </a:r>
          </a:p>
        </p:txBody>
      </p:sp>
    </p:spTree>
    <p:extLst>
      <p:ext uri="{BB962C8B-B14F-4D97-AF65-F5344CB8AC3E}">
        <p14:creationId xmlns:p14="http://schemas.microsoft.com/office/powerpoint/2010/main" val="3260235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8E8E1-E192-FD30-081E-6A91F3441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4DCE43-015B-EF19-5A8D-B99ECBD5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Próba prowokacji pokarmowej</a:t>
            </a:r>
            <a:br>
              <a:rPr lang="pl-PL" dirty="0"/>
            </a:br>
            <a:r>
              <a:rPr lang="pl-PL" sz="3200" dirty="0"/>
              <a:t>Znaczenie kliniczne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AC8735-B888-4668-8E9C-F04847F6B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l-PL" sz="2400" dirty="0"/>
              <a:t>Jedyna metoda, która pozwala </a:t>
            </a:r>
            <a:r>
              <a:rPr lang="pl-PL" sz="2400" b="1" dirty="0"/>
              <a:t>ostatecznie potwierdzić lub wykluczyć alergię pokarmową</a:t>
            </a:r>
            <a:r>
              <a:rPr lang="pl-PL" sz="2400" dirty="0"/>
              <a:t>.</a:t>
            </a:r>
          </a:p>
          <a:p>
            <a:pPr lvl="1"/>
            <a:r>
              <a:rPr lang="pl-PL" sz="2400" dirty="0"/>
              <a:t>Niezbędna, gdy wyniki testów (SPT, </a:t>
            </a:r>
            <a:r>
              <a:rPr lang="pl-PL" sz="2400" dirty="0" err="1"/>
              <a:t>sIgE</a:t>
            </a:r>
            <a:r>
              <a:rPr lang="pl-PL" sz="2400" dirty="0"/>
              <a:t>) i wywiad</a:t>
            </a:r>
            <a:br>
              <a:rPr lang="pl-PL" sz="2400" dirty="0"/>
            </a:br>
            <a:r>
              <a:rPr lang="pl-PL" sz="2400" dirty="0"/>
              <a:t>są </a:t>
            </a:r>
            <a:r>
              <a:rPr lang="pl-PL" sz="2400" b="1" dirty="0"/>
              <a:t>niejednoznaczne</a:t>
            </a:r>
            <a:r>
              <a:rPr lang="pl-PL" sz="2400" dirty="0"/>
              <a:t>.</a:t>
            </a:r>
          </a:p>
          <a:p>
            <a:pPr lvl="1"/>
            <a:r>
              <a:rPr lang="pl-PL" sz="2400" dirty="0"/>
              <a:t>Musi być przeprowadzana w warunkach szpitalnych</a:t>
            </a:r>
            <a:br>
              <a:rPr lang="pl-PL" sz="2400" dirty="0"/>
            </a:br>
            <a:r>
              <a:rPr lang="pl-PL" sz="2400" dirty="0"/>
              <a:t>ze względu na </a:t>
            </a:r>
            <a:r>
              <a:rPr lang="pl-PL" sz="2400" b="1" dirty="0"/>
              <a:t>ryzyko ciężkich reakcji (anafilaksji)</a:t>
            </a:r>
            <a:br>
              <a:rPr lang="pl-PL" sz="2400" b="1" dirty="0"/>
            </a:br>
            <a:r>
              <a:rPr lang="pl-PL" sz="2400" b="1" dirty="0"/>
              <a:t>i trudności techniczne związane z jej przygotowaniem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8453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6ACFC0-7F6A-197E-5FF3-2AA248BE0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Leczenie AP (Zasada EEE)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8F586C-3DA1-BA62-7537-11FBA6FEF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874242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E</a:t>
            </a:r>
            <a:r>
              <a:rPr lang="pl-PL" sz="2400" b="1" dirty="0"/>
              <a:t>dukacja pacjenta i rodziny</a:t>
            </a:r>
            <a:endParaRPr lang="pl-PL" sz="2400" dirty="0"/>
          </a:p>
          <a:p>
            <a:pPr lvl="1"/>
            <a:r>
              <a:rPr lang="pl-PL" sz="1800" dirty="0"/>
              <a:t>omówienie alergenów, które trzeba unikać</a:t>
            </a:r>
          </a:p>
          <a:p>
            <a:pPr lvl="1"/>
            <a:r>
              <a:rPr lang="pl-PL" sz="1800" dirty="0"/>
              <a:t>czytanie etykiet, zwracanie uwagi na śladowe ilości („może zawierać…”)</a:t>
            </a:r>
          </a:p>
          <a:p>
            <a:pPr lvl="1"/>
            <a:r>
              <a:rPr lang="pl-PL" sz="1800" dirty="0"/>
              <a:t>plan działania w razie reakcji</a:t>
            </a:r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E</a:t>
            </a:r>
            <a:r>
              <a:rPr lang="pl-PL" sz="2400" b="1" dirty="0"/>
              <a:t>liminacyjna dieta</a:t>
            </a:r>
            <a:endParaRPr lang="pl-PL" sz="2400" dirty="0"/>
          </a:p>
          <a:p>
            <a:pPr lvl="1"/>
            <a:r>
              <a:rPr lang="pl-PL" sz="1800" dirty="0"/>
              <a:t>podstawowa metoda leczenia, konieczna współpraca z dietetykiem (ryzyko niedoborów!)</a:t>
            </a:r>
          </a:p>
          <a:p>
            <a:pPr lvl="1"/>
            <a:r>
              <a:rPr lang="pl-PL" sz="1800" dirty="0"/>
              <a:t>stosowanie </a:t>
            </a:r>
            <a:r>
              <a:rPr lang="pl-PL" sz="1800" b="1" dirty="0"/>
              <a:t>mieszanek </a:t>
            </a:r>
            <a:r>
              <a:rPr lang="pl-PL" sz="1800" b="1" dirty="0" err="1"/>
              <a:t>mlekozastępczych</a:t>
            </a:r>
            <a:r>
              <a:rPr lang="pl-PL" sz="1800" dirty="0"/>
              <a:t> u niemowląt (hydrolizaty, aminokwasy)</a:t>
            </a:r>
          </a:p>
          <a:p>
            <a:pPr lvl="1"/>
            <a:r>
              <a:rPr lang="pl-PL" sz="1800" dirty="0"/>
              <a:t>monitorowanie rozwoju tolerancji</a:t>
            </a:r>
          </a:p>
          <a:p>
            <a:pPr lvl="1"/>
            <a:endParaRPr lang="pl-PL" sz="17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2338" y="2286000"/>
            <a:ext cx="3415812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E</a:t>
            </a:r>
            <a:r>
              <a:rPr lang="pl-PL" sz="2400" b="1" dirty="0"/>
              <a:t>pinefryna (adrenalina)</a:t>
            </a:r>
            <a:br>
              <a:rPr lang="pl-PL" sz="2400" b="1" dirty="0"/>
            </a:br>
            <a:r>
              <a:rPr lang="pl-PL" sz="2400" dirty="0"/>
              <a:t>= lek pierwszego wyboru w anafilaksji</a:t>
            </a:r>
          </a:p>
          <a:p>
            <a:pPr lvl="1"/>
            <a:r>
              <a:rPr lang="pl-PL" sz="1800" dirty="0" err="1"/>
              <a:t>autowstrzykiwacz</a:t>
            </a:r>
            <a:r>
              <a:rPr lang="pl-PL" sz="1800" dirty="0"/>
              <a:t> (</a:t>
            </a:r>
            <a:r>
              <a:rPr lang="pl-PL" sz="1800" dirty="0" err="1"/>
              <a:t>EpiPen</a:t>
            </a:r>
            <a:r>
              <a:rPr lang="pl-PL" sz="1800" dirty="0"/>
              <a:t>)</a:t>
            </a:r>
          </a:p>
          <a:p>
            <a:pPr lvl="1"/>
            <a:r>
              <a:rPr lang="pl-PL" sz="1800" dirty="0"/>
              <a:t>dodatkowo: leki przeciwhistaminowe, </a:t>
            </a:r>
            <a:r>
              <a:rPr lang="pl-PL" sz="1800" dirty="0" err="1"/>
              <a:t>glikokortykosteroidy</a:t>
            </a:r>
            <a:r>
              <a:rPr lang="pl-PL" sz="1800" dirty="0"/>
              <a:t> (jako leczenie wspomagające)</a:t>
            </a:r>
          </a:p>
        </p:txBody>
      </p:sp>
    </p:spTree>
    <p:extLst>
      <p:ext uri="{BB962C8B-B14F-4D97-AF65-F5344CB8AC3E}">
        <p14:creationId xmlns:p14="http://schemas.microsoft.com/office/powerpoint/2010/main" val="917770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D2CD9-0DE0-FABA-2C61-BE0B8CF88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7E67B4-7E20-4BAF-D039-75F7DD47A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Leczenie alergii pokarmowej</a:t>
            </a:r>
            <a:br>
              <a:rPr lang="pl-PL" dirty="0"/>
            </a:br>
            <a:r>
              <a:rPr lang="pl-PL" sz="3200" dirty="0"/>
              <a:t>postępowanie dietetyczne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194303-FDEE-0343-EF32-283973DD601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Dieta eliminacyjna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podstawowa metoda leczenia</a:t>
            </a:r>
          </a:p>
          <a:p>
            <a:pPr lvl="1"/>
            <a:r>
              <a:rPr lang="pl-PL" sz="1800" dirty="0"/>
              <a:t>eliminacja wyłącznie </a:t>
            </a:r>
            <a:r>
              <a:rPr lang="pl-PL" sz="1800" b="1" dirty="0"/>
              <a:t>potwierdzonego alergenu</a:t>
            </a:r>
            <a:r>
              <a:rPr lang="pl-PL" sz="1800" dirty="0"/>
              <a:t> (nie „na wszelki wypadek”)</a:t>
            </a:r>
          </a:p>
          <a:p>
            <a:pPr lvl="1"/>
            <a:r>
              <a:rPr lang="pl-PL" sz="1800" dirty="0"/>
              <a:t>konieczne prowadzenie pod kontrolą lekarza i dietetyka</a:t>
            </a:r>
          </a:p>
          <a:p>
            <a:pPr lvl="1"/>
            <a:r>
              <a:rPr lang="pl-PL" sz="1800" dirty="0"/>
              <a:t>monitorowanie wzrastania i ryzyka niedoborów (wapń, </a:t>
            </a:r>
            <a:r>
              <a:rPr lang="pl-PL" sz="1800" dirty="0" err="1"/>
              <a:t>wit</a:t>
            </a:r>
            <a:r>
              <a:rPr lang="pl-PL" sz="1800" dirty="0"/>
              <a:t>. D, białko, żelazo)</a:t>
            </a:r>
            <a:endParaRPr lang="pl-PL" sz="18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Mieszanki </a:t>
            </a:r>
            <a:r>
              <a:rPr lang="pl-PL" sz="2400" b="1" dirty="0" err="1">
                <a:solidFill>
                  <a:srgbClr val="1CADE4"/>
                </a:solidFill>
              </a:rPr>
              <a:t>mlekozastępcze</a:t>
            </a:r>
            <a:br>
              <a:rPr lang="pl-PL" sz="2400" b="1" dirty="0">
                <a:solidFill>
                  <a:srgbClr val="1CADE4"/>
                </a:solidFill>
              </a:rPr>
            </a:br>
            <a:r>
              <a:rPr lang="pl-PL" sz="2400" b="1" dirty="0">
                <a:solidFill>
                  <a:srgbClr val="1CADE4"/>
                </a:solidFill>
              </a:rPr>
              <a:t>(u niemowląt)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b="1" dirty="0"/>
              <a:t>hydrolizaty białkowe (</a:t>
            </a:r>
            <a:r>
              <a:rPr lang="pl-PL" sz="1800" b="1" dirty="0" err="1"/>
              <a:t>eHF</a:t>
            </a:r>
            <a:r>
              <a:rPr lang="pl-PL" sz="1800" b="1" dirty="0"/>
              <a:t>)</a:t>
            </a:r>
            <a:r>
              <a:rPr lang="pl-PL" sz="1800" dirty="0"/>
              <a:t> – pierwsza linia przy ABKM</a:t>
            </a:r>
          </a:p>
          <a:p>
            <a:pPr lvl="1"/>
            <a:r>
              <a:rPr lang="pl-PL" sz="1800" b="1" dirty="0"/>
              <a:t>mieszanka elementarna (AAF)</a:t>
            </a:r>
            <a:r>
              <a:rPr lang="pl-PL" sz="1800" dirty="0"/>
              <a:t> – w ciężkich alergiach lub nietolerancji </a:t>
            </a:r>
            <a:r>
              <a:rPr lang="pl-PL" sz="1800" dirty="0" err="1"/>
              <a:t>eHF</a:t>
            </a:r>
            <a:endParaRPr lang="pl-PL" sz="1800" dirty="0"/>
          </a:p>
          <a:p>
            <a:pPr lvl="1"/>
            <a:r>
              <a:rPr lang="pl-PL" sz="1800" b="1" dirty="0"/>
              <a:t>niezalecane</a:t>
            </a:r>
            <a:r>
              <a:rPr lang="pl-PL" sz="1800" dirty="0"/>
              <a:t>: mleko kozie, owcze, sojowe &lt;6 </a:t>
            </a:r>
            <a:r>
              <a:rPr lang="pl-PL" sz="1800" dirty="0" err="1"/>
              <a:t>m.ż</a:t>
            </a:r>
            <a:r>
              <a:rPr lang="pl-PL" sz="1800" dirty="0"/>
              <a:t>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6996599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BECA9-536F-8E28-2B21-F6E5EF577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9EC318-1C9D-B339-DBC7-EA0296508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Leczenie alergii pokarmowej</a:t>
            </a:r>
            <a:br>
              <a:rPr lang="pl-PL" dirty="0"/>
            </a:br>
            <a:r>
              <a:rPr lang="pl-PL" sz="3200" dirty="0"/>
              <a:t>postępowanie dietetyczne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5839DF-408E-0A54-A61B-FFF0122AB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6853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/>
              <a:t>Czas trwania eliminacji</a:t>
            </a:r>
            <a:endParaRPr lang="pl-PL" sz="2400" dirty="0"/>
          </a:p>
          <a:p>
            <a:pPr lvl="1"/>
            <a:r>
              <a:rPr lang="pl-PL" sz="2000" dirty="0"/>
              <a:t>zazwyczaj 6–12 miesięcy, potem </a:t>
            </a:r>
            <a:r>
              <a:rPr lang="pl-PL" sz="2000" b="1" dirty="0"/>
              <a:t>próba prowokacji</a:t>
            </a:r>
            <a:br>
              <a:rPr lang="pl-PL" sz="2000" b="1" dirty="0"/>
            </a:br>
            <a:r>
              <a:rPr lang="pl-PL" sz="2000" dirty="0"/>
              <a:t>w celu oceny tolerancji</a:t>
            </a:r>
          </a:p>
          <a:p>
            <a:pPr marL="0" indent="0">
              <a:buNone/>
            </a:pPr>
            <a:r>
              <a:rPr lang="pl-PL" sz="2400" b="1" dirty="0"/>
              <a:t>Cel terapii</a:t>
            </a:r>
            <a:endParaRPr lang="pl-PL" sz="2400" dirty="0"/>
          </a:p>
          <a:p>
            <a:pPr lvl="1"/>
            <a:r>
              <a:rPr lang="pl-PL" sz="2000" dirty="0"/>
              <a:t>uniknięcie reakcji alergicznych</a:t>
            </a:r>
          </a:p>
          <a:p>
            <a:pPr lvl="1"/>
            <a:r>
              <a:rPr lang="pl-PL" sz="2000" dirty="0"/>
              <a:t>umożliwienie prawidłowego rozwoju</a:t>
            </a:r>
          </a:p>
        </p:txBody>
      </p:sp>
    </p:spTree>
    <p:extLst>
      <p:ext uri="{BB962C8B-B14F-4D97-AF65-F5344CB8AC3E}">
        <p14:creationId xmlns:p14="http://schemas.microsoft.com/office/powerpoint/2010/main" val="2912787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216A1-3AF0-08EF-4A9B-337140124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7FF4EB-448F-5693-E280-98833D572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Leczenie alergii pokarmowej</a:t>
            </a:r>
            <a:br>
              <a:rPr lang="pl-PL" dirty="0"/>
            </a:br>
            <a:r>
              <a:rPr lang="pl-PL" sz="3200" dirty="0"/>
              <a:t>drabina mleczna i jajeczna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EC84CED-56FB-0F06-7999-31884FFC9EE8}"/>
              </a:ext>
            </a:extLst>
          </p:cNvPr>
          <p:cNvSpPr txBox="1"/>
          <p:nvPr/>
        </p:nvSpPr>
        <p:spPr>
          <a:xfrm>
            <a:off x="768095" y="1950407"/>
            <a:ext cx="773754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b="1" dirty="0"/>
              <a:t>Cel:</a:t>
            </a:r>
          </a:p>
          <a:p>
            <a:pPr>
              <a:buNone/>
            </a:pPr>
            <a:r>
              <a:rPr lang="pl-PL" dirty="0"/>
              <a:t>Stopniowe </a:t>
            </a:r>
            <a:r>
              <a:rPr lang="pl-PL" b="1" dirty="0"/>
              <a:t>odbudowanie tolerancji</a:t>
            </a:r>
            <a:r>
              <a:rPr lang="pl-PL" dirty="0"/>
              <a:t> na białka mleka i jajka poprzez ekspozycję na </a:t>
            </a:r>
            <a:r>
              <a:rPr lang="pl-PL" b="1" dirty="0"/>
              <a:t>coraz mniej przetworzone formy</a:t>
            </a:r>
            <a:r>
              <a:rPr lang="pl-PL" dirty="0"/>
              <a:t>,</a:t>
            </a:r>
            <a:br>
              <a:rPr lang="pl-PL" dirty="0"/>
            </a:br>
            <a:r>
              <a:rPr lang="pl-PL" dirty="0"/>
              <a:t>zaczynając od tych </a:t>
            </a:r>
            <a:r>
              <a:rPr lang="pl-PL" b="1" dirty="0"/>
              <a:t>najbardziej poddanych obróbce cieplnej</a:t>
            </a:r>
            <a:r>
              <a:rPr lang="pl-PL" dirty="0"/>
              <a:t> (czyli o najniższej alergenności).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r>
              <a:rPr lang="pl-PL" b="1" dirty="0"/>
              <a:t>Zasada immunologiczna:</a:t>
            </a:r>
          </a:p>
          <a:p>
            <a:pPr>
              <a:buNone/>
            </a:pPr>
            <a:r>
              <a:rPr lang="pl-PL" dirty="0"/>
              <a:t>Obróbka termiczna i interakcja z mąką powoduje </a:t>
            </a:r>
            <a:r>
              <a:rPr lang="pl-PL" b="1" dirty="0"/>
              <a:t>denaturację części białek </a:t>
            </a:r>
            <a:r>
              <a:rPr lang="pl-PL" dirty="0"/>
              <a:t>→ spada ich alergenność.</a:t>
            </a:r>
            <a:br>
              <a:rPr lang="pl-PL" dirty="0"/>
            </a:br>
            <a:r>
              <a:rPr lang="pl-PL" dirty="0"/>
              <a:t>Kazeina i </a:t>
            </a:r>
            <a:r>
              <a:rPr lang="pl-PL" dirty="0" err="1"/>
              <a:t>owomukoid</a:t>
            </a:r>
            <a:r>
              <a:rPr lang="pl-PL" dirty="0"/>
              <a:t> są </a:t>
            </a:r>
            <a:r>
              <a:rPr lang="pl-PL" dirty="0" err="1"/>
              <a:t>termostabilne</a:t>
            </a:r>
            <a:r>
              <a:rPr lang="pl-PL" dirty="0"/>
              <a:t> – dlatego dzieci uczulone głównie na nią </a:t>
            </a:r>
            <a:r>
              <a:rPr lang="pl-PL" b="1" dirty="0"/>
              <a:t>często nie tolerują nawet mleka i/lub jajka pieczonego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6976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E8B56F-8507-599F-681D-07AC982D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Prewencja alergii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D68C1D-6AFF-51AF-AA83-E902ABDF9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Prewencja pierwotna (pierwszorzędowa)</a:t>
            </a:r>
            <a:br>
              <a:rPr lang="pl-PL" sz="2400" b="1" dirty="0"/>
            </a:br>
            <a:r>
              <a:rPr lang="pl-PL" sz="2400" dirty="0"/>
              <a:t>zapobieganie rozwojowi alergii</a:t>
            </a:r>
          </a:p>
          <a:p>
            <a:pPr lvl="1"/>
            <a:r>
              <a:rPr lang="pl-PL" sz="1800" dirty="0"/>
              <a:t>karmienie piersią (min. 4–6 miesięcy)</a:t>
            </a:r>
          </a:p>
          <a:p>
            <a:pPr lvl="1"/>
            <a:r>
              <a:rPr lang="pl-PL" sz="1800" dirty="0"/>
              <a:t>unikanie niepotrzebnych diet eliminacyjnych w ciąży i laktacji</a:t>
            </a:r>
          </a:p>
          <a:p>
            <a:pPr lvl="1"/>
            <a:r>
              <a:rPr lang="pl-PL" sz="1800" dirty="0"/>
              <a:t>wczesne, kontrolowane wprowadzanie alergenów (np. orzeszki ziemne, jajko – zgodnie z badaniem </a:t>
            </a:r>
            <a:r>
              <a:rPr lang="pl-PL" sz="1800" b="1" dirty="0"/>
              <a:t>LEAP</a:t>
            </a:r>
            <a:r>
              <a:rPr lang="pl-PL" sz="1800" dirty="0"/>
              <a:t>)</a:t>
            </a:r>
          </a:p>
          <a:p>
            <a:pPr lvl="1"/>
            <a:r>
              <a:rPr lang="pl-PL" sz="1800" dirty="0"/>
              <a:t>unikanie ekspozycji na dym tytoniowy</a:t>
            </a:r>
          </a:p>
        </p:txBody>
      </p:sp>
    </p:spTree>
    <p:extLst>
      <p:ext uri="{BB962C8B-B14F-4D97-AF65-F5344CB8AC3E}">
        <p14:creationId xmlns:p14="http://schemas.microsoft.com/office/powerpoint/2010/main" val="6712104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35EE3-F31A-9C7C-1563-B3879607F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5B39A2-6B24-07FA-D2D3-20CC6846D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Prewencja alergii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38BD97-1ADF-248C-7F4A-4824BC4F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Prewencja drugorzędowa (wtórna)</a:t>
            </a:r>
            <a:br>
              <a:rPr lang="pl-PL" sz="2400" b="1" dirty="0"/>
            </a:br>
            <a:r>
              <a:rPr lang="pl-PL" sz="2400" dirty="0"/>
              <a:t>zapobieganie progresji i cięższym objawom u osób z już istniejącą atopią</a:t>
            </a:r>
          </a:p>
          <a:p>
            <a:pPr lvl="1"/>
            <a:r>
              <a:rPr lang="pl-PL" sz="1800" dirty="0"/>
              <a:t>monitorowanie dzieci z AZS lub wywiadem rodzinnym w kierunku alergii</a:t>
            </a:r>
          </a:p>
          <a:p>
            <a:pPr lvl="1"/>
            <a:r>
              <a:rPr lang="pl-PL" sz="1800" dirty="0"/>
              <a:t>wczesna diagnostyka i leczenie reakcji</a:t>
            </a:r>
          </a:p>
          <a:p>
            <a:pPr lvl="1"/>
            <a:r>
              <a:rPr lang="pl-PL" sz="1800" dirty="0"/>
              <a:t>ograniczenie czynników zaostrzających (infekcje, zanieczyszczenia środowiska)</a:t>
            </a:r>
          </a:p>
        </p:txBody>
      </p:sp>
    </p:spTree>
    <p:extLst>
      <p:ext uri="{BB962C8B-B14F-4D97-AF65-F5344CB8AC3E}">
        <p14:creationId xmlns:p14="http://schemas.microsoft.com/office/powerpoint/2010/main" val="3454063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7D480-63F9-24AD-913E-3047C1833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CEACA8-BC93-0EA6-DA1A-89934838B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Prewencja alergii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5083B3-5416-8418-79A1-0B5B2084A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Prewencja trzeciorzędowa (trzeciorzędowa)</a:t>
            </a:r>
            <a:r>
              <a:rPr lang="pl-PL" sz="2400" dirty="0"/>
              <a:t> minimalizowanie powikłań i poprawa jakości życia</a:t>
            </a:r>
            <a:br>
              <a:rPr lang="pl-PL" sz="2400" dirty="0"/>
            </a:br>
            <a:r>
              <a:rPr lang="pl-PL" sz="2400" dirty="0"/>
              <a:t>u pacjentów z alergią</a:t>
            </a:r>
          </a:p>
          <a:p>
            <a:pPr lvl="1"/>
            <a:r>
              <a:rPr lang="pl-PL" sz="1800" dirty="0"/>
              <a:t>edukacja pacjenta i rodziny (czytanie etykiet, unikanie alergenów)</a:t>
            </a:r>
          </a:p>
          <a:p>
            <a:pPr lvl="1"/>
            <a:r>
              <a:rPr lang="pl-PL" sz="1800" dirty="0"/>
              <a:t>stosowanie </a:t>
            </a:r>
            <a:r>
              <a:rPr lang="pl-PL" sz="1800" dirty="0" err="1"/>
              <a:t>autowstrzykiwaczy</a:t>
            </a:r>
            <a:r>
              <a:rPr lang="pl-PL" sz="1800" dirty="0"/>
              <a:t> z adrenaliną u osób z ryzykiem anafilaksji</a:t>
            </a:r>
          </a:p>
          <a:p>
            <a:pPr lvl="1"/>
            <a:r>
              <a:rPr lang="pl-PL" sz="1800" dirty="0"/>
              <a:t>ścisła współpraca z dietetykiem (zapobieganie niedoborom)</a:t>
            </a:r>
          </a:p>
          <a:p>
            <a:pPr lvl="1"/>
            <a:r>
              <a:rPr lang="pl-PL" sz="1800" dirty="0"/>
              <a:t>ewentualna immunoterapia (tam, gdzie wskazana)</a:t>
            </a:r>
          </a:p>
        </p:txBody>
      </p:sp>
    </p:spTree>
    <p:extLst>
      <p:ext uri="{BB962C8B-B14F-4D97-AF65-F5344CB8AC3E}">
        <p14:creationId xmlns:p14="http://schemas.microsoft.com/office/powerpoint/2010/main" val="327421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62216-F167-12EE-F636-2F132F692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626D94-377E-DB59-E8B6-AE2013E11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Nadwrażliwość pokarmowa</a:t>
            </a:r>
            <a:br>
              <a:rPr lang="pl-PL" dirty="0"/>
            </a:br>
            <a:r>
              <a:rPr lang="pl-PL" sz="3600" dirty="0"/>
              <a:t>klasyfikacja w zależności od mechanizmów patogenetycznych Wg EAACI i AAAAI</a:t>
            </a:r>
            <a:endParaRPr lang="pl-PL" dirty="0">
              <a:highlight>
                <a:srgbClr val="FF000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DA507C-D036-85ED-FEB6-B93D41276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5763" indent="-385763">
              <a:buAutoNum type="arabicParenR"/>
            </a:pPr>
            <a:r>
              <a:rPr lang="pl-PL" sz="2400" dirty="0"/>
              <a:t>Reakcje immunologiczne – nadwrażliwość alergiczna</a:t>
            </a:r>
          </a:p>
          <a:p>
            <a:pPr marL="628650" lvl="1" indent="-285750"/>
            <a:r>
              <a:rPr lang="pl-PL" sz="1800" dirty="0" err="1"/>
              <a:t>IgE</a:t>
            </a:r>
            <a:r>
              <a:rPr lang="pl-PL" sz="1800" dirty="0"/>
              <a:t>-zależne (np. anafilaksja, ostra pokrzywka, zespół pyłkowo-pokarmowy)</a:t>
            </a:r>
          </a:p>
          <a:p>
            <a:pPr marL="628650" lvl="1" indent="-285750"/>
            <a:r>
              <a:rPr lang="pl-PL" sz="1800" dirty="0" err="1"/>
              <a:t>IgE</a:t>
            </a:r>
            <a:r>
              <a:rPr lang="pl-PL" sz="1800" dirty="0"/>
              <a:t>-niezależne, komórkowe (np. celiakia, enteropatia indukowana białkami pokarmowymi)</a:t>
            </a:r>
          </a:p>
          <a:p>
            <a:pPr marL="628650" lvl="1" indent="-285750"/>
            <a:r>
              <a:rPr lang="pl-PL" sz="1800" dirty="0"/>
              <a:t>Mieszane (np. </a:t>
            </a:r>
            <a:r>
              <a:rPr lang="pl-PL" sz="1800" dirty="0" err="1"/>
              <a:t>eozynofilowe</a:t>
            </a:r>
            <a:r>
              <a:rPr lang="pl-PL" sz="1800" dirty="0"/>
              <a:t> zapalenie przełyku, AZS)</a:t>
            </a:r>
          </a:p>
          <a:p>
            <a:pPr marL="385763" indent="-385763">
              <a:buAutoNum type="arabicParenR"/>
            </a:pPr>
            <a:r>
              <a:rPr lang="pl-PL" sz="2400" dirty="0"/>
              <a:t>Reakcje nieimmunologiczne – nadwrażliwość niealergiczna (= nietolerancja pokarmowa)</a:t>
            </a:r>
          </a:p>
          <a:p>
            <a:pPr marL="628650" lvl="1" indent="-285750"/>
            <a:r>
              <a:rPr lang="pl-PL" sz="1800" dirty="0"/>
              <a:t>Metaboliczne (np. nietolerancja laktozy)</a:t>
            </a:r>
          </a:p>
          <a:p>
            <a:pPr marL="628650" lvl="1" indent="-285750"/>
            <a:r>
              <a:rPr lang="pl-PL" sz="1800" dirty="0"/>
              <a:t>Farmakologiczne (np. kofeina)</a:t>
            </a:r>
          </a:p>
          <a:p>
            <a:pPr marL="628650" lvl="1" indent="-285750"/>
            <a:r>
              <a:rPr lang="pl-PL" sz="1800" dirty="0"/>
              <a:t>Toksyczne (np. toksyny ryb z rodziny makrelowatych)</a:t>
            </a:r>
          </a:p>
          <a:p>
            <a:pPr marL="628650" lvl="1" indent="-285750"/>
            <a:r>
              <a:rPr lang="pl-PL" sz="1800" dirty="0"/>
              <a:t>Inne, idiopatyczne, niesklasyfikowane (np. siarczyny)</a:t>
            </a:r>
          </a:p>
        </p:txBody>
      </p:sp>
    </p:spTree>
    <p:extLst>
      <p:ext uri="{BB962C8B-B14F-4D97-AF65-F5344CB8AC3E}">
        <p14:creationId xmlns:p14="http://schemas.microsoft.com/office/powerpoint/2010/main" val="2997461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66B56-9E28-AC58-54C6-7B8E26A3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Alergia a nietolerancja pokarmowa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8D598E24-7B6B-059F-73ED-D69DC5F09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104722"/>
              </p:ext>
            </p:extLst>
          </p:nvPr>
        </p:nvGraphicFramePr>
        <p:xfrm>
          <a:off x="383351" y="2897945"/>
          <a:ext cx="8312762" cy="261659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572058">
                  <a:extLst>
                    <a:ext uri="{9D8B030D-6E8A-4147-A177-3AD203B41FA5}">
                      <a16:colId xmlns:a16="http://schemas.microsoft.com/office/drawing/2014/main" val="746558916"/>
                    </a:ext>
                  </a:extLst>
                </a:gridCol>
                <a:gridCol w="3370352">
                  <a:extLst>
                    <a:ext uri="{9D8B030D-6E8A-4147-A177-3AD203B41FA5}">
                      <a16:colId xmlns:a16="http://schemas.microsoft.com/office/drawing/2014/main" val="1077484736"/>
                    </a:ext>
                  </a:extLst>
                </a:gridCol>
                <a:gridCol w="3370352">
                  <a:extLst>
                    <a:ext uri="{9D8B030D-6E8A-4147-A177-3AD203B41FA5}">
                      <a16:colId xmlns:a16="http://schemas.microsoft.com/office/drawing/2014/main" val="1276958885"/>
                    </a:ext>
                  </a:extLst>
                </a:gridCol>
              </a:tblGrid>
              <a:tr h="4220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Cecha</a:t>
                      </a:r>
                      <a:endParaRPr lang="pl-PL" sz="18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Alergia pokarmowa</a:t>
                      </a:r>
                      <a:endParaRPr lang="pl-PL" sz="18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Nietolerancja pokarmowa</a:t>
                      </a:r>
                      <a:endParaRPr lang="pl-PL" sz="18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737428637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Mechanizm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immunologiczny (</a:t>
                      </a:r>
                      <a:r>
                        <a:rPr lang="pl-PL" sz="1800" dirty="0" err="1"/>
                        <a:t>IgE</a:t>
                      </a:r>
                      <a:r>
                        <a:rPr lang="pl-PL" sz="1800" dirty="0"/>
                        <a:t>/T-komórki)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nieimmunologiczny (enzymy, metabolizm)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967657618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Początek objawów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szybki (minuty–godziny)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wolniejszy (godziny–dni)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17988772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Przykład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ABKM, orzeszki ziemne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laktoza, histamina, kofeina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540933405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Diagnostyka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SPT, IgE, próba prowokacji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/>
                        <a:t>dieta eliminacyjna, testy enzymatyczne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50188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159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764B9-79B9-03AC-F8F7-63849117C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FAB335-E3A8-1D32-6558-3640726EE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Epidemiologia alergii pokarmowej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79DEC9-A9CA-5AA7-4079-877D74B84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Częstość występowania alergii pokarmowej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b="1" dirty="0"/>
              <a:t>Dorośli</a:t>
            </a:r>
            <a:r>
              <a:rPr lang="pl-PL" sz="1800" dirty="0"/>
              <a:t>: 2,4–4%</a:t>
            </a:r>
          </a:p>
          <a:p>
            <a:pPr lvl="1"/>
            <a:r>
              <a:rPr lang="pl-PL" sz="1800" b="1" dirty="0"/>
              <a:t>Dzieci</a:t>
            </a:r>
            <a:r>
              <a:rPr lang="pl-PL" sz="1800" dirty="0"/>
              <a:t>: 5–8% (najczęściej w 1. roku życia)</a:t>
            </a:r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Nadwrażliwość niealergiczna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rzadsza: 0,01–0,23% populacji</a:t>
            </a:r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Różnice populacyjne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zależne od uwarunkowań genetycznych i zwyczajów żywieniowych</a:t>
            </a:r>
          </a:p>
          <a:p>
            <a:pPr lvl="1"/>
            <a:r>
              <a:rPr lang="pl-PL" sz="1800" dirty="0"/>
              <a:t>zmienność w zależności od kraju</a:t>
            </a:r>
          </a:p>
        </p:txBody>
      </p:sp>
    </p:spTree>
    <p:extLst>
      <p:ext uri="{BB962C8B-B14F-4D97-AF65-F5344CB8AC3E}">
        <p14:creationId xmlns:p14="http://schemas.microsoft.com/office/powerpoint/2010/main" val="2216183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83077F-F113-6C70-B2CC-06911C59B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900" dirty="0"/>
              <a:t>Czynniki </a:t>
            </a:r>
            <a:r>
              <a:rPr lang="pl-PL" sz="4900" dirty="0" err="1"/>
              <a:t>osobiczne</a:t>
            </a:r>
            <a:br>
              <a:rPr lang="pl-PL" dirty="0"/>
            </a:br>
            <a:r>
              <a:rPr lang="pl-PL" sz="3600" dirty="0"/>
              <a:t>związane ze zwiększonym zachorowaniem na AP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E578A5-B21B-E28E-9F3A-F0D779ADF8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Demograficzne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płeć: chłopcy w dzieciństwie, kobiety w dorosłości</a:t>
            </a:r>
          </a:p>
          <a:p>
            <a:pPr lvl="1"/>
            <a:r>
              <a:rPr lang="pl-PL" sz="1800" dirty="0"/>
              <a:t>rasa: częstsze u osób czarnoskórych i pochodzenia azjatyckiego</a:t>
            </a:r>
          </a:p>
          <a:p>
            <a:pPr marL="0" indent="0">
              <a:buNone/>
            </a:pPr>
            <a:r>
              <a:rPr lang="pl-PL" sz="2600" b="1" dirty="0">
                <a:solidFill>
                  <a:srgbClr val="1CADE4"/>
                </a:solidFill>
              </a:rPr>
              <a:t>Genetyczne</a:t>
            </a:r>
          </a:p>
          <a:p>
            <a:pPr lvl="1"/>
            <a:r>
              <a:rPr lang="pl-PL" sz="1800" dirty="0"/>
              <a:t>rodzinne występowanie chorób atopowych</a:t>
            </a:r>
          </a:p>
          <a:p>
            <a:pPr lvl="1"/>
            <a:r>
              <a:rPr lang="pl-PL" sz="1800" dirty="0"/>
              <a:t>ryzyko zachorowania:</a:t>
            </a:r>
          </a:p>
          <a:p>
            <a:pPr lvl="2"/>
            <a:r>
              <a:rPr lang="pl-PL" sz="1800" dirty="0"/>
              <a:t>5–15% przy braku wywiadu rodzinnego</a:t>
            </a:r>
          </a:p>
          <a:p>
            <a:pPr lvl="2"/>
            <a:r>
              <a:rPr lang="pl-PL" sz="1800" dirty="0"/>
              <a:t>50–80% gdy oboje rodzice mają choroby atopowe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5C441E0-B50A-87D7-A274-058D81383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822016" cy="4023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Choroby współistniejące</a:t>
            </a:r>
          </a:p>
          <a:p>
            <a:pPr lvl="1"/>
            <a:r>
              <a:rPr lang="pl-PL" sz="1800" dirty="0"/>
              <a:t>inne choroby alergiczne</a:t>
            </a:r>
            <a:br>
              <a:rPr lang="pl-PL" sz="1800" dirty="0"/>
            </a:br>
            <a:r>
              <a:rPr lang="pl-PL" sz="1800" dirty="0"/>
              <a:t>(np. AZS, astma)</a:t>
            </a:r>
          </a:p>
          <a:p>
            <a:pPr marL="0" indent="0">
              <a:buNone/>
            </a:pPr>
            <a:endParaRPr lang="pl-PL" sz="2400" b="1" dirty="0">
              <a:solidFill>
                <a:srgbClr val="1CADE4"/>
              </a:solidFill>
            </a:endParaRPr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Środowiskowo-metaboliczne</a:t>
            </a:r>
          </a:p>
          <a:p>
            <a:pPr lvl="1"/>
            <a:r>
              <a:rPr lang="pl-PL" sz="1800" dirty="0"/>
              <a:t>niedobór witaminy D</a:t>
            </a:r>
          </a:p>
          <a:p>
            <a:pPr lvl="1"/>
            <a:r>
              <a:rPr lang="pl-PL" sz="1800" dirty="0"/>
              <a:t>otyłość</a:t>
            </a:r>
          </a:p>
          <a:p>
            <a:pPr lvl="1"/>
            <a:r>
              <a:rPr lang="pl-PL" sz="1800" dirty="0" err="1"/>
              <a:t>dysbioza</a:t>
            </a:r>
            <a:r>
              <a:rPr lang="pl-PL" sz="1800" dirty="0"/>
              <a:t> przewodu pokarmowego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7999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F70D3-50E6-7AEB-DE87-EDC3ED520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A6C102-8A21-1803-6231-80460B137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900" dirty="0"/>
              <a:t>Czynniki populacyjne</a:t>
            </a:r>
            <a:br>
              <a:rPr lang="pl-PL" dirty="0"/>
            </a:br>
            <a:r>
              <a:rPr lang="pl-PL" sz="3600" dirty="0"/>
              <a:t>związane ze zwiększonym zachorowaniem na AP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71FCE2-4A5F-2136-B305-A9E8092794B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Styl życia i dieta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zmiana nawyków żywieniowych</a:t>
            </a:r>
          </a:p>
          <a:p>
            <a:pPr lvl="1"/>
            <a:r>
              <a:rPr lang="pl-PL" sz="1800" dirty="0"/>
              <a:t>↓ spożycie wielonienasyconych kwasów tłuszczowych i antyoksydantów</a:t>
            </a:r>
            <a:endParaRPr lang="pl-PL" sz="1800" b="1" dirty="0"/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Leki i medycyna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wzrost stosowania inhibitorów pompy protonowej (IPP)</a:t>
            </a:r>
          </a:p>
          <a:p>
            <a:pPr lvl="1"/>
            <a:r>
              <a:rPr lang="pl-PL" sz="1800" dirty="0"/>
              <a:t>zaburzenia trawienia potencjalnych alergenów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2E312DE-7A63-4F29-B00A-2B2A565AB1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Środowisko i infekcje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zmniejszona ekspozycja na czynniki infekcyjne</a:t>
            </a:r>
          </a:p>
          <a:p>
            <a:pPr lvl="1"/>
            <a:r>
              <a:rPr lang="pl-PL" sz="1800" b="1" dirty="0"/>
              <a:t>hipoteza higieniczna</a:t>
            </a:r>
            <a:r>
              <a:rPr lang="pl-PL" sz="1800" dirty="0"/>
              <a:t>:</a:t>
            </a:r>
            <a:br>
              <a:rPr lang="pl-PL" sz="1800" dirty="0"/>
            </a:br>
            <a:r>
              <a:rPr lang="pl-PL" sz="1800" dirty="0"/>
              <a:t>„zbyt czyste” środowisko → brak treningu układu odpornościowego</a:t>
            </a:r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Żywienie niemowląt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zbyt wczesne lub zbyt późne wprowadzanie pokarmów innych niż mleko matki</a:t>
            </a:r>
          </a:p>
          <a:p>
            <a:pPr lvl="1"/>
            <a:r>
              <a:rPr lang="pl-PL" sz="1800" dirty="0"/>
              <a:t>dotyczy zwłaszcza pokarmów potencjalnie alergizujących</a:t>
            </a:r>
          </a:p>
        </p:txBody>
      </p:sp>
    </p:spTree>
    <p:extLst>
      <p:ext uri="{BB962C8B-B14F-4D97-AF65-F5344CB8AC3E}">
        <p14:creationId xmlns:p14="http://schemas.microsoft.com/office/powerpoint/2010/main" val="515357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EAF2A-A3D9-234B-064A-EE1420ED1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E389D8-202F-79A1-0C96-E5642BBFD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Historia naturalna alergii pokarmowej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280B36-068B-9731-8512-DE042CDC4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2931707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Przebieg ogólny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Najczęściej </a:t>
            </a:r>
            <a:r>
              <a:rPr lang="pl-PL" sz="1800" b="1" dirty="0"/>
              <a:t>u dzieci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Wraz z wiekiem większość dzieci </a:t>
            </a:r>
            <a:r>
              <a:rPr lang="pl-PL" sz="1800" b="1" dirty="0"/>
              <a:t>rozwija tolerancję</a:t>
            </a:r>
            <a:r>
              <a:rPr lang="pl-PL" sz="1800" dirty="0"/>
              <a:t> na pokarmy.</a:t>
            </a:r>
            <a:endParaRPr lang="pl-PL" sz="1800" b="1" dirty="0"/>
          </a:p>
          <a:p>
            <a:pPr marL="0" indent="0">
              <a:buNone/>
            </a:pPr>
            <a:endParaRPr lang="pl-PL" sz="2400" b="1" dirty="0">
              <a:solidFill>
                <a:srgbClr val="1CADE4"/>
              </a:solidFill>
            </a:endParaRPr>
          </a:p>
          <a:p>
            <a:pPr marL="0" indent="0">
              <a:buNone/>
            </a:pPr>
            <a:r>
              <a:rPr lang="pl-PL" sz="2400" b="1" dirty="0">
                <a:solidFill>
                  <a:srgbClr val="1CADE4"/>
                </a:solidFill>
              </a:rPr>
              <a:t>Alergia na mleko krowie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1,8–7,5% dzieci w okresie niemowlęcym.</a:t>
            </a:r>
          </a:p>
          <a:p>
            <a:pPr marL="0" indent="0">
              <a:buNone/>
            </a:pPr>
            <a:endParaRPr lang="pl-PL" sz="2400" dirty="0"/>
          </a:p>
        </p:txBody>
      </p:sp>
      <p:pic>
        <p:nvPicPr>
          <p:cNvPr id="6" name="Symbol zastępczy zawartości 5" descr="Obraz zawierający tekst, linia, Wykres, zrzut ekranu&#10;&#10;Zawartość wygenerowana przez AI może być niepoprawna.">
            <a:extLst>
              <a:ext uri="{FF2B5EF4-FFF2-40B4-BE49-F238E27FC236}">
                <a16:creationId xmlns:a16="http://schemas.microsoft.com/office/drawing/2014/main" id="{47274BAD-E1E2-4033-FDBA-003B9EA389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484" y="2672499"/>
            <a:ext cx="4784780" cy="3250362"/>
          </a:xfrm>
        </p:spPr>
      </p:pic>
    </p:spTree>
    <p:extLst>
      <p:ext uri="{BB962C8B-B14F-4D97-AF65-F5344CB8AC3E}">
        <p14:creationId xmlns:p14="http://schemas.microsoft.com/office/powerpoint/2010/main" val="3491531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C3BD73-B8E8-ED00-73D9-ECFAA104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Marsz atopowy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9CF668-D8D2-AB77-A9E3-419925B30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l-PL" sz="2400" dirty="0"/>
              <a:t>Rozwój kolejnych chorób alergicznych w charakterystycznej sekwencji.</a:t>
            </a:r>
          </a:p>
          <a:p>
            <a:pPr lvl="1"/>
            <a:r>
              <a:rPr lang="pl-PL" sz="2400" dirty="0"/>
              <a:t>Fazy:</a:t>
            </a:r>
          </a:p>
          <a:p>
            <a:pPr lvl="2"/>
            <a:r>
              <a:rPr lang="pl-PL" sz="1800" dirty="0"/>
              <a:t>Niemowlę – atopowe zapalenie skóry (AZS), alergia pokarmowa.</a:t>
            </a:r>
          </a:p>
          <a:p>
            <a:pPr lvl="2"/>
            <a:r>
              <a:rPr lang="pl-PL" sz="1800" dirty="0"/>
              <a:t>Dzieciństwo – alergiczny nieżyt nosa.</a:t>
            </a:r>
          </a:p>
          <a:p>
            <a:pPr lvl="2"/>
            <a:r>
              <a:rPr lang="pl-PL" sz="1800" dirty="0"/>
              <a:t>Młodzież/dorośli – astma oskrzelowa.</a:t>
            </a:r>
          </a:p>
          <a:p>
            <a:pPr lvl="1"/>
            <a:r>
              <a:rPr lang="pl-PL" sz="2400" dirty="0"/>
              <a:t>Nie wszystkie dzieci przechodzą przez wszystkie etapy, ale wczesne objawy zwiększają ryzyko późniejszych.</a:t>
            </a:r>
          </a:p>
          <a:p>
            <a:pPr lvl="1"/>
            <a:r>
              <a:rPr lang="pl-PL" sz="2400" dirty="0"/>
              <a:t>Czynniki ryzyka: dodatni wywiad rodzinny, ciężkie AZS, uczulenie na wiele alergenów.</a:t>
            </a:r>
          </a:p>
        </p:txBody>
      </p:sp>
    </p:spTree>
    <p:extLst>
      <p:ext uri="{BB962C8B-B14F-4D97-AF65-F5344CB8AC3E}">
        <p14:creationId xmlns:p14="http://schemas.microsoft.com/office/powerpoint/2010/main" val="2089175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698</TotalTime>
  <Words>1615</Words>
  <Application>Microsoft Office PowerPoint</Application>
  <PresentationFormat>Pokaz na ekranie (4:3)</PresentationFormat>
  <Paragraphs>259</Paragraphs>
  <Slides>28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4" baseType="lpstr">
      <vt:lpstr>Aptos</vt:lpstr>
      <vt:lpstr>Arial</vt:lpstr>
      <vt:lpstr>Tw Cen MT</vt:lpstr>
      <vt:lpstr>Tw Cen MT Condensed</vt:lpstr>
      <vt:lpstr>Wingdings 3</vt:lpstr>
      <vt:lpstr>Integralny</vt:lpstr>
      <vt:lpstr>Alergia pokarmowa</vt:lpstr>
      <vt:lpstr>Nadwrażliwość pokarmowa</vt:lpstr>
      <vt:lpstr>Nadwrażliwość pokarmowa klasyfikacja w zależności od mechanizmów patogenetycznych Wg EAACI i AAAAI</vt:lpstr>
      <vt:lpstr>Alergia a nietolerancja pokarmowa</vt:lpstr>
      <vt:lpstr>Epidemiologia alergii pokarmowej</vt:lpstr>
      <vt:lpstr>Czynniki osobiczne związane ze zwiększonym zachorowaniem na AP</vt:lpstr>
      <vt:lpstr>Czynniki populacyjne związane ze zwiększonym zachorowaniem na AP</vt:lpstr>
      <vt:lpstr>Historia naturalna alergii pokarmowej</vt:lpstr>
      <vt:lpstr>Marsz atopowy</vt:lpstr>
      <vt:lpstr>Najczęściej uczulające pokarmy</vt:lpstr>
      <vt:lpstr>Reakcje krzyżowe</vt:lpstr>
      <vt:lpstr>Objawy alergii pokarmowej</vt:lpstr>
      <vt:lpstr>Objawy alergii pokarmowej Reakcje natychmiastowe</vt:lpstr>
      <vt:lpstr>Objawy alergii pokarmowej Reakcje opóźnione</vt:lpstr>
      <vt:lpstr>Alergia na pokarmy – możliwe manifestacje</vt:lpstr>
      <vt:lpstr>Wywiad</vt:lpstr>
      <vt:lpstr>Punktowe testy skórne/ sIgE</vt:lpstr>
      <vt:lpstr>Badania molekularne (CRD)</vt:lpstr>
      <vt:lpstr>Niezalecane metody diagnostyki AP</vt:lpstr>
      <vt:lpstr>Próba prowokacji pokarmowej</vt:lpstr>
      <vt:lpstr>Próba prowokacji pokarmowej Znaczenie kliniczne</vt:lpstr>
      <vt:lpstr>Leczenie AP (Zasada EEE)</vt:lpstr>
      <vt:lpstr>Leczenie alergii pokarmowej postępowanie dietetyczne</vt:lpstr>
      <vt:lpstr>Leczenie alergii pokarmowej postępowanie dietetyczne</vt:lpstr>
      <vt:lpstr>Leczenie alergii pokarmowej drabina mleczna i jajeczna</vt:lpstr>
      <vt:lpstr>Prewencja alergii</vt:lpstr>
      <vt:lpstr>Prewencja alergii</vt:lpstr>
      <vt:lpstr>Prewencja alergii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Alergia pokarmowa</dc:title>
  <dc:creator>Julia Tworowska</dc:creator>
  <cp:lastModifiedBy>Julia Tworowska</cp:lastModifiedBy>
  <cp:revision>14</cp:revision>
  <dcterms:created xsi:type="dcterms:W3CDTF">2025-09-14T09:35:18Z</dcterms:created>
  <dcterms:modified xsi:type="dcterms:W3CDTF">2025-10-10T09:00:46Z</dcterms:modified>
</cp:coreProperties>
</file>