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1"/>
  </p:sldMasterIdLst>
  <p:notesMasterIdLst>
    <p:notesMasterId r:id="rId101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337" r:id="rId9"/>
    <p:sldId id="263" r:id="rId10"/>
    <p:sldId id="264" r:id="rId11"/>
    <p:sldId id="265" r:id="rId12"/>
    <p:sldId id="267" r:id="rId13"/>
    <p:sldId id="340" r:id="rId14"/>
    <p:sldId id="342" r:id="rId15"/>
    <p:sldId id="344" r:id="rId16"/>
    <p:sldId id="268" r:id="rId17"/>
    <p:sldId id="345" r:id="rId18"/>
    <p:sldId id="338" r:id="rId19"/>
    <p:sldId id="266" r:id="rId20"/>
    <p:sldId id="269" r:id="rId21"/>
    <p:sldId id="270" r:id="rId22"/>
    <p:sldId id="271" r:id="rId23"/>
    <p:sldId id="272" r:id="rId24"/>
    <p:sldId id="273" r:id="rId25"/>
    <p:sldId id="274" r:id="rId26"/>
    <p:sldId id="336" r:id="rId27"/>
    <p:sldId id="275" r:id="rId28"/>
    <p:sldId id="276" r:id="rId29"/>
    <p:sldId id="277" r:id="rId30"/>
    <p:sldId id="278" r:id="rId31"/>
    <p:sldId id="279" r:id="rId32"/>
    <p:sldId id="281" r:id="rId33"/>
    <p:sldId id="280" r:id="rId34"/>
    <p:sldId id="347" r:id="rId35"/>
    <p:sldId id="348" r:id="rId36"/>
    <p:sldId id="284" r:id="rId37"/>
    <p:sldId id="349" r:id="rId38"/>
    <p:sldId id="350" r:id="rId39"/>
    <p:sldId id="282" r:id="rId40"/>
    <p:sldId id="283" r:id="rId41"/>
    <p:sldId id="285" r:id="rId42"/>
    <p:sldId id="286" r:id="rId43"/>
    <p:sldId id="287" r:id="rId44"/>
    <p:sldId id="290" r:id="rId45"/>
    <p:sldId id="339" r:id="rId46"/>
    <p:sldId id="288" r:id="rId47"/>
    <p:sldId id="289" r:id="rId48"/>
    <p:sldId id="292" r:id="rId49"/>
    <p:sldId id="293" r:id="rId50"/>
    <p:sldId id="351" r:id="rId51"/>
    <p:sldId id="352" r:id="rId52"/>
    <p:sldId id="353" r:id="rId53"/>
    <p:sldId id="356" r:id="rId54"/>
    <p:sldId id="354" r:id="rId55"/>
    <p:sldId id="355" r:id="rId56"/>
    <p:sldId id="295" r:id="rId57"/>
    <p:sldId id="294" r:id="rId58"/>
    <p:sldId id="297" r:id="rId59"/>
    <p:sldId id="296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8" r:id="rId79"/>
    <p:sldId id="319" r:id="rId80"/>
    <p:sldId id="317" r:id="rId81"/>
    <p:sldId id="320" r:id="rId82"/>
    <p:sldId id="321" r:id="rId83"/>
    <p:sldId id="322" r:id="rId84"/>
    <p:sldId id="323" r:id="rId85"/>
    <p:sldId id="324" r:id="rId86"/>
    <p:sldId id="325" r:id="rId87"/>
    <p:sldId id="326" r:id="rId88"/>
    <p:sldId id="327" r:id="rId89"/>
    <p:sldId id="328" r:id="rId90"/>
    <p:sldId id="329" r:id="rId91"/>
    <p:sldId id="331" r:id="rId92"/>
    <p:sldId id="330" r:id="rId93"/>
    <p:sldId id="332" r:id="rId94"/>
    <p:sldId id="357" r:id="rId95"/>
    <p:sldId id="358" r:id="rId96"/>
    <p:sldId id="359" r:id="rId97"/>
    <p:sldId id="360" r:id="rId98"/>
    <p:sldId id="333" r:id="rId99"/>
    <p:sldId id="335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0D1BC84-E474-4F65-9299-9174BE99D044}">
          <p14:sldIdLst>
            <p14:sldId id="256"/>
          </p14:sldIdLst>
        </p14:section>
        <p14:section name="Sekcja bez tytułu" id="{F7FDD2E4-008A-4B50-8AB6-C554FD1E40C7}">
          <p14:sldIdLst>
            <p14:sldId id="258"/>
            <p14:sldId id="259"/>
            <p14:sldId id="257"/>
            <p14:sldId id="260"/>
            <p14:sldId id="261"/>
            <p14:sldId id="262"/>
            <p14:sldId id="337"/>
            <p14:sldId id="263"/>
            <p14:sldId id="264"/>
            <p14:sldId id="265"/>
            <p14:sldId id="267"/>
            <p14:sldId id="340"/>
            <p14:sldId id="342"/>
            <p14:sldId id="344"/>
            <p14:sldId id="268"/>
            <p14:sldId id="345"/>
            <p14:sldId id="338"/>
            <p14:sldId id="266"/>
            <p14:sldId id="269"/>
            <p14:sldId id="270"/>
            <p14:sldId id="271"/>
            <p14:sldId id="272"/>
            <p14:sldId id="273"/>
            <p14:sldId id="274"/>
            <p14:sldId id="336"/>
            <p14:sldId id="275"/>
            <p14:sldId id="276"/>
            <p14:sldId id="277"/>
            <p14:sldId id="278"/>
            <p14:sldId id="279"/>
            <p14:sldId id="281"/>
            <p14:sldId id="280"/>
            <p14:sldId id="347"/>
            <p14:sldId id="348"/>
            <p14:sldId id="284"/>
            <p14:sldId id="349"/>
            <p14:sldId id="350"/>
            <p14:sldId id="282"/>
            <p14:sldId id="283"/>
            <p14:sldId id="285"/>
            <p14:sldId id="286"/>
            <p14:sldId id="287"/>
            <p14:sldId id="290"/>
            <p14:sldId id="339"/>
            <p14:sldId id="288"/>
            <p14:sldId id="289"/>
            <p14:sldId id="292"/>
            <p14:sldId id="293"/>
            <p14:sldId id="351"/>
            <p14:sldId id="352"/>
            <p14:sldId id="353"/>
            <p14:sldId id="356"/>
            <p14:sldId id="354"/>
            <p14:sldId id="355"/>
            <p14:sldId id="295"/>
            <p14:sldId id="294"/>
            <p14:sldId id="297"/>
            <p14:sldId id="296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8"/>
            <p14:sldId id="319"/>
            <p14:sldId id="317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1"/>
            <p14:sldId id="330"/>
            <p14:sldId id="332"/>
            <p14:sldId id="357"/>
            <p14:sldId id="358"/>
            <p14:sldId id="359"/>
            <p14:sldId id="360"/>
            <p14:sldId id="333"/>
            <p14:sldId id="335"/>
          </p14:sldIdLst>
        </p14:section>
        <p14:section name="Sekcja bez tytułu" id="{E09F209D-FAAE-4CEE-8B0A-5FC22E2618C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024D91-607B-419F-8FC0-96B72403B593}" v="115" dt="2025-10-11T12:12:19.199"/>
    <p1510:client id="{C7761B2A-6066-4C5E-B20C-A680EC41FEAB}" v="2" dt="2025-10-11T12:17:03.450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43" autoAdjust="0"/>
    <p:restoredTop sz="97449" autoAdjust="0"/>
  </p:normalViewPr>
  <p:slideViewPr>
    <p:cSldViewPr snapToGrid="0">
      <p:cViewPr varScale="1">
        <p:scale>
          <a:sx n="53" d="100"/>
          <a:sy n="53" d="100"/>
        </p:scale>
        <p:origin x="1239" y="3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microsoft.com/office/2015/10/relationships/revisionInfo" Target="revisionInfo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Tworowska" userId="b16c40a0af50c71c" providerId="LiveId" clId="{62008AB7-E1F5-452E-BB20-C25EE8D3663C}"/>
    <pc:docChg chg="custSel modSld">
      <pc:chgData name="Julia Tworowska" userId="b16c40a0af50c71c" providerId="LiveId" clId="{62008AB7-E1F5-452E-BB20-C25EE8D3663C}" dt="2025-10-11T12:17:06.269" v="3" actId="14100"/>
      <pc:docMkLst>
        <pc:docMk/>
      </pc:docMkLst>
      <pc:sldChg chg="delSp modSp mod">
        <pc:chgData name="Julia Tworowska" userId="b16c40a0af50c71c" providerId="LiveId" clId="{62008AB7-E1F5-452E-BB20-C25EE8D3663C}" dt="2025-10-11T12:17:06.269" v="3" actId="14100"/>
        <pc:sldMkLst>
          <pc:docMk/>
          <pc:sldMk cId="2379826177" sldId="258"/>
        </pc:sldMkLst>
        <pc:spChg chg="del">
          <ac:chgData name="Julia Tworowska" userId="b16c40a0af50c71c" providerId="LiveId" clId="{62008AB7-E1F5-452E-BB20-C25EE8D3663C}" dt="2025-10-11T12:17:02.565" v="1" actId="478"/>
          <ac:spMkLst>
            <pc:docMk/>
            <pc:sldMk cId="2379826177" sldId="258"/>
            <ac:spMk id="5" creationId="{FBBD1083-3163-4AC5-8B07-6FBC58593274}"/>
          </ac:spMkLst>
        </pc:spChg>
        <pc:spChg chg="mod">
          <ac:chgData name="Julia Tworowska" userId="b16c40a0af50c71c" providerId="LiveId" clId="{62008AB7-E1F5-452E-BB20-C25EE8D3663C}" dt="2025-10-11T12:17:06.269" v="3" actId="14100"/>
          <ac:spMkLst>
            <pc:docMk/>
            <pc:sldMk cId="2379826177" sldId="258"/>
            <ac:spMk id="6" creationId="{245AD6BC-6F99-402A-8CE5-4620D5A4D838}"/>
          </ac:spMkLst>
        </pc:spChg>
        <pc:grpChg chg="del">
          <ac:chgData name="Julia Tworowska" userId="b16c40a0af50c71c" providerId="LiveId" clId="{62008AB7-E1F5-452E-BB20-C25EE8D3663C}" dt="2025-10-11T12:17:00.581" v="0" actId="478"/>
          <ac:grpSpMkLst>
            <pc:docMk/>
            <pc:sldMk cId="2379826177" sldId="258"/>
            <ac:grpSpMk id="8" creationId="{559027B8-AB07-4E14-AF3C-DCC929EE3975}"/>
          </ac:grpSpMkLst>
        </pc:grpChg>
        <pc:picChg chg="del">
          <ac:chgData name="Julia Tworowska" userId="b16c40a0af50c71c" providerId="LiveId" clId="{62008AB7-E1F5-452E-BB20-C25EE8D3663C}" dt="2025-10-11T12:17:03.448" v="2" actId="478"/>
          <ac:picMkLst>
            <pc:docMk/>
            <pc:sldMk cId="2379826177" sldId="258"/>
            <ac:picMk id="7" creationId="{668900EA-F1EB-4140-BDFD-97CB16DBE5E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Children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Arkusz1!$B$1:$D$1</c:f>
              <c:strCache>
                <c:ptCount val="3"/>
                <c:pt idx="0">
                  <c:v>Nasal congestion</c:v>
                </c:pt>
                <c:pt idx="1">
                  <c:v>Runny nose</c:v>
                </c:pt>
                <c:pt idx="2">
                  <c:v>Sneezing</c:v>
                </c:pt>
              </c:strCache>
            </c:strRef>
          </c:cat>
          <c:val>
            <c:numRef>
              <c:f>Arkusz1!$B$2:$D$2</c:f>
              <c:numCache>
                <c:formatCode>General</c:formatCode>
                <c:ptCount val="3"/>
                <c:pt idx="0">
                  <c:v>63</c:v>
                </c:pt>
                <c:pt idx="1">
                  <c:v>19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CE-4094-BE65-FC42FBDB8701}"/>
            </c:ext>
          </c:extLst>
        </c:ser>
        <c:ser>
          <c:idx val="1"/>
          <c:order val="1"/>
          <c:tx>
            <c:strRef>
              <c:f>Arkusz1!$A$3</c:f>
              <c:strCache>
                <c:ptCount val="1"/>
                <c:pt idx="0">
                  <c:v>Adults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Arkusz1!$B$1:$D$1</c:f>
              <c:strCache>
                <c:ptCount val="3"/>
                <c:pt idx="0">
                  <c:v>Nasal congestion</c:v>
                </c:pt>
                <c:pt idx="1">
                  <c:v>Runny nose</c:v>
                </c:pt>
                <c:pt idx="2">
                  <c:v>Sneezing</c:v>
                </c:pt>
              </c:strCache>
            </c:strRef>
          </c:cat>
          <c:val>
            <c:numRef>
              <c:f>Arkusz1!$B$3:$D$3</c:f>
              <c:numCache>
                <c:formatCode>General</c:formatCode>
                <c:ptCount val="3"/>
                <c:pt idx="0">
                  <c:v>50</c:v>
                </c:pt>
                <c:pt idx="1">
                  <c:v>17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CE-4094-BE65-FC42FBDB87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8105279"/>
        <c:axId val="1554954335"/>
      </c:barChart>
      <c:catAx>
        <c:axId val="117810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54954335"/>
        <c:crosses val="autoZero"/>
        <c:auto val="1"/>
        <c:lblAlgn val="ctr"/>
        <c:lblOffset val="100"/>
        <c:noMultiLvlLbl val="0"/>
      </c:catAx>
      <c:valAx>
        <c:axId val="1554954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dirty="0" err="1"/>
                  <a:t>Respondents</a:t>
                </a:r>
                <a:r>
                  <a:rPr lang="pl-PL" baseline="0" dirty="0"/>
                  <a:t> (%)</a:t>
                </a:r>
                <a:endParaRPr lang="pl-PL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78105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9240757157011"/>
          <c:y val="3.3831350077236651E-2"/>
          <c:w val="0.87103926578714086"/>
          <c:h val="0.671305225497220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'cz2'!$D$1110:$I$1110</c:f>
              <c:strCache>
                <c:ptCount val="1"/>
                <c:pt idx="0">
                  <c:v>Grupa ANN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'cz2'!$C$1112:$C$1117</c:f>
              <c:strCache>
                <c:ptCount val="6"/>
                <c:pt idx="0">
                  <c:v>Świąd nosa</c:v>
                </c:pt>
                <c:pt idx="1">
                  <c:v>Blokada nosa</c:v>
                </c:pt>
                <c:pt idx="2">
                  <c:v>Wodnisty katar</c:v>
                </c:pt>
                <c:pt idx="3">
                  <c:v>Kichanie</c:v>
                </c:pt>
                <c:pt idx="4">
                  <c:v>Swędzenie/łzawienie oczu</c:v>
                </c:pt>
                <c:pt idx="5">
                  <c:v>Suma objawów</c:v>
                </c:pt>
              </c:strCache>
            </c:strRef>
          </c:cat>
          <c:val>
            <c:numRef>
              <c:f>'cz2'!$D$1112:$D$1117</c:f>
              <c:numCache>
                <c:formatCode>#,#00</c:formatCode>
                <c:ptCount val="6"/>
                <c:pt idx="0">
                  <c:v>1.1346153846153846</c:v>
                </c:pt>
                <c:pt idx="1">
                  <c:v>1.6923076923076923</c:v>
                </c:pt>
                <c:pt idx="2">
                  <c:v>1.5961538461538463</c:v>
                </c:pt>
                <c:pt idx="3">
                  <c:v>1.7115384615384619</c:v>
                </c:pt>
                <c:pt idx="4">
                  <c:v>1.4615384615384615</c:v>
                </c:pt>
                <c:pt idx="5">
                  <c:v>7.5961538461538467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36-4C8F-B490-3DC4D236A61A}"/>
            </c:ext>
          </c:extLst>
        </c:ser>
        <c:ser>
          <c:idx val="1"/>
          <c:order val="1"/>
          <c:tx>
            <c:strRef>
              <c:f>'cz2'!$J$1110:$Q$1110</c:f>
              <c:strCache>
                <c:ptCount val="1"/>
                <c:pt idx="0">
                  <c:v>Grupa ANN z astmą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'cz2'!$C$1112:$C$1117</c:f>
              <c:strCache>
                <c:ptCount val="6"/>
                <c:pt idx="0">
                  <c:v>Świąd nosa</c:v>
                </c:pt>
                <c:pt idx="1">
                  <c:v>Blokada nosa</c:v>
                </c:pt>
                <c:pt idx="2">
                  <c:v>Wodnisty katar</c:v>
                </c:pt>
                <c:pt idx="3">
                  <c:v>Kichanie</c:v>
                </c:pt>
                <c:pt idx="4">
                  <c:v>Swędzenie/łzawienie oczu</c:v>
                </c:pt>
                <c:pt idx="5">
                  <c:v>Suma objawów</c:v>
                </c:pt>
              </c:strCache>
            </c:strRef>
          </c:cat>
          <c:val>
            <c:numRef>
              <c:f>'cz2'!$K$1112:$K$1117</c:f>
              <c:numCache>
                <c:formatCode>#,#00</c:formatCode>
                <c:ptCount val="6"/>
                <c:pt idx="0">
                  <c:v>1.4285714285714288</c:v>
                </c:pt>
                <c:pt idx="1">
                  <c:v>2.0714285714285707</c:v>
                </c:pt>
                <c:pt idx="2">
                  <c:v>1.7857142857142858</c:v>
                </c:pt>
                <c:pt idx="3">
                  <c:v>1.7142857142857144</c:v>
                </c:pt>
                <c:pt idx="4">
                  <c:v>1.3928571428571432</c:v>
                </c:pt>
                <c:pt idx="5">
                  <c:v>8.3928571428571423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36-4C8F-B490-3DC4D236A6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22011360"/>
        <c:axId val="1"/>
      </c:barChart>
      <c:catAx>
        <c:axId val="1122011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nasilenie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,#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201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102173322787425"/>
          <c:y val="0.89367775619685919"/>
          <c:w val="0.64794130493808211"/>
          <c:h val="8.1481863600373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2A749-FE13-4560-9AD2-57A3862DE78D}" type="datetimeFigureOut">
              <a:rPr lang="pl-PL" smtClean="0"/>
              <a:t>11.10.2025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CB1E7-0160-4FEE-ADA5-17AA525C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638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DF89F3D-199A-4AC2-831B-B0240661CC98}" type="datetime1">
              <a:rPr lang="pl-PL" smtClean="0"/>
              <a:t>11.10.2025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99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AF0C-86BD-46BD-AC89-E9F611999AA5}" type="datetime1">
              <a:rPr lang="pl-PL" smtClean="0"/>
              <a:t>11.10.2025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145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1B5B-EB82-4E4A-9D74-F7F1D2CD7EC4}" type="datetime1">
              <a:rPr lang="pl-PL" smtClean="0"/>
              <a:t>11.10.2025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32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AE53-CB27-4EF3-BA03-416D65E64DBA}" type="datetime1">
              <a:rPr lang="pl-PL" smtClean="0"/>
              <a:t>11.10.2025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248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C52D-C4E7-42A9-B393-4A58A8A785C7}" type="datetime1">
              <a:rPr lang="pl-PL" smtClean="0"/>
              <a:t>11.10.2025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909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FE1F-44B4-4331-A75F-B86F7B56A552}" type="datetime1">
              <a:rPr lang="pl-PL" smtClean="0"/>
              <a:t>11.10.2025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0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A3AF-D38B-42BF-B1C7-D326EABF1494}" type="datetime1">
              <a:rPr lang="pl-PL" smtClean="0"/>
              <a:t>11.10.2025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57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8E2B7-54CB-44C8-A738-00C1AB211393}" type="datetime1">
              <a:rPr lang="pl-PL" smtClean="0"/>
              <a:t>11.10.2025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1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A1AEA-C5E5-466E-B743-F46E2852CC1E}" type="datetime1">
              <a:rPr lang="pl-PL" smtClean="0"/>
              <a:t>11.10.2025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53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F7DD1-03AA-4F05-AC96-47BA0061127A}" type="datetime1">
              <a:rPr lang="pl-PL" smtClean="0"/>
              <a:t>11.10.2025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98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93FBD-71D7-469B-B011-AE02543E46F6}" type="datetime1">
              <a:rPr lang="pl-PL" smtClean="0"/>
              <a:t>11.10.2025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36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840929D-6CF7-4EC0-9B4E-157E0546F106}" type="datetime1">
              <a:rPr lang="pl-PL" smtClean="0"/>
              <a:t>11.10.2025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22DDA25-0B47-434F-A93F-6D224D646327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96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google.pl/url?sa=i&amp;rct=j&amp;q=&amp;esrc=s&amp;source=images&amp;cd=&amp;cad=rja&amp;uact=8&amp;ved=0ahUKEwi7_9n1j4zPAhXFkSwKHVqhBsMQjRwIBw&amp;url=http%3A%2F%2Fwww.mjakmama24.pl%2Fdziecko%2Fchoroby-i-dolegliwosci-u-dzieci%2Fprzeziebienei-czy-alegia-jak-rozpoznac-czy-dziecko-jest-przeziebione-czy-ma-alergie%2C560_604.html&amp;bvm=bv.132479545,d.bGg&amp;psig=AFQjCNEtsAPzGVC9urr7MUDTNcg5Em96ZQ&amp;ust=147384854437894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7B7386-8EA5-4956-B76F-C456C0AD5B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Alergiczny nieżyt nosa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3C78A1E-AAE8-49B1-86D2-C77A218173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Katedra i Klinika Pediatrii, Alergologii</a:t>
            </a:r>
            <a:br>
              <a:rPr lang="pl-PL" dirty="0"/>
            </a:br>
            <a:r>
              <a:rPr lang="pl-PL" dirty="0"/>
              <a:t>i Gastroenterologii CM</a:t>
            </a:r>
            <a:br>
              <a:rPr lang="pl-PL" dirty="0"/>
            </a:br>
            <a:r>
              <a:rPr lang="pl-PL" dirty="0"/>
              <a:t>w Bydgoszczy UMK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5BBEF3-6D88-47D3-89B0-0426A078D170}"/>
              </a:ext>
            </a:extLst>
          </p:cNvPr>
          <p:cNvGrpSpPr/>
          <p:nvPr/>
        </p:nvGrpSpPr>
        <p:grpSpPr>
          <a:xfrm>
            <a:off x="6172200" y="106780"/>
            <a:ext cx="2869781" cy="1270243"/>
            <a:chOff x="5299911" y="106780"/>
            <a:chExt cx="3742070" cy="1292759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8E1E43D-B086-4856-8473-F4590E8F5F71}"/>
                </a:ext>
              </a:extLst>
            </p:cNvPr>
            <p:cNvSpPr/>
            <p:nvPr/>
          </p:nvSpPr>
          <p:spPr>
            <a:xfrm>
              <a:off x="5299911" y="106780"/>
              <a:ext cx="3742070" cy="711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ADCBAD56-3111-4235-A163-DA4E201BA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182" y="106781"/>
              <a:ext cx="3030799" cy="1292758"/>
            </a:xfrm>
            <a:prstGeom prst="rect">
              <a:avLst/>
            </a:prstGeom>
          </p:spPr>
        </p:pic>
      </p:grp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1ABE15C2-25F7-4785-8176-478AE41D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686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E2E4DD-51B1-4AD1-81B9-BF38C5244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Objawy ANN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F66190-9740-47D2-931A-E9ACB76A5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742" y="2323070"/>
            <a:ext cx="7290055" cy="402336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FA5C6FB-AE74-4757-9EF5-CE7C75CA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10</a:t>
            </a:fld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3A6F0521-34A0-459C-9006-3537DC9BD016}"/>
              </a:ext>
            </a:extLst>
          </p:cNvPr>
          <p:cNvGrpSpPr/>
          <p:nvPr/>
        </p:nvGrpSpPr>
        <p:grpSpPr>
          <a:xfrm>
            <a:off x="731786" y="2278753"/>
            <a:ext cx="7874439" cy="2310362"/>
            <a:chOff x="731786" y="1883337"/>
            <a:chExt cx="7874439" cy="2310362"/>
          </a:xfrm>
        </p:grpSpPr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3C1F3C67-8563-4B8D-A904-CE35D64261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1128" y="3678765"/>
              <a:ext cx="1719499" cy="36933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spcBef>
                  <a:spcPct val="50000"/>
                </a:spcBef>
                <a:buClrTx/>
                <a:buSzTx/>
                <a:buFontTx/>
                <a:buNone/>
                <a:defRPr b="1" i="0" u="none">
                  <a:solidFill>
                    <a:srgbClr val="1CADE4"/>
                  </a:solidFill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9pPr>
            </a:lstStyle>
            <a:p>
              <a:r>
                <a:rPr lang="pl-PL" altLang="pl-PL" dirty="0"/>
                <a:t>Blokada nosa</a:t>
              </a:r>
              <a:endParaRPr lang="en-US" altLang="pl-PL" dirty="0"/>
            </a:p>
          </p:txBody>
        </p:sp>
        <p:sp>
          <p:nvSpPr>
            <p:cNvPr id="12" name="Text Box 14">
              <a:extLst>
                <a:ext uri="{FF2B5EF4-FFF2-40B4-BE49-F238E27FC236}">
                  <a16:creationId xmlns:a16="http://schemas.microsoft.com/office/drawing/2014/main" id="{19B634A1-3BE3-43E0-8169-9696B9318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4303" y="3684962"/>
              <a:ext cx="1475570" cy="36933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spcBef>
                  <a:spcPct val="50000"/>
                </a:spcBef>
                <a:buClrTx/>
                <a:buSzTx/>
                <a:buFontTx/>
                <a:buNone/>
                <a:defRPr b="1" i="0" u="none">
                  <a:solidFill>
                    <a:srgbClr val="1CADE4"/>
                  </a:solidFill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9pPr>
            </a:lstStyle>
            <a:p>
              <a:r>
                <a:rPr lang="pl-PL" altLang="pl-PL" dirty="0"/>
                <a:t>Kichanie</a:t>
              </a:r>
              <a:endParaRPr lang="en-US" altLang="pl-PL" dirty="0"/>
            </a:p>
          </p:txBody>
        </p:sp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07820F16-FF69-4548-AE9E-06FE1752E7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786" y="3684962"/>
              <a:ext cx="1475570" cy="36933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pl-PL" altLang="pl-PL" sz="1800" b="1" i="0" u="none" dirty="0">
                  <a:solidFill>
                    <a:srgbClr val="1CADE4"/>
                  </a:solidFill>
                  <a:latin typeface="+mn-lt"/>
                  <a:cs typeface="Arial" panose="020B0604020202020204" pitchFamily="34" charset="0"/>
                </a:rPr>
                <a:t>Wyciek</a:t>
              </a:r>
              <a:endParaRPr lang="en-US" altLang="pl-PL" sz="1800" b="1" i="0" u="none" dirty="0">
                <a:solidFill>
                  <a:srgbClr val="1CADE4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4" name="Text Box 19">
              <a:extLst>
                <a:ext uri="{FF2B5EF4-FFF2-40B4-BE49-F238E27FC236}">
                  <a16:creationId xmlns:a16="http://schemas.microsoft.com/office/drawing/2014/main" id="{9E02B967-962D-4E24-8251-B00F71ED75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0775" y="3679205"/>
              <a:ext cx="1571542" cy="36933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spcBef>
                  <a:spcPct val="50000"/>
                </a:spcBef>
                <a:buClrTx/>
                <a:buSzTx/>
                <a:buFontTx/>
                <a:buNone/>
                <a:defRPr b="1" i="0" u="none">
                  <a:solidFill>
                    <a:srgbClr val="1CADE4"/>
                  </a:solidFill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latin typeface="Tahoma" panose="020B0604030504040204" pitchFamily="34" charset="0"/>
                </a:defRPr>
              </a:lvl9pPr>
            </a:lstStyle>
            <a:p>
              <a:r>
                <a:rPr lang="pl-PL" altLang="pl-PL" dirty="0"/>
                <a:t>Świąd nosa</a:t>
              </a:r>
              <a:endParaRPr lang="en-US" altLang="pl-PL" dirty="0"/>
            </a:p>
          </p:txBody>
        </p:sp>
        <p:sp>
          <p:nvSpPr>
            <p:cNvPr id="16" name="Text Box 22">
              <a:extLst>
                <a:ext uri="{FF2B5EF4-FFF2-40B4-BE49-F238E27FC236}">
                  <a16:creationId xmlns:a16="http://schemas.microsoft.com/office/drawing/2014/main" id="{6797DFBB-216E-42FB-A36B-54EFE31E8B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6226" y="3547368"/>
              <a:ext cx="2289999" cy="64633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pl-PL" altLang="pl-PL" sz="1800" b="1" dirty="0">
                  <a:solidFill>
                    <a:srgbClr val="1CADE4"/>
                  </a:solidFill>
                  <a:latin typeface="+mn-lt"/>
                  <a:cs typeface="Arial" panose="020B0604020202020204" pitchFamily="34" charset="0"/>
                </a:rPr>
                <a:t>Łzawienie</a:t>
              </a:r>
              <a:br>
                <a:rPr lang="pl-PL" altLang="pl-PL" sz="1800" b="1" dirty="0">
                  <a:solidFill>
                    <a:srgbClr val="1CADE4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pl-PL" altLang="pl-PL" sz="1800" b="1" dirty="0">
                  <a:solidFill>
                    <a:srgbClr val="1CADE4"/>
                  </a:solidFill>
                  <a:latin typeface="+mn-lt"/>
                  <a:cs typeface="Arial" panose="020B0604020202020204" pitchFamily="34" charset="0"/>
                </a:rPr>
                <a:t>i świąd oczu</a:t>
              </a:r>
              <a:endParaRPr lang="en-US" altLang="pl-PL" sz="1800" b="1" dirty="0">
                <a:solidFill>
                  <a:srgbClr val="1CADE4"/>
                </a:solidFill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5EF650C7-E545-40C2-BD4A-420EF42F32DE}"/>
                </a:ext>
              </a:extLst>
            </p:cNvPr>
            <p:cNvGrpSpPr/>
            <p:nvPr/>
          </p:nvGrpSpPr>
          <p:grpSpPr>
            <a:xfrm>
              <a:off x="780742" y="1883337"/>
              <a:ext cx="7582516" cy="1631209"/>
              <a:chOff x="1202982" y="1903497"/>
              <a:chExt cx="7582516" cy="1631209"/>
            </a:xfrm>
          </p:grpSpPr>
          <p:pic>
            <p:nvPicPr>
              <p:cNvPr id="8" name="Picture 6" descr="rinitis_alergica">
                <a:extLst>
                  <a:ext uri="{FF2B5EF4-FFF2-40B4-BE49-F238E27FC236}">
                    <a16:creationId xmlns:a16="http://schemas.microsoft.com/office/drawing/2014/main" id="{EA81FEFD-ACB0-4520-ACED-5FB2BA19FD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2982" y="1904007"/>
                <a:ext cx="1455576" cy="163019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 descr="Rinitis-alérgica">
                <a:extLst>
                  <a:ext uri="{FF2B5EF4-FFF2-40B4-BE49-F238E27FC236}">
                    <a16:creationId xmlns:a16="http://schemas.microsoft.com/office/drawing/2014/main" id="{A9918D4B-B92D-480A-95C9-7933516FAF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9859" y="1904006"/>
                <a:ext cx="1348939" cy="163019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2" descr="Rinitis-alérgica">
                <a:extLst>
                  <a:ext uri="{FF2B5EF4-FFF2-40B4-BE49-F238E27FC236}">
                    <a16:creationId xmlns:a16="http://schemas.microsoft.com/office/drawing/2014/main" id="{43C3181B-E0D2-4FA6-A5BF-88CA3470B3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7439" y="1903497"/>
                <a:ext cx="1322694" cy="16307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1" descr="Watery-Eyes-Allergic-Conjunctivitis">
                <a:extLst>
                  <a:ext uri="{FF2B5EF4-FFF2-40B4-BE49-F238E27FC236}">
                    <a16:creationId xmlns:a16="http://schemas.microsoft.com/office/drawing/2014/main" id="{0ED49AFF-D157-4188-9B03-02F94C4250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52"/>
              <a:stretch/>
            </p:blipFill>
            <p:spPr bwMode="auto">
              <a:xfrm>
                <a:off x="6981434" y="1903497"/>
                <a:ext cx="1804064" cy="16307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Obraz 3">
                <a:extLst>
                  <a:ext uri="{FF2B5EF4-FFF2-40B4-BE49-F238E27FC236}">
                    <a16:creationId xmlns:a16="http://schemas.microsoft.com/office/drawing/2014/main" id="{8F473AF7-A30B-4304-8BD2-DF0D9E02B1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0099" y="1904006"/>
                <a:ext cx="1206039" cy="16307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B5841931-0DDB-4F9D-8D6E-1AF8FAE1938F}"/>
              </a:ext>
            </a:extLst>
          </p:cNvPr>
          <p:cNvGrpSpPr/>
          <p:nvPr/>
        </p:nvGrpSpPr>
        <p:grpSpPr>
          <a:xfrm>
            <a:off x="889775" y="4633432"/>
            <a:ext cx="7364450" cy="1658209"/>
            <a:chOff x="927595" y="4584642"/>
            <a:chExt cx="7364450" cy="1658209"/>
          </a:xfrm>
        </p:grpSpPr>
        <p:pic>
          <p:nvPicPr>
            <p:cNvPr id="6" name="Picture 5" descr="large[1]">
              <a:extLst>
                <a:ext uri="{FF2B5EF4-FFF2-40B4-BE49-F238E27FC236}">
                  <a16:creationId xmlns:a16="http://schemas.microsoft.com/office/drawing/2014/main" id="{E685B634-DE8F-40BD-AF21-C715F260C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595" y="4612659"/>
              <a:ext cx="2445287" cy="16301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nov2004_report_allergy_03[1]">
              <a:extLst>
                <a:ext uri="{FF2B5EF4-FFF2-40B4-BE49-F238E27FC236}">
                  <a16:creationId xmlns:a16="http://schemas.microsoft.com/office/drawing/2014/main" id="{1991A047-FE12-40A7-A8F6-C03E3D05E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317" y="4621437"/>
              <a:ext cx="1719728" cy="16214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BAC268FD-DCD7-4AC0-BD66-1BA9E9D5B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06658" y="4584642"/>
              <a:ext cx="2333625" cy="16383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104193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867133-C9E4-4501-B894-4630A437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Objawy niedrożności nosa</a:t>
            </a:r>
            <a:br>
              <a:rPr lang="pl-PL" dirty="0"/>
            </a:br>
            <a:r>
              <a:rPr lang="pl-PL" dirty="0"/>
              <a:t>u niemowląt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8ACEBC-622B-4910-A548-3527315D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Objawy są nieco odmienne i obejmują:</a:t>
            </a:r>
          </a:p>
          <a:p>
            <a:pPr lvl="1"/>
            <a:r>
              <a:rPr lang="pl-PL" sz="2000" dirty="0"/>
              <a:t>sapkę</a:t>
            </a:r>
          </a:p>
          <a:p>
            <a:pPr lvl="1"/>
            <a:r>
              <a:rPr lang="pl-PL" sz="2000" dirty="0"/>
              <a:t>stridor nosowy</a:t>
            </a:r>
          </a:p>
          <a:p>
            <a:pPr lvl="1"/>
            <a:r>
              <a:rPr lang="pl-PL" sz="2000" dirty="0"/>
              <a:t>katar</a:t>
            </a:r>
          </a:p>
          <a:p>
            <a:pPr lvl="1"/>
            <a:r>
              <a:rPr lang="pl-PL" sz="2000" dirty="0"/>
              <a:t>chrapanie</a:t>
            </a:r>
          </a:p>
          <a:p>
            <a:pPr lvl="1"/>
            <a:r>
              <a:rPr lang="pl-PL" sz="2000" dirty="0"/>
              <a:t>trudności w karmieniu</a:t>
            </a:r>
          </a:p>
          <a:p>
            <a:pPr lvl="1"/>
            <a:r>
              <a:rPr lang="pl-PL" sz="2000" dirty="0"/>
              <a:t>zachłystywanie się pokarmem</a:t>
            </a:r>
          </a:p>
          <a:p>
            <a:pPr lvl="1"/>
            <a:r>
              <a:rPr lang="pl-PL" sz="2000" dirty="0"/>
              <a:t>duszność wdechową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A949B75-797B-4D1B-8E8A-954EAE69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11</a:t>
            </a:fld>
            <a:endParaRPr lang="pl-PL"/>
          </a:p>
        </p:txBody>
      </p:sp>
      <p:pic>
        <p:nvPicPr>
          <p:cNvPr id="5" name="Picture 5" descr="Znalezione obrazy dla zapytania NIEŻYT NOSA U NIEMOWLĄT">
            <a:hlinkClick r:id="rId2"/>
            <a:extLst>
              <a:ext uri="{FF2B5EF4-FFF2-40B4-BE49-F238E27FC236}">
                <a16:creationId xmlns:a16="http://schemas.microsoft.com/office/drawing/2014/main" id="{96A6BCAF-523B-475C-B554-854335545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90" y="3341860"/>
            <a:ext cx="3487738" cy="2327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90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2AF0EE-CBDF-4B3F-AD36-9B85EDC9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573" y="296528"/>
            <a:ext cx="7290054" cy="1499616"/>
          </a:xfrm>
        </p:spPr>
        <p:txBody>
          <a:bodyPr>
            <a:normAutofit/>
          </a:bodyPr>
          <a:lstStyle/>
          <a:p>
            <a:r>
              <a:rPr lang="pl-PL" dirty="0"/>
              <a:t>Jak rozpoznać </a:t>
            </a:r>
            <a:r>
              <a:rPr lang="pl-PL" dirty="0" err="1"/>
              <a:t>aNN</a:t>
            </a:r>
            <a:r>
              <a:rPr lang="pl-PL" dirty="0"/>
              <a:t>? </a:t>
            </a:r>
            <a:r>
              <a:rPr lang="pl-PL" sz="2700" dirty="0">
                <a:solidFill>
                  <a:schemeClr val="accent1"/>
                </a:solidFill>
              </a:rPr>
              <a:t>Wywiad lekarski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3679B4-5ADE-4127-96D3-05FFCAE49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1491343"/>
            <a:ext cx="8001000" cy="489987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Typowe objawy: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Wodnista wydzielina z nosa</a:t>
            </a: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Napadowe kichanie</a:t>
            </a: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Uczucie zatkania nosa</a:t>
            </a: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Świąd nosa</a:t>
            </a: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Współwystępowanie objawów ocznych </a:t>
            </a:r>
            <a: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(łzawienie, zaczerwienienie, świąd oczu)</a:t>
            </a:r>
          </a:p>
          <a:p>
            <a:pPr marL="0" indent="0">
              <a:buNone/>
            </a:pPr>
            <a:r>
              <a:rPr lang="pl-PL" sz="25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Obecność kilku z tych objawów jednocześnie – bardzo silnie sugeruje ANN.</a:t>
            </a: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Mniej typowe (ale ważne!) symptomy: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Osłabienie węchu (</a:t>
            </a:r>
            <a:r>
              <a:rPr lang="pl-PL" sz="25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hiposmia</a:t>
            </a: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Świąd gardła lub podniebienia</a:t>
            </a: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Chrapanie, zaburzenia snu, zmęczenie dzienne</a:t>
            </a: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dzieci: trudności w koncentracji, drażliwość, niechęć do aktywności</a:t>
            </a: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F6996D9-67A4-4D58-AD0F-3C71ABF2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2577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56761-EC49-9824-4BB0-CC36E0C2E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D3860F-CBA0-0167-4933-64E4CE04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573" y="296528"/>
            <a:ext cx="7290054" cy="1499616"/>
          </a:xfrm>
        </p:spPr>
        <p:txBody>
          <a:bodyPr>
            <a:normAutofit/>
          </a:bodyPr>
          <a:lstStyle/>
          <a:p>
            <a:r>
              <a:rPr lang="pl-PL" dirty="0"/>
              <a:t>Jak rozpoznać </a:t>
            </a:r>
            <a:r>
              <a:rPr lang="pl-PL" dirty="0" err="1"/>
              <a:t>aNN</a:t>
            </a:r>
            <a:r>
              <a:rPr lang="pl-PL" dirty="0"/>
              <a:t>? </a:t>
            </a:r>
            <a:r>
              <a:rPr lang="pl-PL" sz="2700" dirty="0">
                <a:solidFill>
                  <a:schemeClr val="accent1"/>
                </a:solidFill>
              </a:rPr>
              <a:t>Wywiad lekarski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DC6300-8AE3-5173-6928-B911392D2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1491343"/>
            <a:ext cx="8001000" cy="4899879"/>
          </a:xfrm>
        </p:spPr>
        <p:txBody>
          <a:bodyPr>
            <a:normAutofit fontScale="77500" lnSpcReduction="20000"/>
          </a:bodyPr>
          <a:lstStyle/>
          <a:p>
            <a:r>
              <a:rPr lang="pl-PL" sz="2400" b="1" dirty="0"/>
              <a:t>1) Sezonowość objawów</a:t>
            </a:r>
            <a:endParaRPr lang="pl-PL" sz="2400" dirty="0"/>
          </a:p>
          <a:p>
            <a:r>
              <a:rPr lang="pl-PL" sz="2400" dirty="0"/>
              <a:t>Kiedy pojawiają się/ nasilają się dolegliwości? (miesiące, dni tygodnia, pora dnia)</a:t>
            </a:r>
          </a:p>
          <a:p>
            <a:r>
              <a:rPr lang="pl-PL" sz="2400" dirty="0"/>
              <a:t>Zależność od </a:t>
            </a:r>
            <a:r>
              <a:rPr lang="pl-PL" sz="2400" b="1" dirty="0"/>
              <a:t>pylenia</a:t>
            </a:r>
            <a:r>
              <a:rPr lang="pl-PL" sz="2400" dirty="0"/>
              <a:t> (trawy/brzoza/bylica) lub </a:t>
            </a:r>
            <a:r>
              <a:rPr lang="pl-PL" sz="2400" b="1" dirty="0"/>
              <a:t>pracy kosiarek</a:t>
            </a:r>
            <a:r>
              <a:rPr lang="pl-PL" sz="2400" dirty="0"/>
              <a:t>, wyjść na łąkę/boisko?</a:t>
            </a:r>
          </a:p>
          <a:p>
            <a:r>
              <a:rPr lang="pl-PL" sz="2400" dirty="0"/>
              <a:t>Poprawa w deszczowe dni / pogorszenie przy wietrze?</a:t>
            </a:r>
          </a:p>
          <a:p>
            <a:r>
              <a:rPr lang="pl-PL" sz="2400" dirty="0"/>
              <a:t>Czy były </a:t>
            </a:r>
            <a:r>
              <a:rPr lang="pl-PL" sz="2400" b="1" dirty="0"/>
              <a:t>okresy bezobjawowe</a:t>
            </a:r>
            <a:r>
              <a:rPr lang="pl-PL" sz="2400" dirty="0"/>
              <a:t> (wakacje, wyjazd nad morze/góry)?</a:t>
            </a:r>
          </a:p>
          <a:p>
            <a:r>
              <a:rPr lang="pl-PL" sz="2400" b="1" dirty="0"/>
              <a:t>2) Dom / żłobek / szkoła (środowisko)</a:t>
            </a:r>
            <a:endParaRPr lang="pl-PL" sz="2400" dirty="0"/>
          </a:p>
          <a:p>
            <a:r>
              <a:rPr lang="pl-PL" sz="2400" dirty="0"/>
              <a:t>Gdzie objawy są najgorsze: </a:t>
            </a:r>
            <a:r>
              <a:rPr lang="pl-PL" sz="2400" b="1" dirty="0"/>
              <a:t>sypialnia</a:t>
            </a:r>
            <a:r>
              <a:rPr lang="pl-PL" sz="2400" dirty="0"/>
              <a:t>, sala żłobkowa/szkolna, świetlica, sala gimnastyczna?</a:t>
            </a:r>
          </a:p>
          <a:p>
            <a:r>
              <a:rPr lang="pl-PL" sz="2400" b="1" dirty="0"/>
              <a:t>Kurz/roztocza:</a:t>
            </a:r>
            <a:r>
              <a:rPr lang="pl-PL" sz="2400" dirty="0"/>
              <a:t> dywany, zasłony, </a:t>
            </a:r>
            <a:r>
              <a:rPr lang="pl-PL" sz="2400" dirty="0" err="1"/>
              <a:t>pluszaki</a:t>
            </a:r>
            <a:r>
              <a:rPr lang="pl-PL" sz="2400" dirty="0"/>
              <a:t>, stare materace, nawilżacze, widoczna pleśń.</a:t>
            </a:r>
          </a:p>
          <a:p>
            <a:r>
              <a:rPr lang="pl-PL" sz="2400" b="1" dirty="0"/>
              <a:t>Remonty/nowe zapachy</a:t>
            </a:r>
            <a:r>
              <a:rPr lang="pl-PL" sz="2400" dirty="0"/>
              <a:t> (farby, lakiery), wentylacja/klimatyzacja, wilgotność.</a:t>
            </a:r>
          </a:p>
          <a:p>
            <a:r>
              <a:rPr lang="pl-PL" sz="2400" dirty="0"/>
              <a:t>Zmiana nasilenia po </a:t>
            </a:r>
            <a:r>
              <a:rPr lang="pl-PL" sz="2400" b="1" dirty="0"/>
              <a:t>weekendzie</a:t>
            </a:r>
            <a:r>
              <a:rPr lang="pl-PL" sz="2400" dirty="0"/>
              <a:t> lub po </a:t>
            </a:r>
            <a:r>
              <a:rPr lang="pl-PL" sz="2400" b="1" dirty="0"/>
              <a:t>noclegu u dziadków</a:t>
            </a:r>
            <a:r>
              <a:rPr lang="pl-PL" sz="2400" dirty="0"/>
              <a:t>?</a:t>
            </a:r>
          </a:p>
          <a:p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E5CF7A2-160C-B6F2-93CA-5AF008BB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9798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DFDF0-3A0E-2975-2AD1-95E088373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F1D059-224F-0B0B-1636-12B4B3EB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573" y="296528"/>
            <a:ext cx="7290054" cy="1499616"/>
          </a:xfrm>
        </p:spPr>
        <p:txBody>
          <a:bodyPr>
            <a:normAutofit/>
          </a:bodyPr>
          <a:lstStyle/>
          <a:p>
            <a:r>
              <a:rPr lang="pl-PL" dirty="0"/>
              <a:t>Jak rozpoznać </a:t>
            </a:r>
            <a:r>
              <a:rPr lang="pl-PL" dirty="0" err="1"/>
              <a:t>aNN</a:t>
            </a:r>
            <a:r>
              <a:rPr lang="pl-PL" dirty="0"/>
              <a:t>? </a:t>
            </a:r>
            <a:r>
              <a:rPr lang="pl-PL" sz="2700" dirty="0">
                <a:solidFill>
                  <a:schemeClr val="accent1"/>
                </a:solidFill>
              </a:rPr>
              <a:t>Wywiad lekarski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D060B5-9342-95A6-234E-0826DA37A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1491343"/>
            <a:ext cx="8001000" cy="4899879"/>
          </a:xfrm>
        </p:spPr>
        <p:txBody>
          <a:bodyPr>
            <a:normAutofit fontScale="85000" lnSpcReduction="20000"/>
          </a:bodyPr>
          <a:lstStyle/>
          <a:p>
            <a:r>
              <a:rPr lang="pl-PL" sz="2400" b="1" dirty="0"/>
              <a:t>3) Zwierzęta</a:t>
            </a:r>
            <a:endParaRPr lang="pl-PL" sz="2400" dirty="0"/>
          </a:p>
          <a:p>
            <a:r>
              <a:rPr lang="pl-PL" sz="2400" dirty="0"/>
              <a:t>Jakie zwierzęta w domu/szkole (kot, pies, gryzoń, królik, ptaki)?</a:t>
            </a:r>
          </a:p>
          <a:p>
            <a:r>
              <a:rPr lang="pl-PL" sz="2400" b="1" dirty="0"/>
              <a:t>Od kiedy</a:t>
            </a:r>
            <a:r>
              <a:rPr lang="pl-PL" sz="2400" dirty="0"/>
              <a:t> zwierzę w domu i czy objawy zaczęły się </a:t>
            </a:r>
            <a:r>
              <a:rPr lang="pl-PL" sz="2400" b="1" dirty="0"/>
              <a:t>po jego pojawieniu się</a:t>
            </a:r>
            <a:r>
              <a:rPr lang="pl-PL" sz="2400" dirty="0"/>
              <a:t>?</a:t>
            </a:r>
          </a:p>
          <a:p>
            <a:r>
              <a:rPr lang="pl-PL" sz="2400" dirty="0"/>
              <a:t>Kontakt „pośredni” (ubrania rodziców, odwiedziny u znajomych ze zwierzętami).</a:t>
            </a:r>
          </a:p>
          <a:p>
            <a:r>
              <a:rPr lang="pl-PL" sz="2400" dirty="0"/>
              <a:t>Czy objawy </a:t>
            </a:r>
            <a:r>
              <a:rPr lang="pl-PL" sz="2400" b="1" dirty="0"/>
              <a:t>słabną poza domem</a:t>
            </a:r>
            <a:r>
              <a:rPr lang="pl-PL" sz="2400" dirty="0"/>
              <a:t> lub podczas dłuższego wyjazdu bez zwierzęcia?</a:t>
            </a:r>
          </a:p>
          <a:p>
            <a:r>
              <a:rPr lang="pl-PL" sz="2400" b="1" dirty="0"/>
              <a:t>4) Dym i inne drażniące</a:t>
            </a:r>
            <a:endParaRPr lang="pl-PL" sz="2400" dirty="0"/>
          </a:p>
          <a:p>
            <a:r>
              <a:rPr lang="pl-PL" sz="2400" dirty="0"/>
              <a:t>Ekspozycja na </a:t>
            </a:r>
            <a:r>
              <a:rPr lang="pl-PL" sz="2400" b="1" dirty="0"/>
              <a:t>dym tytoniowy</a:t>
            </a:r>
            <a:r>
              <a:rPr lang="pl-PL" sz="2400" dirty="0"/>
              <a:t> (w domu, na balkonie, w samochodzie), </a:t>
            </a:r>
            <a:r>
              <a:rPr lang="pl-PL" sz="2400" b="1" dirty="0"/>
              <a:t>e-papierosy</a:t>
            </a:r>
            <a:r>
              <a:rPr lang="pl-PL" sz="2400" dirty="0"/>
              <a:t>, kadzidła/świece zapachowe.</a:t>
            </a:r>
          </a:p>
          <a:p>
            <a:r>
              <a:rPr lang="pl-PL" sz="2400" dirty="0"/>
              <a:t>Kominek, pył, aerozole (dezodoranty, odświeżacze powietrza), środki czystości w sprayu.</a:t>
            </a:r>
          </a:p>
          <a:p>
            <a:r>
              <a:rPr lang="pl-PL" sz="2400" dirty="0"/>
              <a:t>Czy nasilenie pojawia się </a:t>
            </a:r>
            <a:r>
              <a:rPr lang="pl-PL" sz="2400" b="1" dirty="0"/>
              <a:t>po sprzątaniu/odświeżaniu</a:t>
            </a:r>
            <a:r>
              <a:rPr lang="pl-PL" sz="2400" dirty="0"/>
              <a:t> pomieszczeń?</a:t>
            </a: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6CF07FE-CC31-647C-C6BB-1B53FFE3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5262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9881-709F-E5A7-A7E0-8EEEBC9C7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00A794-FB13-EE36-C9DE-4B91AF6E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573" y="296528"/>
            <a:ext cx="7290054" cy="1499616"/>
          </a:xfrm>
        </p:spPr>
        <p:txBody>
          <a:bodyPr>
            <a:normAutofit/>
          </a:bodyPr>
          <a:lstStyle/>
          <a:p>
            <a:r>
              <a:rPr lang="pl-PL" dirty="0"/>
              <a:t>Jak rozpoznać </a:t>
            </a:r>
            <a:r>
              <a:rPr lang="pl-PL" dirty="0" err="1"/>
              <a:t>aNN</a:t>
            </a:r>
            <a:r>
              <a:rPr lang="pl-PL" dirty="0"/>
              <a:t>? </a:t>
            </a:r>
            <a:r>
              <a:rPr lang="pl-PL" sz="2700" dirty="0">
                <a:solidFill>
                  <a:schemeClr val="accent1"/>
                </a:solidFill>
              </a:rPr>
              <a:t>Wywiad lekarski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AAF984-6D13-4138-1FF0-E1E2CB17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1491343"/>
            <a:ext cx="8001000" cy="4899879"/>
          </a:xfrm>
        </p:spPr>
        <p:txBody>
          <a:bodyPr>
            <a:normAutofit fontScale="85000" lnSpcReduction="10000"/>
          </a:bodyPr>
          <a:lstStyle/>
          <a:p>
            <a:r>
              <a:rPr lang="pl-PL" sz="2400" b="1" dirty="0"/>
              <a:t>Pytania uzupełniające</a:t>
            </a:r>
            <a:endParaRPr lang="pl-PL" sz="2400" dirty="0"/>
          </a:p>
          <a:p>
            <a:r>
              <a:rPr lang="pl-PL" sz="2400" dirty="0"/>
              <a:t>Wpływ na </a:t>
            </a:r>
            <a:r>
              <a:rPr lang="pl-PL" sz="2400" b="1" dirty="0"/>
              <a:t>sen i naukę</a:t>
            </a:r>
            <a:r>
              <a:rPr lang="pl-PL" sz="2400" dirty="0"/>
              <a:t> (chrapanie, oddychanie przez usta, poranne bóle głowy).</a:t>
            </a:r>
          </a:p>
          <a:p>
            <a:r>
              <a:rPr lang="pl-PL" sz="2400" dirty="0"/>
              <a:t>Objawy </a:t>
            </a:r>
            <a:r>
              <a:rPr lang="pl-PL" sz="2400" b="1" dirty="0"/>
              <a:t>spojówek</a:t>
            </a:r>
            <a:r>
              <a:rPr lang="pl-PL" sz="2400" dirty="0"/>
              <a:t> (świąd/łzawienie) i </a:t>
            </a:r>
            <a:r>
              <a:rPr lang="pl-PL" sz="2400" b="1" dirty="0"/>
              <a:t>dolnych dróg</a:t>
            </a:r>
            <a:r>
              <a:rPr lang="pl-PL" sz="2400" dirty="0"/>
              <a:t> (kaszel, świszczący oddech, wysiłek).</a:t>
            </a:r>
          </a:p>
          <a:p>
            <a:r>
              <a:rPr lang="pl-PL" sz="2400" b="1" dirty="0"/>
              <a:t>Rodzinny wywiad atopowy</a:t>
            </a:r>
            <a:r>
              <a:rPr lang="pl-PL" sz="2400" dirty="0"/>
              <a:t> (ANN, astma, AZS).</a:t>
            </a:r>
          </a:p>
          <a:p>
            <a:endParaRPr lang="pl-PL" sz="2400" dirty="0"/>
          </a:p>
          <a:p>
            <a:r>
              <a:rPr lang="pl-PL" sz="2400" b="1" dirty="0">
                <a:solidFill>
                  <a:schemeClr val="accent1"/>
                </a:solidFill>
              </a:rPr>
              <a:t>Zapamiętaj</a:t>
            </a:r>
          </a:p>
          <a:p>
            <a:r>
              <a:rPr lang="pl-PL" sz="2400" dirty="0"/>
              <a:t>(+) Sezonowość / ekspozycja specyficzna → myśl o alergenie wziewnym.</a:t>
            </a:r>
          </a:p>
          <a:p>
            <a:r>
              <a:rPr lang="pl-PL" sz="2400" dirty="0"/>
              <a:t>Objawy dominują w sypialni → oceń </a:t>
            </a:r>
            <a:r>
              <a:rPr lang="pl-PL" sz="2400" b="1" dirty="0"/>
              <a:t>roztocza/pleśń</a:t>
            </a:r>
            <a:r>
              <a:rPr lang="pl-PL" sz="2400" dirty="0"/>
              <a:t>.</a:t>
            </a:r>
          </a:p>
          <a:p>
            <a:r>
              <a:rPr lang="pl-PL" sz="2400" dirty="0"/>
              <a:t>Nasilenie przy zwierzęciu → rozważ </a:t>
            </a:r>
            <a:r>
              <a:rPr lang="pl-PL" sz="2400" b="1" dirty="0"/>
              <a:t>eliminację testową</a:t>
            </a:r>
            <a:r>
              <a:rPr lang="pl-PL" sz="2400" dirty="0"/>
              <a:t> / diagnostykę </a:t>
            </a:r>
            <a:r>
              <a:rPr lang="pl-PL" sz="2400" dirty="0" err="1"/>
              <a:t>IgE</a:t>
            </a:r>
            <a:r>
              <a:rPr lang="pl-PL" sz="2400" dirty="0"/>
              <a:t>.</a:t>
            </a:r>
          </a:p>
          <a:p>
            <a:r>
              <a:rPr lang="pl-PL" sz="2400" dirty="0"/>
              <a:t>Dym/drażniące obecne → </a:t>
            </a:r>
            <a:r>
              <a:rPr lang="pl-PL" sz="2400" b="1" dirty="0"/>
              <a:t>edukacja i eliminacja</a:t>
            </a:r>
            <a:r>
              <a:rPr lang="pl-PL" sz="2400" dirty="0"/>
              <a:t> ekspozycji.</a:t>
            </a:r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8AAA58F-56EB-0EA4-F39E-928D51A3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009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2AF0EE-CBDF-4B3F-AD36-9B85EDC9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46" y="161979"/>
            <a:ext cx="7290054" cy="1499616"/>
          </a:xfrm>
        </p:spPr>
        <p:txBody>
          <a:bodyPr/>
          <a:lstStyle/>
          <a:p>
            <a:r>
              <a:rPr lang="pl-PL" dirty="0"/>
              <a:t>Jak rozpoznać </a:t>
            </a:r>
            <a:r>
              <a:rPr lang="pl-PL" dirty="0" err="1"/>
              <a:t>aNN</a:t>
            </a:r>
            <a:r>
              <a:rPr lang="pl-PL" dirty="0"/>
              <a:t>? </a:t>
            </a:r>
            <a:r>
              <a:rPr lang="pl-PL" sz="2700" dirty="0">
                <a:solidFill>
                  <a:schemeClr val="accent1"/>
                </a:solidFill>
              </a:rPr>
              <a:t>Badanie przedmiotowe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3679B4-5ADE-4127-96D3-05FFCAE49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393371"/>
            <a:ext cx="7290054" cy="4879413"/>
          </a:xfrm>
        </p:spPr>
        <p:txBody>
          <a:bodyPr>
            <a:normAutofit/>
          </a:bodyPr>
          <a:lstStyle/>
          <a:p>
            <a:pPr marL="128016" lvl="1" indent="0">
              <a:buNone/>
            </a:pP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drożności nosa</a:t>
            </a:r>
          </a:p>
          <a:p>
            <a:pPr marL="0" indent="0">
              <a:buNone/>
            </a:pPr>
            <a:endParaRPr lang="pl-PL" sz="2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Charakterystyczny wygląd dziecka z przewlekłym ANN: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Usta stale otwarte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wynik utrudnionego oddychania przez nos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Wada zgryzu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(tzw. twarz </a:t>
            </a:r>
            <a:r>
              <a:rPr lang="pl-PL" sz="2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adenoidalna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efekt przewlekłego oddychania ustami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Zmęczony, apatyczny wyraz twarzy</a:t>
            </a:r>
            <a:endParaRPr lang="pl-PL" sz="2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sz="2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F6996D9-67A4-4D58-AD0F-3C71ABF2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708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62CF3-0C15-A35D-AEE6-0A6FEF22C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7928E0-1DA4-CC10-6926-7D086BC55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46" y="161979"/>
            <a:ext cx="7290054" cy="1499616"/>
          </a:xfrm>
        </p:spPr>
        <p:txBody>
          <a:bodyPr/>
          <a:lstStyle/>
          <a:p>
            <a:r>
              <a:rPr lang="pl-PL" dirty="0"/>
              <a:t>Jak rozpoznać </a:t>
            </a:r>
            <a:r>
              <a:rPr lang="pl-PL" dirty="0" err="1"/>
              <a:t>aNN</a:t>
            </a:r>
            <a:r>
              <a:rPr lang="pl-PL" dirty="0"/>
              <a:t>? </a:t>
            </a:r>
            <a:r>
              <a:rPr lang="pl-PL" sz="2700" dirty="0">
                <a:solidFill>
                  <a:schemeClr val="accent1"/>
                </a:solidFill>
              </a:rPr>
              <a:t>Badanie przedmiotowe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239FB8-051C-319F-4FC6-8F0940B8B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393371"/>
            <a:ext cx="7290054" cy="48794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Objawy oczne i </a:t>
            </a:r>
            <a:r>
              <a:rPr lang="pl-PL" sz="2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okołonosowe</a:t>
            </a: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Zasinienia pod oczami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(„</a:t>
            </a:r>
            <a:r>
              <a:rPr lang="pl-PL" sz="2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allergic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shiners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”) – poszerzenie naczyń żylnych w okolicy oczodołów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Zaczerwienienie i łzawienie oczu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objawy współistniejącego zapalenia spojówek</a:t>
            </a:r>
          </a:p>
          <a:p>
            <a:b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l-PL" sz="2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Objawy w obrębie nosa: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Obrzęk błony śluzowej nosa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utrudnione drożność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Poprzeczna bruzda na grzbiecie nosa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(„</a:t>
            </a:r>
            <a:r>
              <a:rPr lang="pl-PL" sz="2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allergic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crease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”) – charakterystyczna dla dzieci z nasilonym </a:t>
            </a:r>
            <a:r>
              <a:rPr lang="pl-PL" sz="2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świądem nosa</a:t>
            </a:r>
            <a:r>
              <a:rPr lang="pl-PL" sz="2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nawykiem pocierania</a:t>
            </a:r>
          </a:p>
          <a:p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EBEA11-B99E-49C4-3F39-A545FD81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92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DEA69-FB77-C871-6BA8-B67691439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0EA4CB-00AF-B7B2-57AB-6DC4486FA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Nieswoiste objawy alergii </a:t>
            </a:r>
            <a:br>
              <a:rPr lang="pl-PL" dirty="0"/>
            </a:br>
            <a:r>
              <a:rPr lang="pl-PL" dirty="0"/>
              <a:t>górnych dróg oddechowych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381015-1C27-29AB-85AD-AEE9AB42E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286000"/>
            <a:ext cx="3629733" cy="3559629"/>
          </a:xfrm>
        </p:spPr>
        <p:txBody>
          <a:bodyPr>
            <a:normAutofit/>
          </a:bodyPr>
          <a:lstStyle/>
          <a:p>
            <a:r>
              <a:rPr lang="pl-PL" sz="1800" b="1" dirty="0">
                <a:solidFill>
                  <a:srgbClr val="1CA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cienie alergiczne wokół oczu</a:t>
            </a:r>
          </a:p>
          <a:p>
            <a:pPr lvl="1"/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uważa się, że są one skutkiem zaburzenia krążenia żylnego spowodowanego obrzękiem błony śluzowej jamy nosowej </a:t>
            </a:r>
          </a:p>
          <a:p>
            <a:r>
              <a:rPr lang="pl-PL" sz="1800" b="1" dirty="0">
                <a:solidFill>
                  <a:srgbClr val="1CA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salut alergiczny</a:t>
            </a:r>
          </a:p>
          <a:p>
            <a:pPr lvl="1"/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inaczej przywitanie alergiczne, głównie spotykany u dzieci, polega na częstym podnoszeniu końcówki nosa przy użyciu dłoni, aby poprawić drożność nosa i zmniejszyć jego świąd. </a:t>
            </a:r>
          </a:p>
          <a:p>
            <a:endParaRPr lang="pl-PL" sz="18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16A0152-F29C-4677-A7E4-3D1401C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18</a:t>
            </a:fld>
            <a:endParaRPr lang="pl-PL"/>
          </a:p>
        </p:txBody>
      </p:sp>
      <p:pic>
        <p:nvPicPr>
          <p:cNvPr id="2052" name="Picture 4" descr="Masz ciemne cienie pod oczami? To może być objaw alergii - Zdrowie Radio ZET">
            <a:extLst>
              <a:ext uri="{FF2B5EF4-FFF2-40B4-BE49-F238E27FC236}">
                <a16:creationId xmlns:a16="http://schemas.microsoft.com/office/drawing/2014/main" id="{5D2E589E-F19B-1569-41AD-3833693B0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964" y="2225040"/>
            <a:ext cx="2140373" cy="120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llergic salute - Wikipedia">
            <a:extLst>
              <a:ext uri="{FF2B5EF4-FFF2-40B4-BE49-F238E27FC236}">
                <a16:creationId xmlns:a16="http://schemas.microsoft.com/office/drawing/2014/main" id="{1F91DD54-6262-CB9A-12DA-D3CDE7AD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535" y="4065814"/>
            <a:ext cx="2804369" cy="1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400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1E90A2-606E-451E-9278-7A2AA68AE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Nieswoiste objawy alergii </a:t>
            </a:r>
            <a:br>
              <a:rPr lang="pl-PL" dirty="0"/>
            </a:br>
            <a:r>
              <a:rPr lang="pl-PL" dirty="0"/>
              <a:t>górnych dróg oddechowych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B83367-E67C-48B4-B2BA-E79F114B6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7" y="2579914"/>
            <a:ext cx="3803904" cy="3729446"/>
          </a:xfrm>
        </p:spPr>
        <p:txBody>
          <a:bodyPr>
            <a:normAutofit/>
          </a:bodyPr>
          <a:lstStyle/>
          <a:p>
            <a:r>
              <a:rPr lang="pl-PL" sz="1800" b="1" dirty="0">
                <a:solidFill>
                  <a:srgbClr val="1CA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fałdy </a:t>
            </a:r>
            <a:r>
              <a:rPr lang="pl-PL" sz="1800" b="1" dirty="0" err="1">
                <a:solidFill>
                  <a:srgbClr val="1CA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Dennie’go</a:t>
            </a:r>
            <a:r>
              <a:rPr lang="pl-PL" sz="1800" b="1" dirty="0">
                <a:solidFill>
                  <a:srgbClr val="1CA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Morgana</a:t>
            </a:r>
          </a:p>
          <a:p>
            <a:pPr lvl="1"/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bruzdowate zmiany na dolnych powiekach występują w przebiegu atopowego zapalenia skóry już we wczesnym dzieciństwie </a:t>
            </a:r>
          </a:p>
          <a:p>
            <a:r>
              <a:rPr lang="pl-PL" sz="1800" b="1" dirty="0">
                <a:solidFill>
                  <a:srgbClr val="1CA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nieprawidłowy zgryz / przodozgryz górny</a:t>
            </a:r>
          </a:p>
          <a:p>
            <a:pPr lvl="1"/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długotrwałe zmiany w obrębie górnych dróg oddechowych </a:t>
            </a:r>
          </a:p>
          <a:p>
            <a:endParaRPr lang="pl-PL" sz="18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BABFEF-C8CA-49BA-91B2-C62D4E04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19</a:t>
            </a:fld>
            <a:endParaRPr lang="pl-PL"/>
          </a:p>
        </p:txBody>
      </p:sp>
      <p:pic>
        <p:nvPicPr>
          <p:cNvPr id="2054" name="Picture 6" descr="What are Dennie-Morgan lines and how do you treat them? - Patel Plastic  Surgery Salt Lake City and St. George">
            <a:extLst>
              <a:ext uri="{FF2B5EF4-FFF2-40B4-BE49-F238E27FC236}">
                <a16:creationId xmlns:a16="http://schemas.microsoft.com/office/drawing/2014/main" id="{8A8A2FED-7BE2-3843-C1D8-1E4B82720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07" y="2777128"/>
            <a:ext cx="3816963" cy="14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0B7A176-557D-900E-6EAB-581AB9D1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31" y="4586151"/>
            <a:ext cx="2275113" cy="108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7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90205C2-CE63-4E19-BBB7-FEB0C0927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Alergiczny nieżyt nosa- definicja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45AD6BC-6F99-402A-8CE5-4620D5A4D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994" y="1709057"/>
            <a:ext cx="8273519" cy="4930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Zespół objawów klinicznych wywołanych </a:t>
            </a:r>
            <a:r>
              <a:rPr lang="pl-PL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IgE</a:t>
            </a:r>
            <a:r>
              <a:rPr lang="pl-PL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-zależną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reakcją zapalną błony śluzowej nosa na alergen, która klinicznie manifestuje się:</a:t>
            </a:r>
          </a:p>
          <a:p>
            <a:pPr lvl="1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wyciekiem wodnistej wydzieliny </a:t>
            </a:r>
          </a:p>
          <a:p>
            <a:pPr lvl="1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uczuciem blokady nosa</a:t>
            </a:r>
          </a:p>
          <a:p>
            <a:pPr lvl="1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świądem</a:t>
            </a:r>
          </a:p>
          <a:p>
            <a:pPr lvl="1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kichaniem</a:t>
            </a:r>
          </a:p>
          <a:p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Objawy powinny trwać </a:t>
            </a:r>
          </a:p>
          <a:p>
            <a:r>
              <a:rPr lang="pl-PL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1 godziny dziennie 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przez </a:t>
            </a:r>
            <a:r>
              <a:rPr lang="pl-PL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większość dni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zależnie od charakteru ekspozycji na alergen.</a:t>
            </a:r>
          </a:p>
        </p:txBody>
      </p:sp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72836F0F-5831-430C-B1B8-CB5E5808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79826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5B08D9-BBBF-4DCA-BBD3-87AF81C9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Badania dodatkowe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B4B7B4-C12B-4D53-BB8A-468297C59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1CADE4"/>
                </a:solidFill>
              </a:rPr>
              <a:t>Konieczne wykazanie korelacji wywiadu z wykazanymi uczuleniami na alergeny wziewne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648BA1-A486-4693-9A11-3A941B81A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20</a:t>
            </a:fld>
            <a:endParaRPr lang="pl-PL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C4DFCE2D-2108-48DC-B97D-13BD9E4E5942}"/>
              </a:ext>
            </a:extLst>
          </p:cNvPr>
          <p:cNvGrpSpPr/>
          <p:nvPr/>
        </p:nvGrpSpPr>
        <p:grpSpPr>
          <a:xfrm>
            <a:off x="296106" y="3372644"/>
            <a:ext cx="8551787" cy="1965494"/>
            <a:chOff x="255630" y="3354109"/>
            <a:chExt cx="8551787" cy="1965494"/>
          </a:xfrm>
        </p:grpSpPr>
        <p:pic>
          <p:nvPicPr>
            <p:cNvPr id="5" name="Picture 5" descr="Testy alergiczne skórne - przygotowanie, przebieg i cena">
              <a:extLst>
                <a:ext uri="{FF2B5EF4-FFF2-40B4-BE49-F238E27FC236}">
                  <a16:creationId xmlns:a16="http://schemas.microsoft.com/office/drawing/2014/main" id="{263A6917-A0C3-4339-9B95-0CF440141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30" y="3429000"/>
              <a:ext cx="2833995" cy="18858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Oznaczenia alergenowo-specyficznej IgE_ 2015.indd">
              <a:extLst>
                <a:ext uri="{FF2B5EF4-FFF2-40B4-BE49-F238E27FC236}">
                  <a16:creationId xmlns:a16="http://schemas.microsoft.com/office/drawing/2014/main" id="{FF963B6A-05D4-4472-8EC3-4DD1AE77E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206" y="3354109"/>
              <a:ext cx="2110388" cy="1887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Obraz 3">
              <a:extLst>
                <a:ext uri="{FF2B5EF4-FFF2-40B4-BE49-F238E27FC236}">
                  <a16:creationId xmlns:a16="http://schemas.microsoft.com/office/drawing/2014/main" id="{9AD4CE34-F187-4A7D-9952-5C1810609C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4"/>
            <a:stretch/>
          </p:blipFill>
          <p:spPr bwMode="auto">
            <a:xfrm>
              <a:off x="5597175" y="3435197"/>
              <a:ext cx="3210242" cy="18844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9766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B8B109-DD04-4411-AA03-8087C51F2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Kalendarz pylenia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0F5F8F-E94D-45E4-A499-F87E2F7C4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B86F6C-3F4A-44EB-A649-9A6B30FD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21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FD1D723-834F-4CEA-97BD-9EA772D57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73" y="2021144"/>
            <a:ext cx="7290054" cy="415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628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2DB26C-213A-45C1-BF7D-B8EF1352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5" y="204216"/>
            <a:ext cx="7290054" cy="1499616"/>
          </a:xfrm>
        </p:spPr>
        <p:txBody>
          <a:bodyPr/>
          <a:lstStyle/>
          <a:p>
            <a:r>
              <a:rPr lang="pl-PL" dirty="0"/>
              <a:t>LANN</a:t>
            </a:r>
            <a:br>
              <a:rPr lang="pl-PL" dirty="0"/>
            </a:br>
            <a:r>
              <a:rPr lang="pl-PL" sz="3200" dirty="0"/>
              <a:t>Lokalny alergiczny nieżyt nosa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26779C2-614D-4DF7-8AC0-4509A3D8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22</a:t>
            </a:fld>
            <a:endParaRPr lang="pl-PL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9EF27E6-3629-F9DB-D1E0-CE0F585E46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68097" y="1587323"/>
            <a:ext cx="760780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Patomechanizm: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zapalenie typu Th2 z obecnością </a:t>
            </a:r>
            <a:r>
              <a:rPr kumimoji="0" lang="pl-PL" altLang="pl-PL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alergenowo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swoistych </a:t>
            </a:r>
            <a:r>
              <a:rPr kumimoji="0" lang="pl-PL" altLang="pl-PL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IgE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pl-PL" altLang="pl-PL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asIgE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ograniczoną do ściany nosa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altLang="pl-PL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Kiedy podejrzewać LANN?</a:t>
            </a:r>
            <a:b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Typowy obraz kliniczny ANN przy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ujemnych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PTS i/lub </a:t>
            </a:r>
            <a:r>
              <a:rPr kumimoji="0" lang="pl-PL" altLang="pl-PL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asIgE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surowicy.</a:t>
            </a:r>
            <a:b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~25%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takich pacjentów: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dodatnia donosowa próba prowokacji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alergenem (NAPT).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pl-PL" altLang="pl-PL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Dane z populacji polskiej (Krajewska-</a:t>
            </a:r>
            <a:r>
              <a:rPr kumimoji="0" lang="pl-PL" altLang="pl-PL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Wojtys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kumimoji="0" lang="pl-PL" altLang="pl-PL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.):</a:t>
            </a:r>
            <a:b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Dzieci z objawami sezonowego NN,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ujemne PTS i </a:t>
            </a:r>
            <a:r>
              <a:rPr kumimoji="0" lang="pl-PL" altLang="pl-PL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asIgE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 krwi.</a:t>
            </a:r>
            <a:b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52,5%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lokalny fenotyp ANN związany z uczuleniem na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bylicę, brzozę lub trawy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pl-PL" altLang="pl-PL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Wniosek kliniczny:</a:t>
            </a:r>
            <a:b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Gdy obraz sugeruje ANN, a testy skórne/serologiczne są ujemne →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rozważ NAPT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kierunku LANN.</a:t>
            </a:r>
          </a:p>
        </p:txBody>
      </p:sp>
    </p:spTree>
    <p:extLst>
      <p:ext uri="{BB962C8B-B14F-4D97-AF65-F5344CB8AC3E}">
        <p14:creationId xmlns:p14="http://schemas.microsoft.com/office/powerpoint/2010/main" val="3861741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FF3280-E6A4-4F21-B256-979CD5BFB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Podział nieżytów nosa</a:t>
            </a:r>
            <a:br>
              <a:rPr lang="pl-PL" dirty="0"/>
            </a:br>
            <a:r>
              <a:rPr lang="pl-PL" dirty="0"/>
              <a:t>w zależności od etiologii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14FF8F-618D-4B1D-93C2-356123A5C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07E4776-E8F3-4FF7-96D9-8869198E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23</a:t>
            </a:fld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CD0500E-D526-4144-9977-B6104B763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860" y="2084832"/>
            <a:ext cx="8074279" cy="338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44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DB866E-B69C-42D6-AEAE-CA91229AC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Różnicowanie nieżytu nosa alergicznego i infekcyjnego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6D0D7A-EC96-4186-B5DD-EBF81CE36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76F31CF-2BB0-4885-865D-2AE485A7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24</a:t>
            </a:fld>
            <a:endParaRPr lang="pl-PL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77F26E1-881E-40AF-AB5A-274CFFE96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4" t="30429" r="23059" b="27170"/>
          <a:stretch>
            <a:fillRect/>
          </a:stretch>
        </p:blipFill>
        <p:spPr>
          <a:xfrm>
            <a:off x="542925" y="2106171"/>
            <a:ext cx="8058150" cy="438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2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09D32B-E89A-48C6-8D4E-7C20FCE0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Diagnostyka różnicowa ANN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057251-B8B2-4657-8EDA-1AE79F4CC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800" dirty="0"/>
              <a:t>zakażenie błony śluzowej nosa,</a:t>
            </a:r>
          </a:p>
          <a:p>
            <a:pPr lvl="1"/>
            <a:r>
              <a:rPr lang="pl-PL" sz="2800" dirty="0"/>
              <a:t>ciało obce,</a:t>
            </a:r>
          </a:p>
          <a:p>
            <a:pPr lvl="1"/>
            <a:r>
              <a:rPr lang="pl-PL" sz="2800" dirty="0"/>
              <a:t>wady anatomiczne nosa,</a:t>
            </a:r>
          </a:p>
          <a:p>
            <a:pPr lvl="1"/>
            <a:r>
              <a:rPr lang="pl-PL" sz="2800" dirty="0"/>
              <a:t>mukowiscydoza,</a:t>
            </a:r>
          </a:p>
          <a:p>
            <a:pPr lvl="1"/>
            <a:r>
              <a:rPr lang="pl-PL" sz="2800" dirty="0"/>
              <a:t>zespół </a:t>
            </a:r>
            <a:r>
              <a:rPr lang="pl-PL" sz="2800" dirty="0" err="1"/>
              <a:t>dyskinetycznych</a:t>
            </a:r>
            <a:r>
              <a:rPr lang="pl-PL" sz="2800" dirty="0"/>
              <a:t> rzęsek,</a:t>
            </a:r>
          </a:p>
          <a:p>
            <a:pPr lvl="1"/>
            <a:r>
              <a:rPr lang="pl-PL" sz="2800" dirty="0"/>
              <a:t>przerost migdałka gardłowego,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ED3D49C-FCEB-487E-B8BC-C2917DC9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8372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FAD655-0023-4850-BCF5-7731689A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7" y="356616"/>
            <a:ext cx="7290054" cy="1499616"/>
          </a:xfrm>
        </p:spPr>
        <p:txBody>
          <a:bodyPr/>
          <a:lstStyle/>
          <a:p>
            <a:r>
              <a:rPr lang="pl-PL" dirty="0"/>
              <a:t>Alergiczny nieżyt nosa</a:t>
            </a:r>
            <a:br>
              <a:rPr lang="pl-PL" dirty="0"/>
            </a:br>
            <a:r>
              <a:rPr lang="pl-PL" sz="3200" dirty="0"/>
              <a:t>jakość życia 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BE04DA-1146-499F-AAC0-DFB1D905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26</a:t>
            </a:fld>
            <a:endParaRPr lang="pl-PL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1A9AA8D-0A44-65BD-7928-EBC7929113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6583" y="2207848"/>
            <a:ext cx="786427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ANN jako choroba ogólnoustrojowa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mimo dominacji objawów nosowych, ANN 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istotnie obniża wydajność nauki i pracy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oraz 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pogarsza jakość życia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Obciążenie społeczne:</a:t>
            </a:r>
            <a:b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• 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USA: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~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 mln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opuszczonych dni 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nauki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/rok; ~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 mln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opuszczonych dni 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pracy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/rok.</a:t>
            </a:r>
            <a:b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• 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UK: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pogorszenie udziału/wyników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 egzaminach szkolnych u </a:t>
            </a: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15–16-latków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z ANN.</a:t>
            </a:r>
          </a:p>
        </p:txBody>
      </p:sp>
    </p:spTree>
    <p:extLst>
      <p:ext uri="{BB962C8B-B14F-4D97-AF65-F5344CB8AC3E}">
        <p14:creationId xmlns:p14="http://schemas.microsoft.com/office/powerpoint/2010/main" val="563435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C4FF2B-FD19-42A6-8032-E023148A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5" y="585216"/>
            <a:ext cx="7405899" cy="1499616"/>
          </a:xfrm>
        </p:spPr>
        <p:txBody>
          <a:bodyPr>
            <a:normAutofit fontScale="90000"/>
          </a:bodyPr>
          <a:lstStyle/>
          <a:p>
            <a:r>
              <a:rPr lang="pl-PL" dirty="0"/>
              <a:t>Blokada nosa</a:t>
            </a:r>
            <a:br>
              <a:rPr lang="pl-PL" dirty="0"/>
            </a:br>
            <a:r>
              <a:rPr lang="pl-PL" sz="3600" dirty="0"/>
              <a:t>objaw KTÓREGO najbardziej obawiają się pacjenci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BA57CCC-B23C-49A0-826F-7A18DC97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27</a:t>
            </a:fld>
            <a:endParaRPr lang="pl-PL"/>
          </a:p>
        </p:txBody>
      </p:sp>
      <p:graphicFrame>
        <p:nvGraphicFramePr>
          <p:cNvPr id="10" name="Symbol zastępczy zawartości 9">
            <a:extLst>
              <a:ext uri="{FF2B5EF4-FFF2-40B4-BE49-F238E27FC236}">
                <a16:creationId xmlns:a16="http://schemas.microsoft.com/office/drawing/2014/main" id="{3858E57D-5E4E-4EED-B5F2-3277F0524C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97595"/>
              </p:ext>
            </p:extLst>
          </p:nvPr>
        </p:nvGraphicFramePr>
        <p:xfrm>
          <a:off x="768350" y="2286000"/>
          <a:ext cx="72898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378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63138A-ABD5-4A4F-82D3-309A9DDFF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Dzieci z województwa</a:t>
            </a:r>
            <a:br>
              <a:rPr lang="pl-PL" dirty="0"/>
            </a:br>
            <a:r>
              <a:rPr lang="pl-PL" dirty="0"/>
              <a:t>kujawsko-pomorskiego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D2442AA8-DE25-4D46-8F43-C741F9053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365" y="2179636"/>
            <a:ext cx="3566160" cy="822960"/>
          </a:xfrm>
        </p:spPr>
        <p:txBody>
          <a:bodyPr/>
          <a:lstStyle/>
          <a:p>
            <a:pPr algn="ctr"/>
            <a:r>
              <a:rPr lang="pl-PL" dirty="0"/>
              <a:t>Częstość występowania objawów ANN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F3C3BAB2-AE6A-4909-9949-23830BC70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62250" y="2179636"/>
            <a:ext cx="3566160" cy="822960"/>
          </a:xfrm>
        </p:spPr>
        <p:txBody>
          <a:bodyPr/>
          <a:lstStyle/>
          <a:p>
            <a:pPr algn="ctr"/>
            <a:r>
              <a:rPr lang="pl-PL" dirty="0"/>
              <a:t>Stopień nasilenia objawów ANN wg. TNSS 5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90CF8D4-1C61-4450-B35C-66389A109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28</a:t>
            </a:fld>
            <a:endParaRPr lang="pl-PL"/>
          </a:p>
        </p:txBody>
      </p:sp>
      <p:graphicFrame>
        <p:nvGraphicFramePr>
          <p:cNvPr id="10" name="Symbol zastępczy zawartości 3">
            <a:extLst>
              <a:ext uri="{FF2B5EF4-FFF2-40B4-BE49-F238E27FC236}">
                <a16:creationId xmlns:a16="http://schemas.microsoft.com/office/drawing/2014/main" id="{B49962C0-46FF-40F6-B491-6681FD7FC87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91615585"/>
              </p:ext>
            </p:extLst>
          </p:nvPr>
        </p:nvGraphicFramePr>
        <p:xfrm>
          <a:off x="304739" y="3208862"/>
          <a:ext cx="3995412" cy="294653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153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6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026">
                <a:tc rowSpan="2">
                  <a:txBody>
                    <a:bodyPr/>
                    <a:lstStyle/>
                    <a:p>
                      <a:pPr algn="ctr" fontAlgn="auto">
                        <a:spcAft>
                          <a:spcPts val="1000"/>
                        </a:spcAft>
                      </a:pPr>
                      <a:r>
                        <a:rPr lang="pl-PL" sz="1200" kern="0" dirty="0">
                          <a:effectLst/>
                        </a:rPr>
                        <a:t>Objawy ANN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200" kern="150" dirty="0">
                          <a:effectLst/>
                        </a:rPr>
                        <a:t>Grupa badana</a:t>
                      </a:r>
                    </a:p>
                    <a:p>
                      <a:pPr algn="ctr" fontAlgn="auto"/>
                      <a:r>
                        <a:rPr lang="pl-PL" sz="1200" kern="150" dirty="0">
                          <a:effectLst/>
                        </a:rPr>
                        <a:t>n=80 (100%)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pl-PL" sz="1200" kern="150" dirty="0">
                          <a:effectLst/>
                        </a:rPr>
                        <a:t>p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2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kern="150" dirty="0">
                          <a:effectLst/>
                        </a:rPr>
                        <a:t>ANN</a:t>
                      </a:r>
                    </a:p>
                    <a:p>
                      <a:pPr algn="ctr" fontAlgn="auto"/>
                      <a:r>
                        <a:rPr lang="pl-PL" sz="1200" kern="150" dirty="0">
                          <a:effectLst/>
                        </a:rPr>
                        <a:t>n=52 (100%)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kern="150" dirty="0">
                          <a:effectLst/>
                        </a:rPr>
                        <a:t>ANN + astma</a:t>
                      </a:r>
                    </a:p>
                    <a:p>
                      <a:pPr algn="ctr" fontAlgn="auto"/>
                      <a:r>
                        <a:rPr lang="pl-PL" sz="1200" kern="150" dirty="0">
                          <a:effectLst/>
                        </a:rPr>
                        <a:t>n=28 (100%)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12">
                <a:tc>
                  <a:txBody>
                    <a:bodyPr/>
                    <a:lstStyle/>
                    <a:p>
                      <a:pPr fontAlgn="auto">
                        <a:spcAft>
                          <a:spcPts val="1000"/>
                        </a:spcAft>
                      </a:pPr>
                      <a:r>
                        <a:rPr lang="pl-PL" sz="1200" kern="0" dirty="0">
                          <a:effectLst/>
                        </a:rPr>
                        <a:t>Świąd nosa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l-PL" sz="1200" kern="0" dirty="0">
                          <a:effectLst/>
                        </a:rPr>
                        <a:t>34 (65,38)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l-PL" sz="1200" kern="0" dirty="0">
                          <a:effectLst/>
                        </a:rPr>
                        <a:t>22 (78,57)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l-PL" sz="1200" kern="150">
                          <a:effectLst/>
                        </a:rPr>
                        <a:t>0,231</a:t>
                      </a:r>
                      <a:endParaRPr lang="pl-PL" sz="1200" b="1" kern="15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12">
                <a:tc>
                  <a:txBody>
                    <a:bodyPr/>
                    <a:lstStyle/>
                    <a:p>
                      <a:pPr fontAlgn="auto">
                        <a:spcAft>
                          <a:spcPts val="1000"/>
                        </a:spcAft>
                      </a:pPr>
                      <a:r>
                        <a:rPr lang="pl-PL" sz="1200" kern="0" dirty="0">
                          <a:effectLst/>
                        </a:rPr>
                        <a:t>Blokada nosa</a:t>
                      </a:r>
                      <a:endParaRPr lang="pl-PL" sz="1200" b="1" kern="150" dirty="0">
                        <a:solidFill>
                          <a:srgbClr val="002060"/>
                        </a:solidFill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l-PL" sz="1200" kern="0" dirty="0">
                          <a:effectLst/>
                        </a:rPr>
                        <a:t> 47 (90,38)</a:t>
                      </a:r>
                      <a:endParaRPr lang="pl-PL" sz="1200" b="1" kern="150" dirty="0">
                        <a:solidFill>
                          <a:srgbClr val="002060"/>
                        </a:solidFill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l-PL" sz="1200" kern="0" dirty="0">
                          <a:effectLst/>
                        </a:rPr>
                        <a:t>27 (96,43)</a:t>
                      </a:r>
                      <a:endParaRPr lang="pl-PL" sz="1200" b="1" kern="150" dirty="0">
                        <a:solidFill>
                          <a:srgbClr val="002060"/>
                        </a:solidFill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1000"/>
                        </a:spcAft>
                      </a:pPr>
                      <a:r>
                        <a:rPr lang="pl-PL" sz="1200" kern="150" dirty="0">
                          <a:effectLst/>
                        </a:rPr>
                        <a:t>0,346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59">
                <a:tc>
                  <a:txBody>
                    <a:bodyPr/>
                    <a:lstStyle/>
                    <a:p>
                      <a:pPr fontAlgn="auto">
                        <a:spcAft>
                          <a:spcPts val="1000"/>
                        </a:spcAft>
                      </a:pPr>
                      <a:r>
                        <a:rPr lang="pl-PL" sz="1200" kern="0" dirty="0">
                          <a:effectLst/>
                        </a:rPr>
                        <a:t>Wodnisty katar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l-PL" sz="1200" kern="0" dirty="0">
                          <a:effectLst/>
                        </a:rPr>
                        <a:t>41 (78,85)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l-PL" sz="1200" kern="0" dirty="0">
                          <a:effectLst/>
                        </a:rPr>
                        <a:t>24 (85,71)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1000"/>
                        </a:spcAft>
                      </a:pPr>
                      <a:r>
                        <a:rPr lang="pl-PL" sz="1200" kern="150" dirty="0">
                          <a:effectLst/>
                        </a:rPr>
                        <a:t>0,454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276">
                <a:tc>
                  <a:txBody>
                    <a:bodyPr/>
                    <a:lstStyle/>
                    <a:p>
                      <a:pPr fontAlgn="auto">
                        <a:spcAft>
                          <a:spcPts val="1000"/>
                        </a:spcAft>
                      </a:pPr>
                      <a:r>
                        <a:rPr lang="pl-PL" sz="1200" kern="0">
                          <a:effectLst/>
                        </a:rPr>
                        <a:t>Kichanie</a:t>
                      </a:r>
                      <a:endParaRPr lang="pl-PL" sz="1200" b="1" kern="15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l-PL" sz="1200" kern="0" dirty="0">
                          <a:effectLst/>
                        </a:rPr>
                        <a:t>46 (88,46)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l-PL" sz="1200" kern="0" dirty="0">
                          <a:effectLst/>
                        </a:rPr>
                        <a:t>23 (82,14)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1000"/>
                        </a:spcAft>
                      </a:pPr>
                      <a:r>
                        <a:rPr lang="pl-PL" sz="1200" kern="150" dirty="0">
                          <a:effectLst/>
                        </a:rPr>
                        <a:t>0,465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422">
                <a:tc>
                  <a:txBody>
                    <a:bodyPr/>
                    <a:lstStyle/>
                    <a:p>
                      <a:pPr fontAlgn="auto">
                        <a:spcAft>
                          <a:spcPts val="1000"/>
                        </a:spcAft>
                      </a:pPr>
                      <a:r>
                        <a:rPr lang="pl-PL" sz="1200" kern="0" dirty="0">
                          <a:effectLst/>
                        </a:rPr>
                        <a:t>Swędzenie</a:t>
                      </a:r>
                      <a:br>
                        <a:rPr lang="pl-PL" sz="1200" kern="0" dirty="0">
                          <a:effectLst/>
                        </a:rPr>
                      </a:br>
                      <a:r>
                        <a:rPr lang="pl-PL" sz="1200" kern="0" dirty="0">
                          <a:effectLst/>
                        </a:rPr>
                        <a:t>/łzawienie oczu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l-PL" sz="1200" kern="0" dirty="0">
                          <a:effectLst/>
                        </a:rPr>
                        <a:t>41 (78,85)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pl-PL" sz="1200" kern="0" dirty="0">
                          <a:effectLst/>
                        </a:rPr>
                        <a:t>19 (67,86)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tc>
                  <a:txBody>
                    <a:bodyPr/>
                    <a:lstStyle/>
                    <a:p>
                      <a:pPr algn="ctr" fontAlgn="auto">
                        <a:spcAft>
                          <a:spcPts val="1000"/>
                        </a:spcAft>
                      </a:pPr>
                      <a:r>
                        <a:rPr lang="pl-PL" sz="1200" kern="150" dirty="0">
                          <a:effectLst/>
                        </a:rPr>
                        <a:t>0,331</a:t>
                      </a:r>
                      <a:endParaRPr lang="pl-PL" sz="1200" b="1" kern="150" dirty="0">
                        <a:effectLst/>
                        <a:latin typeface="+mn-lt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46660" marR="4666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Wykres 6">
            <a:extLst>
              <a:ext uri="{FF2B5EF4-FFF2-40B4-BE49-F238E27FC236}">
                <a16:creationId xmlns:a16="http://schemas.microsoft.com/office/drawing/2014/main" id="{8241F678-8A4F-4FFE-AE50-62BF6F0BE05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4895188"/>
              </p:ext>
            </p:extLst>
          </p:nvPr>
        </p:nvGraphicFramePr>
        <p:xfrm>
          <a:off x="4627605" y="3208862"/>
          <a:ext cx="4235450" cy="294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0782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BDFBA2-2C5F-4D3C-B0BC-7660C9CF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Klasyfikacja ANN</a:t>
            </a:r>
            <a:br>
              <a:rPr lang="pl-PL" dirty="0"/>
            </a:br>
            <a:r>
              <a:rPr lang="pl-PL" sz="2800" dirty="0"/>
              <a:t>w zależności od czasu trwania i nasilenia objawów</a:t>
            </a: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1E4BB3B-6C81-43D3-9960-9539995A4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B0C09FB-9970-4125-95A6-0EE6B716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29</a:t>
            </a:fld>
            <a:endParaRPr lang="pl-PL"/>
          </a:p>
        </p:txBody>
      </p:sp>
      <p:pic>
        <p:nvPicPr>
          <p:cNvPr id="9" name="Picture 25">
            <a:extLst>
              <a:ext uri="{FF2B5EF4-FFF2-40B4-BE49-F238E27FC236}">
                <a16:creationId xmlns:a16="http://schemas.microsoft.com/office/drawing/2014/main" id="{8A05A89F-22D2-4742-BD75-856A1E6EC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03" y="1981182"/>
            <a:ext cx="7029193" cy="429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541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90205C2-CE63-4E19-BBB7-FEB0C092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73" y="370740"/>
            <a:ext cx="7290054" cy="1499616"/>
          </a:xfrm>
        </p:spPr>
        <p:txBody>
          <a:bodyPr>
            <a:normAutofit/>
          </a:bodyPr>
          <a:lstStyle/>
          <a:p>
            <a:r>
              <a:rPr lang="pl-PL" sz="4000" dirty="0"/>
              <a:t>Podział reakcji alergicznych 1963r.</a:t>
            </a:r>
          </a:p>
        </p:txBody>
      </p:sp>
      <p:pic>
        <p:nvPicPr>
          <p:cNvPr id="11" name="Symbol zastępczy zawartości 4">
            <a:extLst>
              <a:ext uri="{FF2B5EF4-FFF2-40B4-BE49-F238E27FC236}">
                <a16:creationId xmlns:a16="http://schemas.microsoft.com/office/drawing/2014/main" id="{344F1D2F-ADB6-4A07-A53E-27776618C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7989" y="1362284"/>
            <a:ext cx="6388021" cy="5108420"/>
          </a:xfrm>
          <a:prstGeom prst="rect">
            <a:avLst/>
          </a:prstGeom>
        </p:spPr>
      </p:pic>
      <p:sp>
        <p:nvSpPr>
          <p:cNvPr id="12" name="Symbol zastępczy numeru slajdu 11">
            <a:extLst>
              <a:ext uri="{FF2B5EF4-FFF2-40B4-BE49-F238E27FC236}">
                <a16:creationId xmlns:a16="http://schemas.microsoft.com/office/drawing/2014/main" id="{6EB870B6-35A4-4500-9F3C-5AEB6519E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3</a:t>
            </a:fld>
            <a:endParaRPr lang="pl-PL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461BF47-3ADC-DF3A-455C-3AA7359CC95C}"/>
              </a:ext>
            </a:extLst>
          </p:cNvPr>
          <p:cNvCxnSpPr/>
          <p:nvPr/>
        </p:nvCxnSpPr>
        <p:spPr>
          <a:xfrm>
            <a:off x="6477000" y="2035629"/>
            <a:ext cx="11538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DADAA899-DA32-5C79-7E7E-96E4E8104CC6}"/>
              </a:ext>
            </a:extLst>
          </p:cNvPr>
          <p:cNvCxnSpPr/>
          <p:nvPr/>
        </p:nvCxnSpPr>
        <p:spPr>
          <a:xfrm>
            <a:off x="5148943" y="2209800"/>
            <a:ext cx="40277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055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0EB70B-C7F6-4641-81A6-5FCD6CE3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Ocena nasilenia objawów ANN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874696-03FC-4CED-A18F-FD91E760A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8AF4497-0673-4773-868D-30D479FB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30</a:t>
            </a:fld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55DA117-0BFB-4DE4-8456-D8F8837C2A2C}"/>
              </a:ext>
            </a:extLst>
          </p:cNvPr>
          <p:cNvGrpSpPr/>
          <p:nvPr/>
        </p:nvGrpSpPr>
        <p:grpSpPr>
          <a:xfrm>
            <a:off x="2083033" y="2006017"/>
            <a:ext cx="4660179" cy="4332540"/>
            <a:chOff x="2066092" y="4686343"/>
            <a:chExt cx="4618038" cy="3575614"/>
          </a:xfrm>
        </p:grpSpPr>
        <p:pic>
          <p:nvPicPr>
            <p:cNvPr id="7" name="Obraz 4">
              <a:extLst>
                <a:ext uri="{FF2B5EF4-FFF2-40B4-BE49-F238E27FC236}">
                  <a16:creationId xmlns:a16="http://schemas.microsoft.com/office/drawing/2014/main" id="{F76E9DCC-0405-488C-92F2-A15132D74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092" y="4686343"/>
              <a:ext cx="461803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Visual Analogue Scale (VAS). 7 | Download Scientific Diagram">
              <a:extLst>
                <a:ext uri="{FF2B5EF4-FFF2-40B4-BE49-F238E27FC236}">
                  <a16:creationId xmlns:a16="http://schemas.microsoft.com/office/drawing/2014/main" id="{4DAC36F6-86EC-481A-A51C-68F34F8FB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492" y="6649034"/>
              <a:ext cx="4332344" cy="1612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2502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EFF103-07C7-4472-AF72-021A38CC6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033B904-8B7C-47DC-A58D-890134F3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31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8F21F3E-274E-41C6-9211-122338621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73" y="585216"/>
            <a:ext cx="7290054" cy="568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88E2A00-625C-437E-BC8E-7A18A1CB0B1A}"/>
              </a:ext>
            </a:extLst>
          </p:cNvPr>
          <p:cNvSpPr txBox="1">
            <a:spLocks/>
          </p:cNvSpPr>
          <p:nvPr/>
        </p:nvSpPr>
        <p:spPr>
          <a:xfrm>
            <a:off x="974558" y="6515684"/>
            <a:ext cx="7206916" cy="4288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Samoliński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wsp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. ARIA 2019 – zintegrowana opieka w alergicznym nieżycie nosa – Polska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Polish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Allergology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2019; 6, 4: 111–126</a:t>
            </a: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A096070D-CA45-43A2-A17B-4F29620E5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2823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EFF103-07C7-4472-AF72-021A38CC6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033B904-8B7C-47DC-A58D-890134F3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32</a:t>
            </a:fld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88E2A00-625C-437E-BC8E-7A18A1CB0B1A}"/>
              </a:ext>
            </a:extLst>
          </p:cNvPr>
          <p:cNvSpPr txBox="1">
            <a:spLocks/>
          </p:cNvSpPr>
          <p:nvPr/>
        </p:nvSpPr>
        <p:spPr>
          <a:xfrm>
            <a:off x="974558" y="6515684"/>
            <a:ext cx="7206916" cy="4288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Samoliński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wsp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. ARIA 2019 – zintegrowana opieka w alergicznym nieżycie nosa – Polska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Polish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Allergology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2019; 6, 4: 111–126</a:t>
            </a:r>
          </a:p>
        </p:txBody>
      </p:sp>
      <p:pic>
        <p:nvPicPr>
          <p:cNvPr id="7" name="Obraz 4">
            <a:extLst>
              <a:ext uri="{FF2B5EF4-FFF2-40B4-BE49-F238E27FC236}">
                <a16:creationId xmlns:a16="http://schemas.microsoft.com/office/drawing/2014/main" id="{304D4976-7D3F-4DA0-AB2D-16A86B59D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859121"/>
            <a:ext cx="7413378" cy="513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760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93DE08-2A63-4742-973A-26DD57726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Leczenie ANN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C712464-163F-4F64-AB10-AE65D724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33</a:t>
            </a:fld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AEF49D4-4357-4425-A7EA-3AFE28FF9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Zawsze edukacja + ograniczenie ekspozycji</a:t>
            </a:r>
            <a:endParaRPr lang="pl-PL" dirty="0"/>
          </a:p>
          <a:p>
            <a:r>
              <a:rPr lang="pl-PL" dirty="0"/>
              <a:t>Higiena nosa (irygacje izotoniczne), nauka techniki aerozolu.</a:t>
            </a:r>
          </a:p>
          <a:p>
            <a:r>
              <a:rPr lang="pl-PL" dirty="0"/>
              <a:t>Redukcja alergenów/drażniących: roztocza (pokrowce, pranie ≥60°C), zwierzęta, dym, aerozole w sprayu.</a:t>
            </a:r>
          </a:p>
          <a:p>
            <a:r>
              <a:rPr lang="pl-PL" dirty="0"/>
              <a:t>Plan sezonowy (monitor pylenia), szkoła/żłobek: modyfikacja aktywności w dniach wysokiego pylenia.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3646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7FDEE-6406-664A-BA0A-6A3F57415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4E45CE-6187-7A26-E587-ADCC9164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Leczenie ANN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F52DCE1-7D6C-834D-021A-78EAC8DA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34</a:t>
            </a:fld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3618E7D1-9EF9-F6C4-F9A2-2608DC605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Donosowy H1 / Doustny H1 (II gen, </a:t>
            </a:r>
            <a:r>
              <a:rPr lang="pl-PL" b="1" dirty="0" err="1"/>
              <a:t>niesedytywny</a:t>
            </a:r>
            <a:r>
              <a:rPr lang="pl-PL" b="1" dirty="0"/>
              <a:t>)</a:t>
            </a:r>
            <a:endParaRPr lang="pl-PL" dirty="0"/>
          </a:p>
          <a:p>
            <a:r>
              <a:rPr lang="pl-PL" dirty="0"/>
              <a:t>Dla objawów </a:t>
            </a:r>
            <a:r>
              <a:rPr lang="pl-PL" b="1" dirty="0"/>
              <a:t>łagodnych</a:t>
            </a:r>
            <a:r>
              <a:rPr lang="pl-PL" dirty="0"/>
              <a:t> lub doraźnie.</a:t>
            </a:r>
          </a:p>
          <a:p>
            <a:r>
              <a:rPr lang="pl-PL" dirty="0"/>
              <a:t>Przykłady: </a:t>
            </a:r>
            <a:r>
              <a:rPr lang="pl-PL" dirty="0" err="1"/>
              <a:t>cetyryzyna</a:t>
            </a:r>
            <a:r>
              <a:rPr lang="pl-PL" dirty="0"/>
              <a:t>, </a:t>
            </a:r>
            <a:r>
              <a:rPr lang="pl-PL" dirty="0" err="1"/>
              <a:t>lewocetyryzyna</a:t>
            </a:r>
            <a:r>
              <a:rPr lang="pl-PL" dirty="0"/>
              <a:t>, </a:t>
            </a:r>
            <a:r>
              <a:rPr lang="pl-PL" dirty="0" err="1"/>
              <a:t>loratadyna</a:t>
            </a:r>
            <a:r>
              <a:rPr lang="pl-PL" dirty="0"/>
              <a:t>, </a:t>
            </a:r>
            <a:r>
              <a:rPr lang="pl-PL" dirty="0" err="1"/>
              <a:t>feksofenadyna</a:t>
            </a:r>
            <a:r>
              <a:rPr lang="pl-PL" dirty="0"/>
              <a:t>, </a:t>
            </a:r>
            <a:r>
              <a:rPr lang="pl-PL" dirty="0" err="1"/>
              <a:t>bilastyna</a:t>
            </a:r>
            <a:r>
              <a:rPr lang="pl-PL" dirty="0"/>
              <a:t> (wg wieku).</a:t>
            </a:r>
          </a:p>
          <a:p>
            <a:r>
              <a:rPr lang="pl-PL" dirty="0"/>
              <a:t>Unikaj leków I generacji (sedacja, wpływ na naukę).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040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1E6A0-AC79-BE5C-1787-F9AFCD382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E08D0A-21F6-204F-CF66-85630AB6B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Leczenie ANN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4A5EF9-F449-552F-871A-007C4772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35</a:t>
            </a:fld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52AF43CB-D589-5C1F-E418-591F407F5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err="1"/>
              <a:t>dnGKS</a:t>
            </a:r>
            <a:r>
              <a:rPr lang="pl-PL" b="1" dirty="0"/>
              <a:t> = filar w umiarkowanych/ciężkich postaciach</a:t>
            </a:r>
            <a:endParaRPr lang="pl-PL" dirty="0"/>
          </a:p>
          <a:p>
            <a:r>
              <a:rPr lang="pl-PL" dirty="0" err="1"/>
              <a:t>Glikokortykosteroid</a:t>
            </a:r>
            <a:r>
              <a:rPr lang="pl-PL" dirty="0"/>
              <a:t> donosowy regularnie (min. kilka tygodni w sezonie).</a:t>
            </a:r>
          </a:p>
          <a:p>
            <a:r>
              <a:rPr lang="pl-PL" dirty="0"/>
              <a:t>Klucz: </a:t>
            </a:r>
            <a:r>
              <a:rPr lang="pl-PL" b="1" dirty="0"/>
              <a:t>technika</a:t>
            </a:r>
            <a:r>
              <a:rPr lang="pl-PL" dirty="0"/>
              <a:t> (kierunek „od przegrody”), </a:t>
            </a:r>
            <a:r>
              <a:rPr lang="pl-PL" b="1" dirty="0"/>
              <a:t>adherencja</a:t>
            </a:r>
            <a:r>
              <a:rPr lang="pl-PL" dirty="0"/>
              <a:t>, ocena efektu po 2–4 tyg.</a:t>
            </a:r>
          </a:p>
          <a:p>
            <a:r>
              <a:rPr lang="pl-PL" dirty="0"/>
              <a:t>Można łączyć z donosowym H1 przy nasilonych objawach.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4656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EBC974-299D-41CC-86EB-4045331D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D97F7-4863-4E9A-BCCC-9AACD05C5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D6CF93-AEF2-4AA1-AAA1-16645C98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36</a:t>
            </a:fld>
            <a:endParaRPr lang="pl-PL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098355F-C9ED-4E91-AAD9-9FBB04125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06" y="292608"/>
            <a:ext cx="5597588" cy="627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008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B12E-10F1-9E36-5421-D74059B5E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6B8CB8-77A9-632F-B026-C6EF63A0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Leczenie ANN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FB0C0AB-4552-C1FE-14E5-6F5021C8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37</a:t>
            </a:fld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A36AED82-E23D-7E35-8C72-41D615D81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Dodatek leki </a:t>
            </a:r>
            <a:r>
              <a:rPr lang="pl-PL" b="1" dirty="0" err="1"/>
              <a:t>antyleukotrienowego</a:t>
            </a:r>
            <a:r>
              <a:rPr lang="pl-PL" b="1" dirty="0"/>
              <a:t> (wybrane fenotypy)</a:t>
            </a:r>
            <a:endParaRPr lang="pl-PL" dirty="0"/>
          </a:p>
          <a:p>
            <a:r>
              <a:rPr lang="pl-PL" dirty="0"/>
              <a:t>Rozważ przy: ANN + astma/wysiłek, ANN z nocnym kaszlem, polipowatość/CRS.</a:t>
            </a:r>
          </a:p>
          <a:p>
            <a:r>
              <a:rPr lang="pl-PL" dirty="0"/>
              <a:t>Monitoruj korzyści/ryzyko; informuj o możliwych objawach neuropsychiatrycznych (rzadkie).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6282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738B9-0061-878B-B05F-2DE1399E4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36F119-95CA-0212-EE3A-C623A5B0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Leczenie ANN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5DB42E-C354-C257-290E-4C111D61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38</a:t>
            </a:fld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4B712CAD-434A-9F47-81CE-6B2462699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Spraye złożone (</a:t>
            </a:r>
            <a:r>
              <a:rPr lang="pl-PL" b="1" dirty="0" err="1"/>
              <a:t>dnGKS</a:t>
            </a:r>
            <a:r>
              <a:rPr lang="pl-PL" b="1" dirty="0"/>
              <a:t> + </a:t>
            </a:r>
            <a:r>
              <a:rPr lang="pl-PL" b="1" dirty="0" err="1"/>
              <a:t>dn</a:t>
            </a:r>
            <a:r>
              <a:rPr lang="pl-PL" b="1" dirty="0"/>
              <a:t> lek przeciwhistaminowy) — u starszych dzieci</a:t>
            </a:r>
            <a:endParaRPr lang="pl-PL" dirty="0"/>
          </a:p>
          <a:p>
            <a:r>
              <a:rPr lang="pl-PL" dirty="0"/>
              <a:t>Szybszy początek działania i wygoda (1 urządzenie).</a:t>
            </a:r>
          </a:p>
          <a:p>
            <a:r>
              <a:rPr lang="pl-PL" dirty="0"/>
              <a:t>Stosuj zgodnie z rejestracją wiekową; nadal kontroluj technikę i regularność.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7177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A4BF97-2D7F-4969-9A70-E5B0EA8B6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Leczenie ANN u najmłodszych dzieci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B31F5B-686E-4FEE-ADE6-47F13510D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4" y="1763487"/>
            <a:ext cx="7383237" cy="454587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b="1" dirty="0"/>
              <a:t>ANN u dzieci &lt;3 r.ż. — rekomendacje EUFOREA</a:t>
            </a:r>
          </a:p>
          <a:p>
            <a:r>
              <a:rPr lang="pl-PL" b="1" dirty="0"/>
              <a:t>Co podać w pierwszej kolejności?</a:t>
            </a:r>
            <a:endParaRPr lang="pl-PL" dirty="0"/>
          </a:p>
          <a:p>
            <a:r>
              <a:rPr lang="pl-PL" dirty="0"/>
              <a:t>Doustny lek przeciwhistaminowy (anty-H1) </a:t>
            </a:r>
            <a:r>
              <a:rPr lang="pl-PL" b="1" dirty="0"/>
              <a:t>z udowodnioną komponentą przeciwzapalną</a:t>
            </a:r>
            <a:br>
              <a:rPr lang="pl-PL" dirty="0"/>
            </a:br>
            <a:endParaRPr lang="pl-PL" dirty="0"/>
          </a:p>
          <a:p>
            <a:r>
              <a:rPr lang="pl-PL" b="1" dirty="0"/>
              <a:t>lub</a:t>
            </a:r>
            <a:endParaRPr lang="pl-PL" dirty="0"/>
          </a:p>
          <a:p>
            <a:r>
              <a:rPr lang="pl-PL" dirty="0"/>
              <a:t>Doustny lek przeciwhistaminowy </a:t>
            </a:r>
            <a:r>
              <a:rPr lang="pl-PL" b="1" dirty="0"/>
              <a:t>+</a:t>
            </a:r>
            <a:r>
              <a:rPr lang="pl-PL" dirty="0"/>
              <a:t> lek </a:t>
            </a:r>
            <a:r>
              <a:rPr lang="pl-PL" b="1" dirty="0" err="1"/>
              <a:t>antyleukotrienowy</a:t>
            </a:r>
            <a:endParaRPr lang="pl-PL" dirty="0"/>
          </a:p>
          <a:p>
            <a:r>
              <a:rPr lang="pl-PL" b="1" dirty="0"/>
              <a:t>Dlaczego?</a:t>
            </a:r>
            <a:endParaRPr lang="pl-PL" dirty="0"/>
          </a:p>
          <a:p>
            <a:r>
              <a:rPr lang="pl-PL" dirty="0"/>
              <a:t>Redukcja objawów ANN oraz </a:t>
            </a:r>
            <a:r>
              <a:rPr lang="pl-PL" b="1" dirty="0"/>
              <a:t>wpływ na zapalenie</a:t>
            </a:r>
            <a:r>
              <a:rPr lang="pl-PL" dirty="0"/>
              <a:t> błony śluzowej</a:t>
            </a:r>
          </a:p>
          <a:p>
            <a:r>
              <a:rPr lang="pl-PL" dirty="0"/>
              <a:t>Synergia działania przy skojarzeniu anty-H1 z </a:t>
            </a:r>
            <a:r>
              <a:rPr lang="pl-PL" dirty="0" err="1"/>
              <a:t>antyleukotrienem</a:t>
            </a:r>
            <a:endParaRPr lang="pl-PL" dirty="0"/>
          </a:p>
          <a:p>
            <a:endParaRPr lang="pl-PL" b="1" dirty="0"/>
          </a:p>
          <a:p>
            <a:r>
              <a:rPr lang="pl-PL" b="1" dirty="0"/>
              <a:t>Praktyczne uwagi</a:t>
            </a:r>
            <a:endParaRPr lang="pl-PL" dirty="0"/>
          </a:p>
          <a:p>
            <a:r>
              <a:rPr lang="pl-PL" dirty="0"/>
              <a:t>Dobór preparatu zgodnie z </a:t>
            </a:r>
            <a:r>
              <a:rPr lang="pl-PL" b="1" dirty="0"/>
              <a:t>rejestracją wiekową (&lt;3 r.ż.)</a:t>
            </a:r>
            <a:endParaRPr lang="pl-PL" dirty="0"/>
          </a:p>
          <a:p>
            <a:r>
              <a:rPr lang="pl-PL" dirty="0"/>
              <a:t>Preferuj leki o </a:t>
            </a:r>
            <a:r>
              <a:rPr lang="pl-PL" b="1" dirty="0"/>
              <a:t>udokumentowanym profilu bezpieczeństwa</a:t>
            </a:r>
            <a:r>
              <a:rPr lang="pl-PL" dirty="0"/>
              <a:t> w tej grupie wiekowej</a:t>
            </a:r>
          </a:p>
          <a:p>
            <a:r>
              <a:rPr lang="pl-PL" dirty="0"/>
              <a:t>Monitoruj skuteczność i tolerancję; rozważ modyfikację terapii przy utrzymujących się objawach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5EC2DC7-DDF6-45CE-90BC-F001F375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614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8B775F9-E4EA-42B0-8A0D-AA0570A5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Nowy podział reakcji alergicznych</a:t>
            </a:r>
            <a:endParaRPr lang="pl-PL" dirty="0"/>
          </a:p>
        </p:txBody>
      </p:sp>
      <p:pic>
        <p:nvPicPr>
          <p:cNvPr id="10" name="Symbol zastępczy zawartości 4">
            <a:extLst>
              <a:ext uri="{FF2B5EF4-FFF2-40B4-BE49-F238E27FC236}">
                <a16:creationId xmlns:a16="http://schemas.microsoft.com/office/drawing/2014/main" id="{959B0564-9DFA-4868-BB3A-1CB646ADB7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98" y="1762627"/>
            <a:ext cx="8229404" cy="4393278"/>
          </a:xfrm>
        </p:spPr>
      </p:pic>
      <p:sp>
        <p:nvSpPr>
          <p:cNvPr id="13" name="Symbol zastępczy zawartości 5">
            <a:extLst>
              <a:ext uri="{FF2B5EF4-FFF2-40B4-BE49-F238E27FC236}">
                <a16:creationId xmlns:a16="http://schemas.microsoft.com/office/drawing/2014/main" id="{6F81C545-C38C-44A6-8BD3-17B335F07D0F}"/>
              </a:ext>
            </a:extLst>
          </p:cNvPr>
          <p:cNvSpPr txBox="1">
            <a:spLocks/>
          </p:cNvSpPr>
          <p:nvPr/>
        </p:nvSpPr>
        <p:spPr>
          <a:xfrm>
            <a:off x="285750" y="6357257"/>
            <a:ext cx="8572500" cy="38776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Jutel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M i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wsp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Nomenclature of allergic diseases and hypersensitivity reactions: Adapted to modern needs: An EAACI position paper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Allergy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2024;79(1):269-273</a:t>
            </a:r>
          </a:p>
        </p:txBody>
      </p:sp>
      <p:sp>
        <p:nvSpPr>
          <p:cNvPr id="14" name="Symbol zastępczy numeru slajdu 13">
            <a:extLst>
              <a:ext uri="{FF2B5EF4-FFF2-40B4-BE49-F238E27FC236}">
                <a16:creationId xmlns:a16="http://schemas.microsoft.com/office/drawing/2014/main" id="{D049B67A-C199-47B3-B421-0C57393F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7671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7B12A3-77E3-46BB-A000-837C17DBB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Alergiczny nieżyt nosa</a:t>
            </a:r>
            <a:br>
              <a:rPr lang="pl-PL" dirty="0"/>
            </a:br>
            <a:r>
              <a:rPr lang="pl-PL" sz="3600" dirty="0"/>
              <a:t>zakres efektów poszczególnych klas leków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2C4078-1FE8-4B7A-8BB0-74E2EC99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40</a:t>
            </a:fld>
            <a:endParaRPr lang="pl-PL"/>
          </a:p>
        </p:txBody>
      </p:sp>
      <p:grpSp>
        <p:nvGrpSpPr>
          <p:cNvPr id="5" name="Group 74">
            <a:extLst>
              <a:ext uri="{FF2B5EF4-FFF2-40B4-BE49-F238E27FC236}">
                <a16:creationId xmlns:a16="http://schemas.microsoft.com/office/drawing/2014/main" id="{15769C36-3161-4B2F-B589-B4CFC8BE8970}"/>
              </a:ext>
            </a:extLst>
          </p:cNvPr>
          <p:cNvGrpSpPr>
            <a:grpSpLocks/>
          </p:cNvGrpSpPr>
          <p:nvPr/>
        </p:nvGrpSpPr>
        <p:grpSpPr bwMode="auto">
          <a:xfrm>
            <a:off x="919250" y="1933859"/>
            <a:ext cx="6987746" cy="4404300"/>
            <a:chOff x="685800" y="1371600"/>
            <a:chExt cx="7696200" cy="4329113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422AAFE-5035-454A-9271-91DC0A4A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4606925"/>
              <a:ext cx="1600200" cy="455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latin typeface="Arial" panose="020B0604020202020204" pitchFamily="34" charset="0"/>
                </a:rPr>
                <a:t>+/-</a:t>
              </a: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FE333C13-3394-453E-9808-F61846143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4606925"/>
              <a:ext cx="1295400" cy="45561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F56A1FB5-0C7F-4CCC-BC1C-A296E7E17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25" y="4606925"/>
              <a:ext cx="1247775" cy="455613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++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BE1C6382-45F3-464A-9A8C-33DF45ED7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800" y="4606925"/>
              <a:ext cx="885825" cy="455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 dirty="0">
                  <a:latin typeface="Arial" panose="020B0604020202020204" pitchFamily="34" charset="0"/>
                </a:rPr>
                <a:t>+/–</a:t>
              </a: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B92463A5-1ED2-433B-9827-3853FDDF9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4606925"/>
              <a:ext cx="1041400" cy="455613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89E3C5B8-6931-4264-90A7-6EB46C67F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4606925"/>
              <a:ext cx="1625600" cy="455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 dirty="0" err="1">
                  <a:latin typeface="Arial" panose="020B0604020202020204" pitchFamily="34" charset="0"/>
                </a:rPr>
                <a:t>Antyleukotrieny</a:t>
              </a:r>
              <a:endParaRPr lang="en-US" altLang="pl-PL" sz="1000" b="1" i="0" u="none" dirty="0">
                <a:latin typeface="Arial" panose="020B0604020202020204" pitchFamily="34" charset="0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77B6F240-6FDF-40B2-8DB0-236CA1968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1371600"/>
              <a:ext cx="1625600" cy="501650"/>
            </a:xfrm>
            <a:prstGeom prst="rect">
              <a:avLst/>
            </a:prstGeom>
            <a:solidFill>
              <a:srgbClr val="1CAD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>
                  <a:solidFill>
                    <a:schemeClr val="bg1"/>
                  </a:solidFill>
                  <a:latin typeface="Arial" panose="020B0604020202020204" pitchFamily="34" charset="0"/>
                </a:rPr>
                <a:t>Lek</a:t>
              </a:r>
              <a:endParaRPr lang="en-US" altLang="pl-PL" sz="1000" b="1" i="0" u="none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DFDB746-3E8F-4226-B567-9537A6BB6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1371600"/>
              <a:ext cx="1041400" cy="501650"/>
            </a:xfrm>
            <a:prstGeom prst="rect">
              <a:avLst/>
            </a:prstGeom>
            <a:solidFill>
              <a:srgbClr val="1CAD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>
                  <a:solidFill>
                    <a:schemeClr val="bg1"/>
                  </a:solidFill>
                  <a:latin typeface="Arial" panose="020B0604020202020204" pitchFamily="34" charset="0"/>
                </a:rPr>
                <a:t>Kichanie</a:t>
              </a:r>
              <a:endParaRPr lang="en-US" altLang="pl-PL" sz="1000" b="1" i="0" u="none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E0CFF433-69B0-4A4F-84C3-E86ED9BE2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800" y="1371600"/>
              <a:ext cx="885825" cy="501650"/>
            </a:xfrm>
            <a:prstGeom prst="rect">
              <a:avLst/>
            </a:prstGeom>
            <a:solidFill>
              <a:srgbClr val="1CAD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>
                  <a:solidFill>
                    <a:schemeClr val="bg1"/>
                  </a:solidFill>
                  <a:latin typeface="Arial" panose="020B0604020202020204" pitchFamily="34" charset="0"/>
                </a:rPr>
                <a:t>Świąd</a:t>
              </a:r>
              <a:endParaRPr lang="en-US" altLang="pl-PL" sz="1000" b="1" i="0" u="none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18A015DA-A39D-4F82-9924-E80757F00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25" y="1371600"/>
              <a:ext cx="1247775" cy="501650"/>
            </a:xfrm>
            <a:prstGeom prst="rect">
              <a:avLst/>
            </a:prstGeom>
            <a:solidFill>
              <a:srgbClr val="1CAD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>
                  <a:solidFill>
                    <a:schemeClr val="bg1"/>
                  </a:solidFill>
                  <a:latin typeface="Arial" panose="020B0604020202020204" pitchFamily="34" charset="0"/>
                </a:rPr>
                <a:t>Blokada</a:t>
              </a:r>
              <a:endParaRPr lang="en-US" altLang="pl-PL" sz="1000" b="1" i="0" u="none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3D0171C9-5C31-46F8-A7BA-12C4F1FED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1371600"/>
              <a:ext cx="1295400" cy="501650"/>
            </a:xfrm>
            <a:prstGeom prst="rect">
              <a:avLst/>
            </a:prstGeom>
            <a:solidFill>
              <a:srgbClr val="1CAD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>
                  <a:solidFill>
                    <a:schemeClr val="bg1"/>
                  </a:solidFill>
                  <a:latin typeface="Arial" panose="020B0604020202020204" pitchFamily="34" charset="0"/>
                </a:rPr>
                <a:t>Wyciek</a:t>
              </a:r>
              <a:endParaRPr lang="en-US" altLang="pl-PL" sz="1000" b="1" i="0" u="none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D7494E3D-B1FC-48FF-826E-3D0AAF143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1371600"/>
              <a:ext cx="1600200" cy="501650"/>
            </a:xfrm>
            <a:prstGeom prst="rect">
              <a:avLst/>
            </a:prstGeom>
            <a:solidFill>
              <a:srgbClr val="1CAD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 dirty="0">
                  <a:solidFill>
                    <a:schemeClr val="bg1"/>
                  </a:solidFill>
                  <a:latin typeface="Arial" panose="020B0604020202020204" pitchFamily="34" charset="0"/>
                </a:rPr>
                <a:t>Objawy spojówkowe</a:t>
              </a:r>
              <a:endParaRPr lang="en-US" altLang="pl-PL" sz="1000" b="1" i="0" u="none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D65CA6AA-7C60-4CCA-B4D9-0F61FB82A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2327275"/>
              <a:ext cx="1625600" cy="455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 dirty="0">
                  <a:latin typeface="Arial" panose="020B0604020202020204" pitchFamily="34" charset="0"/>
                </a:rPr>
                <a:t>Doustne leki antyhistaminowe</a:t>
              </a:r>
              <a:endParaRPr lang="en-US" altLang="pl-PL" sz="1000" b="1" i="0" u="none" dirty="0">
                <a:latin typeface="Arial" panose="020B0604020202020204" pitchFamily="34" charset="0"/>
              </a:endParaRPr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019B6A76-5A8D-42A4-B9D2-9F3F27CAB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2333625"/>
              <a:ext cx="1117600" cy="455613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++</a:t>
              </a: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F1E4D105-4D34-45A6-9F84-5FFA7E5F0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800" y="2327275"/>
              <a:ext cx="885825" cy="455613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++</a:t>
              </a: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52E342BF-B025-41C0-8E10-7CD1DA797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25" y="2327275"/>
              <a:ext cx="1247775" cy="455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 dirty="0">
                  <a:latin typeface="Arial" panose="020B0604020202020204" pitchFamily="34" charset="0"/>
                </a:rPr>
                <a:t>+/–</a:t>
              </a: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B5226463-46E9-4469-BDDE-3015A6AEF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2327275"/>
              <a:ext cx="1295400" cy="455613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++</a:t>
              </a:r>
            </a:p>
          </p:txBody>
        </p:sp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E77A1989-7B3C-4A43-8E85-9A5CD4B11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2327275"/>
              <a:ext cx="1600200" cy="455613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++</a:t>
              </a: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625D1A1D-E34C-4831-B295-2421ECB08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2782888"/>
              <a:ext cx="1625600" cy="455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 dirty="0">
                  <a:latin typeface="Arial" panose="020B0604020202020204" pitchFamily="34" charset="0"/>
                </a:rPr>
                <a:t>Donosowe leki antyhistaminowe</a:t>
              </a:r>
              <a:endParaRPr lang="en-US" altLang="pl-PL" sz="1000" b="1" i="0" u="none" dirty="0">
                <a:latin typeface="Arial" panose="020B0604020202020204" pitchFamily="34" charset="0"/>
              </a:endParaRPr>
            </a:p>
          </p:txBody>
        </p: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D5E45FE6-D0A6-4857-80B2-E15A144B4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2782888"/>
              <a:ext cx="1041400" cy="455612"/>
            </a:xfrm>
            <a:prstGeom prst="rect">
              <a:avLst/>
            </a:prstGeom>
            <a:solidFill>
              <a:srgbClr val="30AE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 dirty="0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719CAC89-B32F-4570-954F-5ACA6EC8E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800" y="2782888"/>
              <a:ext cx="885825" cy="455612"/>
            </a:xfrm>
            <a:prstGeom prst="rect">
              <a:avLst/>
            </a:prstGeom>
            <a:solidFill>
              <a:srgbClr val="30AE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0CF6813C-3B63-407B-8013-775F71D00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25" y="2782888"/>
              <a:ext cx="1247775" cy="455612"/>
            </a:xfrm>
            <a:prstGeom prst="rect">
              <a:avLst/>
            </a:prstGeom>
            <a:solidFill>
              <a:srgbClr val="30AE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564A108B-28D9-4FEE-A413-8AD40A33C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2782888"/>
              <a:ext cx="1295400" cy="455612"/>
            </a:xfrm>
            <a:prstGeom prst="rect">
              <a:avLst/>
            </a:prstGeom>
            <a:solidFill>
              <a:srgbClr val="30AE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D23B347D-BA73-4CE9-9518-7EDD54A69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2782888"/>
              <a:ext cx="1600200" cy="455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latin typeface="Arial" panose="020B0604020202020204" pitchFamily="34" charset="0"/>
                </a:rPr>
                <a:t>+/–</a:t>
              </a: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C0BFA3CB-41F4-4F8D-BF99-9A0663596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3240088"/>
              <a:ext cx="1625600" cy="455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 dirty="0">
                  <a:latin typeface="Arial" panose="020B0604020202020204" pitchFamily="34" charset="0"/>
                </a:rPr>
                <a:t>Doustne  leki udrażniające nos</a:t>
              </a:r>
              <a:endParaRPr lang="en-US" altLang="pl-PL" sz="1000" b="1" i="0" u="none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774758DD-29DA-4DE8-8BAC-4162EA24A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3240088"/>
              <a:ext cx="1041400" cy="455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 dirty="0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5B47D803-2CBF-42C4-ACA8-236FD2CAB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800" y="3240088"/>
              <a:ext cx="885825" cy="455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 dirty="0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274519DE-1827-4FBA-A98A-628192741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25" y="3240088"/>
              <a:ext cx="1247775" cy="455612"/>
            </a:xfrm>
            <a:prstGeom prst="rect">
              <a:avLst/>
            </a:prstGeom>
            <a:solidFill>
              <a:srgbClr val="30AE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34" name="Rectangle 32">
              <a:extLst>
                <a:ext uri="{FF2B5EF4-FFF2-40B4-BE49-F238E27FC236}">
                  <a16:creationId xmlns:a16="http://schemas.microsoft.com/office/drawing/2014/main" id="{7A17F69B-C641-47B9-ACCC-267257505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3240088"/>
              <a:ext cx="1295400" cy="455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 dirty="0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35" name="Rectangle 33">
              <a:extLst>
                <a:ext uri="{FF2B5EF4-FFF2-40B4-BE49-F238E27FC236}">
                  <a16:creationId xmlns:a16="http://schemas.microsoft.com/office/drawing/2014/main" id="{864B4B48-E310-4899-B71A-F6BF44606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3240088"/>
              <a:ext cx="1600200" cy="455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36" name="Rectangle 34">
              <a:extLst>
                <a:ext uri="{FF2B5EF4-FFF2-40B4-BE49-F238E27FC236}">
                  <a16:creationId xmlns:a16="http://schemas.microsoft.com/office/drawing/2014/main" id="{6EFCDBDD-3C7D-46E9-8662-6DB4A5E60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3695700"/>
              <a:ext cx="1625600" cy="455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 dirty="0">
                  <a:latin typeface="Arial" panose="020B0604020202020204" pitchFamily="34" charset="0"/>
                </a:rPr>
                <a:t>Donosowe leki udrażniające nos</a:t>
              </a:r>
              <a:endParaRPr lang="en-US" altLang="pl-PL" sz="1000" b="1" i="0" u="none" dirty="0">
                <a:latin typeface="Arial" panose="020B0604020202020204" pitchFamily="34" charset="0"/>
              </a:endParaRPr>
            </a:p>
          </p:txBody>
        </p:sp>
        <p:sp>
          <p:nvSpPr>
            <p:cNvPr id="37" name="Rectangle 35">
              <a:extLst>
                <a:ext uri="{FF2B5EF4-FFF2-40B4-BE49-F238E27FC236}">
                  <a16:creationId xmlns:a16="http://schemas.microsoft.com/office/drawing/2014/main" id="{588D523F-C2A6-4AB2-A5C5-91E236797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3695700"/>
              <a:ext cx="1041400" cy="455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 dirty="0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11823677-4B40-4496-8016-A255BEFDC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800" y="3695700"/>
              <a:ext cx="885825" cy="455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 dirty="0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39" name="Rectangle 37">
              <a:extLst>
                <a:ext uri="{FF2B5EF4-FFF2-40B4-BE49-F238E27FC236}">
                  <a16:creationId xmlns:a16="http://schemas.microsoft.com/office/drawing/2014/main" id="{586B7001-C494-4F84-925A-A414CE3C1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25" y="3695700"/>
              <a:ext cx="1247775" cy="455613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++</a:t>
              </a:r>
            </a:p>
          </p:txBody>
        </p:sp>
        <p:sp>
          <p:nvSpPr>
            <p:cNvPr id="40" name="Rectangle 38">
              <a:extLst>
                <a:ext uri="{FF2B5EF4-FFF2-40B4-BE49-F238E27FC236}">
                  <a16:creationId xmlns:a16="http://schemas.microsoft.com/office/drawing/2014/main" id="{E9D0C03F-8595-45C2-845A-5B48DF2DF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3695700"/>
              <a:ext cx="1295400" cy="455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41" name="Rectangle 39">
              <a:extLst>
                <a:ext uri="{FF2B5EF4-FFF2-40B4-BE49-F238E27FC236}">
                  <a16:creationId xmlns:a16="http://schemas.microsoft.com/office/drawing/2014/main" id="{9E1A9733-6781-4EC1-8726-F637AB756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3695700"/>
              <a:ext cx="1600200" cy="455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42" name="Rectangle 40">
              <a:extLst>
                <a:ext uri="{FF2B5EF4-FFF2-40B4-BE49-F238E27FC236}">
                  <a16:creationId xmlns:a16="http://schemas.microsoft.com/office/drawing/2014/main" id="{6FD87FE3-F291-4AED-8DCA-1FC9D0C66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4151313"/>
              <a:ext cx="1625600" cy="455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 dirty="0">
                  <a:latin typeface="Arial" panose="020B0604020202020204" pitchFamily="34" charset="0"/>
                </a:rPr>
                <a:t>Donosowe stabilizatory </a:t>
              </a:r>
              <a:r>
                <a:rPr lang="pl-PL" altLang="pl-PL" sz="1000" b="1" i="0" u="none" dirty="0" err="1">
                  <a:latin typeface="Arial" panose="020B0604020202020204" pitchFamily="34" charset="0"/>
                </a:rPr>
                <a:t>mastocytów</a:t>
              </a:r>
              <a:endParaRPr lang="en-US" altLang="pl-PL" sz="1000" b="1" i="0" u="none" dirty="0">
                <a:latin typeface="Arial" panose="020B0604020202020204" pitchFamily="34" charset="0"/>
              </a:endParaRPr>
            </a:p>
          </p:txBody>
        </p:sp>
        <p:sp>
          <p:nvSpPr>
            <p:cNvPr id="43" name="Rectangle 41">
              <a:extLst>
                <a:ext uri="{FF2B5EF4-FFF2-40B4-BE49-F238E27FC236}">
                  <a16:creationId xmlns:a16="http://schemas.microsoft.com/office/drawing/2014/main" id="{1B7A05F4-F2DB-47CD-96A6-85CAE5988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4151313"/>
              <a:ext cx="1041400" cy="455612"/>
            </a:xfrm>
            <a:prstGeom prst="rect">
              <a:avLst/>
            </a:prstGeom>
            <a:solidFill>
              <a:srgbClr val="30AE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44" name="Rectangle 42">
              <a:extLst>
                <a:ext uri="{FF2B5EF4-FFF2-40B4-BE49-F238E27FC236}">
                  <a16:creationId xmlns:a16="http://schemas.microsoft.com/office/drawing/2014/main" id="{C72707DE-9B9E-4D99-A31E-DB449EDD9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800" y="4151313"/>
              <a:ext cx="885825" cy="455612"/>
            </a:xfrm>
            <a:prstGeom prst="rect">
              <a:avLst/>
            </a:prstGeom>
            <a:solidFill>
              <a:srgbClr val="30AE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45" name="Rectangle 43">
              <a:extLst>
                <a:ext uri="{FF2B5EF4-FFF2-40B4-BE49-F238E27FC236}">
                  <a16:creationId xmlns:a16="http://schemas.microsoft.com/office/drawing/2014/main" id="{C923CF84-1523-408D-8518-19020399B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25" y="4151313"/>
              <a:ext cx="1247775" cy="455612"/>
            </a:xfrm>
            <a:prstGeom prst="rect">
              <a:avLst/>
            </a:prstGeom>
            <a:solidFill>
              <a:srgbClr val="30AE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46" name="Rectangle 44">
              <a:extLst>
                <a:ext uri="{FF2B5EF4-FFF2-40B4-BE49-F238E27FC236}">
                  <a16:creationId xmlns:a16="http://schemas.microsoft.com/office/drawing/2014/main" id="{007BBF27-8348-4D66-BD99-01B214F31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4151313"/>
              <a:ext cx="1295400" cy="455612"/>
            </a:xfrm>
            <a:prstGeom prst="rect">
              <a:avLst/>
            </a:prstGeom>
            <a:solidFill>
              <a:srgbClr val="30AE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47" name="Rectangle 45">
              <a:extLst>
                <a:ext uri="{FF2B5EF4-FFF2-40B4-BE49-F238E27FC236}">
                  <a16:creationId xmlns:a16="http://schemas.microsoft.com/office/drawing/2014/main" id="{63CB6780-9AE9-4599-A0AD-19FFDCA9D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4151313"/>
              <a:ext cx="1600200" cy="455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085608EC-84D2-40D8-BE2F-21DCB183C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5062538"/>
              <a:ext cx="1625600" cy="638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 dirty="0">
                  <a:latin typeface="Arial" panose="020B0604020202020204" pitchFamily="34" charset="0"/>
                </a:rPr>
                <a:t>Miejscowe </a:t>
              </a:r>
              <a:r>
                <a:rPr lang="pl-PL" altLang="pl-PL" sz="1000" b="1" i="0" u="none" dirty="0" err="1">
                  <a:latin typeface="Arial" panose="020B0604020202020204" pitchFamily="34" charset="0"/>
                </a:rPr>
                <a:t>cholinolityki</a:t>
              </a:r>
              <a:endParaRPr lang="en-US" altLang="pl-PL" sz="1000" b="1" i="0" u="none" dirty="0">
                <a:latin typeface="Arial" panose="020B0604020202020204" pitchFamily="34" charset="0"/>
              </a:endParaRPr>
            </a:p>
          </p:txBody>
        </p:sp>
        <p:sp>
          <p:nvSpPr>
            <p:cNvPr id="49" name="Rectangle 47">
              <a:extLst>
                <a:ext uri="{FF2B5EF4-FFF2-40B4-BE49-F238E27FC236}">
                  <a16:creationId xmlns:a16="http://schemas.microsoft.com/office/drawing/2014/main" id="{D9CC2E0A-1CA7-4E8E-9E08-2D413F134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5062538"/>
              <a:ext cx="1041400" cy="638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 dirty="0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50" name="Rectangle 48">
              <a:extLst>
                <a:ext uri="{FF2B5EF4-FFF2-40B4-BE49-F238E27FC236}">
                  <a16:creationId xmlns:a16="http://schemas.microsoft.com/office/drawing/2014/main" id="{711A28D9-168E-4458-9B6C-CABC14446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800" y="5062538"/>
              <a:ext cx="885825" cy="638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 dirty="0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51" name="Rectangle 49">
              <a:extLst>
                <a:ext uri="{FF2B5EF4-FFF2-40B4-BE49-F238E27FC236}">
                  <a16:creationId xmlns:a16="http://schemas.microsoft.com/office/drawing/2014/main" id="{D8BF52E1-C770-4FFB-B0A4-36ADB4FD8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25" y="5062538"/>
              <a:ext cx="1247775" cy="638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 dirty="0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52" name="Rectangle 50">
              <a:extLst>
                <a:ext uri="{FF2B5EF4-FFF2-40B4-BE49-F238E27FC236}">
                  <a16:creationId xmlns:a16="http://schemas.microsoft.com/office/drawing/2014/main" id="{81FACA2D-2032-4C89-BE6A-E17BC527B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5062538"/>
              <a:ext cx="1295400" cy="638175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++</a:t>
              </a:r>
            </a:p>
          </p:txBody>
        </p:sp>
        <p:sp>
          <p:nvSpPr>
            <p:cNvPr id="53" name="Rectangle 51">
              <a:extLst>
                <a:ext uri="{FF2B5EF4-FFF2-40B4-BE49-F238E27FC236}">
                  <a16:creationId xmlns:a16="http://schemas.microsoft.com/office/drawing/2014/main" id="{194DE72E-6138-4450-87FF-81542CFD6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5062538"/>
              <a:ext cx="1600200" cy="638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latin typeface="Arial" panose="020B0604020202020204" pitchFamily="34" charset="0"/>
                </a:rPr>
                <a:t>–</a:t>
              </a:r>
            </a:p>
          </p:txBody>
        </p:sp>
        <p:sp>
          <p:nvSpPr>
            <p:cNvPr id="54" name="Line 52">
              <a:extLst>
                <a:ext uri="{FF2B5EF4-FFF2-40B4-BE49-F238E27FC236}">
                  <a16:creationId xmlns:a16="http://schemas.microsoft.com/office/drawing/2014/main" id="{FDAFC1BF-55E9-414D-8D95-C007BA0124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1400" y="1371600"/>
              <a:ext cx="0" cy="50165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55" name="Line 53">
              <a:extLst>
                <a:ext uri="{FF2B5EF4-FFF2-40B4-BE49-F238E27FC236}">
                  <a16:creationId xmlns:a16="http://schemas.microsoft.com/office/drawing/2014/main" id="{0E795F3E-D781-456B-952C-5AEE386EFF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2800" y="1371600"/>
              <a:ext cx="0" cy="50165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56" name="Line 54">
              <a:extLst>
                <a:ext uri="{FF2B5EF4-FFF2-40B4-BE49-F238E27FC236}">
                  <a16:creationId xmlns:a16="http://schemas.microsoft.com/office/drawing/2014/main" id="{1E04F82F-C193-4A9A-B957-A4FDA5C211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8625" y="1371600"/>
              <a:ext cx="0" cy="50165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57" name="Line 55">
              <a:extLst>
                <a:ext uri="{FF2B5EF4-FFF2-40B4-BE49-F238E27FC236}">
                  <a16:creationId xmlns:a16="http://schemas.microsoft.com/office/drawing/2014/main" id="{A8B5AA93-59C3-4710-B873-D584A1336C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1371600"/>
              <a:ext cx="0" cy="50165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58" name="Line 56">
              <a:extLst>
                <a:ext uri="{FF2B5EF4-FFF2-40B4-BE49-F238E27FC236}">
                  <a16:creationId xmlns:a16="http://schemas.microsoft.com/office/drawing/2014/main" id="{E27A23A2-2CE3-49F4-89D8-407ECBE69B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1800" y="1371600"/>
              <a:ext cx="0" cy="50165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59" name="Line 57">
              <a:extLst>
                <a:ext uri="{FF2B5EF4-FFF2-40B4-BE49-F238E27FC236}">
                  <a16:creationId xmlns:a16="http://schemas.microsoft.com/office/drawing/2014/main" id="{38E2D495-41F6-48B4-9A1A-873652C88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2328863"/>
              <a:ext cx="76962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60" name="Line 58">
              <a:extLst>
                <a:ext uri="{FF2B5EF4-FFF2-40B4-BE49-F238E27FC236}">
                  <a16:creationId xmlns:a16="http://schemas.microsoft.com/office/drawing/2014/main" id="{42FE7AF3-DE9F-4D07-9BFF-E8298EB278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2784475"/>
              <a:ext cx="76962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61" name="Line 59">
              <a:extLst>
                <a:ext uri="{FF2B5EF4-FFF2-40B4-BE49-F238E27FC236}">
                  <a16:creationId xmlns:a16="http://schemas.microsoft.com/office/drawing/2014/main" id="{5779ED41-0203-4DBE-A5A3-CC587B775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3240088"/>
              <a:ext cx="76962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62" name="Line 60">
              <a:extLst>
                <a:ext uri="{FF2B5EF4-FFF2-40B4-BE49-F238E27FC236}">
                  <a16:creationId xmlns:a16="http://schemas.microsoft.com/office/drawing/2014/main" id="{DF6DE1CE-D709-488F-87FD-F19D1A00F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3695700"/>
              <a:ext cx="76962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63" name="Line 61">
              <a:extLst>
                <a:ext uri="{FF2B5EF4-FFF2-40B4-BE49-F238E27FC236}">
                  <a16:creationId xmlns:a16="http://schemas.microsoft.com/office/drawing/2014/main" id="{A4DBB63D-7FA7-4A35-8815-FB7C76F982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4151313"/>
              <a:ext cx="76962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64" name="Line 62">
              <a:extLst>
                <a:ext uri="{FF2B5EF4-FFF2-40B4-BE49-F238E27FC236}">
                  <a16:creationId xmlns:a16="http://schemas.microsoft.com/office/drawing/2014/main" id="{8F239A78-BB4C-4DB4-929A-ACD0BA7D1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4606925"/>
              <a:ext cx="76962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 dirty="0"/>
            </a:p>
          </p:txBody>
        </p:sp>
        <p:sp>
          <p:nvSpPr>
            <p:cNvPr id="65" name="Line 63">
              <a:extLst>
                <a:ext uri="{FF2B5EF4-FFF2-40B4-BE49-F238E27FC236}">
                  <a16:creationId xmlns:a16="http://schemas.microsoft.com/office/drawing/2014/main" id="{C97DC470-748B-418F-9860-9513C3064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1371600"/>
              <a:ext cx="7696200" cy="0"/>
            </a:xfrm>
            <a:prstGeom prst="line">
              <a:avLst/>
            </a:prstGeom>
            <a:noFill/>
            <a:ln w="12700" cap="sq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66" name="Line 64">
              <a:extLst>
                <a:ext uri="{FF2B5EF4-FFF2-40B4-BE49-F238E27FC236}">
                  <a16:creationId xmlns:a16="http://schemas.microsoft.com/office/drawing/2014/main" id="{A715DBF6-1426-467B-9D3C-39A76AAD24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1371600"/>
              <a:ext cx="0" cy="4329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buClr>
                  <a:srgbClr val="E91E24"/>
                </a:buClr>
              </a:pPr>
              <a:endParaRPr lang="pl-PL" sz="1000" b="1">
                <a:latin typeface="Arial" panose="020B0604020202020204" pitchFamily="34" charset="0"/>
              </a:endParaRPr>
            </a:p>
          </p:txBody>
        </p:sp>
        <p:sp>
          <p:nvSpPr>
            <p:cNvPr id="67" name="Line 65">
              <a:extLst>
                <a:ext uri="{FF2B5EF4-FFF2-40B4-BE49-F238E27FC236}">
                  <a16:creationId xmlns:a16="http://schemas.microsoft.com/office/drawing/2014/main" id="{9C46CE3C-FC57-4529-9DF3-2B6F66314E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2000" y="1371600"/>
              <a:ext cx="0" cy="4329113"/>
            </a:xfrm>
            <a:prstGeom prst="line">
              <a:avLst/>
            </a:prstGeom>
            <a:noFill/>
            <a:ln w="12700" cap="sq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68" name="Line 66">
              <a:extLst>
                <a:ext uri="{FF2B5EF4-FFF2-40B4-BE49-F238E27FC236}">
                  <a16:creationId xmlns:a16="http://schemas.microsoft.com/office/drawing/2014/main" id="{D67FF640-D3C4-4EFB-ADD3-F533B067D1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5700713"/>
              <a:ext cx="7696200" cy="0"/>
            </a:xfrm>
            <a:prstGeom prst="line">
              <a:avLst/>
            </a:prstGeom>
            <a:noFill/>
            <a:ln w="12700" cap="sq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69" name="Line 67">
              <a:extLst>
                <a:ext uri="{FF2B5EF4-FFF2-40B4-BE49-F238E27FC236}">
                  <a16:creationId xmlns:a16="http://schemas.microsoft.com/office/drawing/2014/main" id="{47BC691F-AE26-479E-8C4C-EAC62FEE68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1873250"/>
              <a:ext cx="76962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70" name="Line 68">
              <a:extLst>
                <a:ext uri="{FF2B5EF4-FFF2-40B4-BE49-F238E27FC236}">
                  <a16:creationId xmlns:a16="http://schemas.microsoft.com/office/drawing/2014/main" id="{B84D1819-663F-4031-9B1F-D93F8DF648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5062538"/>
              <a:ext cx="7696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sz="10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EC7E425-A458-460E-BAA0-B0BBC55AB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1879600"/>
              <a:ext cx="1625600" cy="455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pl-PL" altLang="pl-PL" sz="1000" b="1" i="0" u="none" dirty="0">
                  <a:latin typeface="Arial" panose="020B0604020202020204" pitchFamily="34" charset="0"/>
                </a:rPr>
                <a:t>Steroidy donosowe</a:t>
              </a:r>
              <a:endParaRPr lang="en-US" altLang="pl-PL" sz="1000" b="1" i="0" u="none" dirty="0">
                <a:latin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BBB6A9F-E08F-4218-91D5-E2133F132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400" y="1879600"/>
              <a:ext cx="1041400" cy="455613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++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27D5B23-A0B6-46C9-ABE6-7FCEC1392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800" y="1879600"/>
              <a:ext cx="885825" cy="455613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++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775CEC3-A995-43A1-A7A8-1DFFE7513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25" y="1879600"/>
              <a:ext cx="1247775" cy="455613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++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1E82508-7EFD-4784-87D8-A8FEDA963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1879600"/>
              <a:ext cx="1295400" cy="455613"/>
            </a:xfrm>
            <a:prstGeom prst="rect">
              <a:avLst/>
            </a:prstGeom>
            <a:solidFill>
              <a:srgbClr val="66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++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89CE752-844D-49BA-BBFB-B00058798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1879600"/>
              <a:ext cx="1600200" cy="455613"/>
            </a:xfrm>
            <a:prstGeom prst="rect">
              <a:avLst/>
            </a:prstGeom>
            <a:solidFill>
              <a:srgbClr val="30AE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Clr>
                  <a:srgbClr val="E91E24"/>
                </a:buClr>
                <a:buSzTx/>
                <a:buFontTx/>
                <a:buNone/>
              </a:pPr>
              <a:r>
                <a:rPr lang="en-US" altLang="pl-PL" sz="10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464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27C4F-596C-4D60-9303-F4AF724E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Immunoterapia swoista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6A6DF7-78E4-4CB7-B4E5-1173C4A60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30" y="1698171"/>
            <a:ext cx="7394122" cy="4611189"/>
          </a:xfrm>
        </p:spPr>
        <p:txBody>
          <a:bodyPr>
            <a:normAutofit/>
          </a:bodyPr>
          <a:lstStyle/>
          <a:p>
            <a:r>
              <a:rPr lang="pl-PL" b="1" dirty="0"/>
              <a:t>Co to jest?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Podawanie wyciągów </a:t>
            </a:r>
            <a:r>
              <a:rPr lang="pl-PL" dirty="0" err="1"/>
              <a:t>alergenowych</a:t>
            </a:r>
            <a:r>
              <a:rPr lang="pl-PL" dirty="0"/>
              <a:t> </a:t>
            </a:r>
            <a:r>
              <a:rPr lang="pl-PL" b="1" dirty="0"/>
              <a:t>we wzrastających dawkach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Cel:</a:t>
            </a:r>
            <a:r>
              <a:rPr lang="pl-PL" dirty="0"/>
              <a:t> złagodzenie objawów po ekspozycji na dany alergen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Znaczenie:</a:t>
            </a:r>
            <a:r>
              <a:rPr lang="pl-PL" dirty="0"/>
              <a:t> </a:t>
            </a:r>
            <a:r>
              <a:rPr lang="pl-PL" b="1" dirty="0"/>
              <a:t>jedyna przyczynowa</a:t>
            </a:r>
            <a:r>
              <a:rPr lang="pl-PL" dirty="0"/>
              <a:t> metoda leczenia chorób alergicznych</a:t>
            </a:r>
          </a:p>
          <a:p>
            <a:endParaRPr lang="pl-PL" b="1" dirty="0"/>
          </a:p>
          <a:p>
            <a:r>
              <a:rPr lang="pl-PL" b="1" dirty="0"/>
              <a:t>Jak działa?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Moduluje odpowiedź immunologiczną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Wpływa na </a:t>
            </a:r>
            <a:r>
              <a:rPr lang="pl-PL" b="1" dirty="0"/>
              <a:t>wczesną i późną fazę</a:t>
            </a:r>
            <a:r>
              <a:rPr lang="pl-PL" dirty="0"/>
              <a:t> reakcji alergicznej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Przywraca tolerancję</a:t>
            </a:r>
            <a:r>
              <a:rPr lang="pl-PL" dirty="0"/>
              <a:t> na alergeny</a:t>
            </a:r>
          </a:p>
          <a:p>
            <a:pPr lvl="1"/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88A1BAE-71BB-49B2-AB37-7C98692C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3560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19F3BE-5D79-4585-A47C-C49870A3B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Wskazania do immunoterapii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CCF4EB-9513-4CFA-A61C-74D672DB8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015" y="1959429"/>
            <a:ext cx="7625969" cy="434993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pl-PL" sz="2000" dirty="0"/>
              <a:t>Okresowy lub przewlekły alergiczny nieżyt nosa w stopniu umiarkowany do ciężkiego*,</a:t>
            </a:r>
          </a:p>
          <a:p>
            <a:pPr lvl="1"/>
            <a:r>
              <a:rPr lang="pl-PL" sz="2000" dirty="0"/>
              <a:t>Astma atopowa, dobrze kontrolowana lekka do umiarkowanej przy FEV1 &gt;80% </a:t>
            </a:r>
            <a:r>
              <a:rPr lang="pl-PL" sz="2000" dirty="0" err="1"/>
              <a:t>w.n</a:t>
            </a:r>
            <a:r>
              <a:rPr lang="pl-PL" sz="2000" dirty="0"/>
              <a:t>.</a:t>
            </a:r>
          </a:p>
          <a:p>
            <a:pPr lvl="1"/>
            <a:r>
              <a:rPr lang="pl-PL" sz="2000" dirty="0"/>
              <a:t>Alergia na jady owadów błonkoskrzydłych</a:t>
            </a:r>
          </a:p>
          <a:p>
            <a:pPr marL="128016" lvl="1" indent="0">
              <a:buNone/>
            </a:pPr>
            <a:endParaRPr lang="pl-PL" sz="2000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*włączenie do AIT można też rozważyć u pacjentów z lżejszym przebiegiem ANN, jeśli chory chce wykorzystać długofalowy efekt terapii na objawy, w tym możliwą profilaktykę astmy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0AF210-063D-465C-A5F1-64F99646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42</a:t>
            </a:fld>
            <a:endParaRPr lang="pl-PL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AA38F8A5-ACA3-44FD-8560-49CCB46C70C0}"/>
              </a:ext>
            </a:extLst>
          </p:cNvPr>
          <p:cNvGrpSpPr/>
          <p:nvPr/>
        </p:nvGrpSpPr>
        <p:grpSpPr>
          <a:xfrm>
            <a:off x="441261" y="3690447"/>
            <a:ext cx="7943724" cy="1543050"/>
            <a:chOff x="743076" y="3820190"/>
            <a:chExt cx="7943724" cy="1543050"/>
          </a:xfrm>
        </p:grpSpPr>
        <p:pic>
          <p:nvPicPr>
            <p:cNvPr id="5" name="Picture 5" descr="Alergiczny nieżyt nosa | Szkoła Podstawowa nr 10 im. Janusza Korczaka">
              <a:extLst>
                <a:ext uri="{FF2B5EF4-FFF2-40B4-BE49-F238E27FC236}">
                  <a16:creationId xmlns:a16="http://schemas.microsoft.com/office/drawing/2014/main" id="{93328633-31D6-44CB-A2C0-0E2A2E696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076" y="3820190"/>
              <a:ext cx="1544512" cy="15430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Leczenie astmy tlenoterapią - Sklep i wypożyczalnia Devipol">
              <a:extLst>
                <a:ext uri="{FF2B5EF4-FFF2-40B4-BE49-F238E27FC236}">
                  <a16:creationId xmlns:a16="http://schemas.microsoft.com/office/drawing/2014/main" id="{20AB24C3-D4FC-4DD8-86E7-58B51296A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888" y="3820190"/>
              <a:ext cx="2962275" cy="15430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UWAGA - owady błonkoskrzydłe - Komenda Powiatowa Państwowej Straży Pożarnej  w Pszczynie - Portal Gov.pl">
              <a:extLst>
                <a:ext uri="{FF2B5EF4-FFF2-40B4-BE49-F238E27FC236}">
                  <a16:creationId xmlns:a16="http://schemas.microsoft.com/office/drawing/2014/main" id="{53AA42FA-ED7F-40F1-B1EF-747F1D9FB9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4057045"/>
              <a:ext cx="2446337" cy="1031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305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FBC7A1-5CA4-42EB-A53A-1EE202A8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Rodzaje immunoterapii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22112C-6219-4374-88C1-D79879454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400" dirty="0"/>
              <a:t>Podskórna (SCIT)/Podjęzykowa (SLIT)</a:t>
            </a:r>
          </a:p>
          <a:p>
            <a:pPr lvl="1"/>
            <a:r>
              <a:rPr lang="pl-PL" sz="2400" dirty="0"/>
              <a:t>Czas trwania immunoterapii – </a:t>
            </a:r>
            <a:r>
              <a:rPr lang="pl-PL" sz="2400" dirty="0">
                <a:solidFill>
                  <a:srgbClr val="1CADE4"/>
                </a:solidFill>
              </a:rPr>
              <a:t>3 - 5 lat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CA7A84F-4C51-46FC-AE1C-8CCC3FF9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43</a:t>
            </a:fld>
            <a:endParaRPr lang="pl-PL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745666F3-736C-4433-9A28-A93542013FD4}"/>
              </a:ext>
            </a:extLst>
          </p:cNvPr>
          <p:cNvGrpSpPr/>
          <p:nvPr/>
        </p:nvGrpSpPr>
        <p:grpSpPr>
          <a:xfrm>
            <a:off x="295275" y="3521376"/>
            <a:ext cx="8553450" cy="2228850"/>
            <a:chOff x="-21324" y="3595516"/>
            <a:chExt cx="8553450" cy="2228850"/>
          </a:xfrm>
        </p:grpSpPr>
        <p:pic>
          <p:nvPicPr>
            <p:cNvPr id="5" name="Picture 7" descr="STALORAL 300 IR/ml x 2 SPRAY SUBLINGUAL 300IR/ml STALLERGENES S.A. - Vezi  prospectul | Pfarma.ro">
              <a:extLst>
                <a:ext uri="{FF2B5EF4-FFF2-40B4-BE49-F238E27FC236}">
                  <a16:creationId xmlns:a16="http://schemas.microsoft.com/office/drawing/2014/main" id="{B496448E-C96D-4C7D-8C61-4E7FE3400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626" y="3595516"/>
              <a:ext cx="2057400" cy="22288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Novo-Helisen Depot​ - Allergo Aşı">
              <a:extLst>
                <a:ext uri="{FF2B5EF4-FFF2-40B4-BE49-F238E27FC236}">
                  <a16:creationId xmlns:a16="http://schemas.microsoft.com/office/drawing/2014/main" id="{D371AEBA-5105-439A-942E-FD6C8A5E4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4" y="3929534"/>
              <a:ext cx="2962275" cy="15430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1" descr="ALK targeting food allergy | ALK Poland">
              <a:extLst>
                <a:ext uri="{FF2B5EF4-FFF2-40B4-BE49-F238E27FC236}">
                  <a16:creationId xmlns:a16="http://schemas.microsoft.com/office/drawing/2014/main" id="{45D9A69F-FD55-4DC2-A621-69BE3E1FB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701" y="3843166"/>
              <a:ext cx="2638425" cy="17335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6003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6C618E-9C64-42CB-9D3D-6048C7E1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Alergiczny nieżyt nosa</a:t>
            </a:r>
            <a:br>
              <a:rPr lang="pl-PL" dirty="0"/>
            </a:br>
            <a:r>
              <a:rPr lang="pl-PL" sz="2800" dirty="0"/>
              <a:t>czynnik ryzyka astmy oskrzelowej </a:t>
            </a:r>
            <a:br>
              <a:rPr lang="pl-PL" sz="2800" dirty="0"/>
            </a:br>
            <a:r>
              <a:rPr lang="pl-PL" sz="2800" dirty="0"/>
              <a:t>„Jedne drogi oddechowe, jedna choroba”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AF25C4-8130-4B05-8987-332354BC0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84832"/>
            <a:ext cx="7766304" cy="4187952"/>
          </a:xfrm>
        </p:spPr>
        <p:txBody>
          <a:bodyPr>
            <a:normAutofit/>
          </a:bodyPr>
          <a:lstStyle/>
          <a:p>
            <a:r>
              <a:rPr lang="pl-PL" b="1" dirty="0"/>
              <a:t>Teza (oś ANN–astma):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ANN jest istotnym </a:t>
            </a:r>
            <a:r>
              <a:rPr lang="pl-PL" b="1" dirty="0"/>
              <a:t>czynnikiem ryzyka rozwoju i zaostrzeń astmy oskrzelowej</a:t>
            </a:r>
            <a:r>
              <a:rPr lang="pl-PL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Górne i dolne drogi oddechowe to </a:t>
            </a:r>
            <a:r>
              <a:rPr lang="pl-PL" b="1" dirty="0"/>
              <a:t>ciągły układ zapalny</a:t>
            </a:r>
            <a:r>
              <a:rPr lang="pl-PL" dirty="0"/>
              <a:t> – objawy często współistnieją.</a:t>
            </a:r>
          </a:p>
          <a:p>
            <a:r>
              <a:rPr lang="pl-PL" b="1" dirty="0"/>
              <a:t>Dlaczego?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Wspólna alergiczna kaskada zapalna (</a:t>
            </a:r>
            <a:r>
              <a:rPr lang="pl-PL" dirty="0" err="1"/>
              <a:t>IgE</a:t>
            </a:r>
            <a:r>
              <a:rPr lang="pl-PL" dirty="0"/>
              <a:t>-zależna) obejmująca </a:t>
            </a:r>
            <a:r>
              <a:rPr lang="pl-PL" b="1" dirty="0"/>
              <a:t>nos–oskrzela</a:t>
            </a:r>
            <a:r>
              <a:rPr lang="pl-PL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 err="1"/>
              <a:t>Remodeling</a:t>
            </a:r>
            <a:r>
              <a:rPr lang="pl-PL" dirty="0"/>
              <a:t> i </a:t>
            </a:r>
            <a:r>
              <a:rPr lang="pl-PL" dirty="0" err="1"/>
              <a:t>nadreaktywność</a:t>
            </a:r>
            <a:r>
              <a:rPr lang="pl-PL" dirty="0"/>
              <a:t> dróg oddechowych nasilane przez przewlekły ANN.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Jednorodna </a:t>
            </a:r>
            <a:r>
              <a:rPr lang="pl-PL" b="1" dirty="0" err="1"/>
              <a:t>endotypowo</a:t>
            </a:r>
            <a:r>
              <a:rPr lang="pl-PL" dirty="0"/>
              <a:t> odpowiedź zapalna (np. typ 2) w obu piętrach.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FA168C1-357A-4DCB-8C0F-5A734FEEA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936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43C60-3DD0-40C8-8F89-7A265C614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91302A-DD1C-FF16-54F6-2CF9F919E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Alergiczny nieżyt nosa</a:t>
            </a:r>
            <a:br>
              <a:rPr lang="pl-PL" dirty="0"/>
            </a:br>
            <a:r>
              <a:rPr lang="pl-PL" sz="2800" dirty="0"/>
              <a:t>czynnik ryzyka astmy oskrzelowej </a:t>
            </a:r>
            <a:br>
              <a:rPr lang="pl-PL" sz="2800" dirty="0"/>
            </a:br>
            <a:r>
              <a:rPr lang="pl-PL" sz="2800" dirty="0"/>
              <a:t>„Jedne drogi oddechowe, jedna choroba”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78518C-AB20-0936-BCB6-BFA2C56D0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Konsekwencje kliniczne:</a:t>
            </a:r>
            <a:endParaRPr lang="pl-PL" dirty="0"/>
          </a:p>
          <a:p>
            <a:r>
              <a:rPr lang="pl-PL" dirty="0"/>
              <a:t>ANN koreluje z </a:t>
            </a:r>
            <a:r>
              <a:rPr lang="pl-PL" b="1" dirty="0"/>
              <a:t>częstszymi zaostrzeniami i gorszą kontrolą</a:t>
            </a:r>
            <a:r>
              <a:rPr lang="pl-PL" dirty="0"/>
              <a:t> astmy.</a:t>
            </a:r>
          </a:p>
          <a:p>
            <a:r>
              <a:rPr lang="pl-PL" dirty="0"/>
              <a:t>Nieleczony ANN → </a:t>
            </a:r>
            <a:r>
              <a:rPr lang="pl-PL" b="1" dirty="0"/>
              <a:t>gorsza jakość snu, wydolność, adherencja</a:t>
            </a:r>
            <a:r>
              <a:rPr lang="pl-PL" dirty="0"/>
              <a:t> i wyższa konsumpcja leków ratunkowych.</a:t>
            </a:r>
          </a:p>
          <a:p>
            <a:r>
              <a:rPr lang="pl-PL" dirty="0"/>
              <a:t>Dane epidemiologiczne:</a:t>
            </a:r>
          </a:p>
          <a:p>
            <a:pPr lvl="1"/>
            <a:r>
              <a:rPr lang="pl-PL" sz="2000" dirty="0"/>
              <a:t>10-40% chorych na ANN ma astmę</a:t>
            </a:r>
          </a:p>
          <a:p>
            <a:pPr lvl="2"/>
            <a:r>
              <a:rPr lang="pl-PL" sz="1600" dirty="0"/>
              <a:t>szczególnie przewlekły i/lub umiarkowany/ciężki ANN </a:t>
            </a:r>
          </a:p>
          <a:p>
            <a:pPr lvl="1"/>
            <a:r>
              <a:rPr lang="pl-PL" sz="2000" dirty="0"/>
              <a:t>80% chorych na astmę ma ANN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E56050-A41E-8415-C8C1-C99BC70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45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A6F7083-C072-9663-CC18-C473D6F14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510" y="3754897"/>
            <a:ext cx="337138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51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6C618E-9C64-42CB-9D3D-6048C7E1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Alergiczny nieżyt nosa</a:t>
            </a:r>
            <a:br>
              <a:rPr lang="pl-PL" dirty="0"/>
            </a:br>
            <a:r>
              <a:rPr lang="pl-PL" sz="2800" dirty="0"/>
              <a:t>czynnik ryzyka astmy oskrzelowej </a:t>
            </a:r>
            <a:br>
              <a:rPr lang="pl-PL" sz="2800" dirty="0"/>
            </a:br>
            <a:r>
              <a:rPr lang="pl-PL" sz="2800" dirty="0"/>
              <a:t>„Jedne drogi oddechowe, jedna choroba”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AF25C4-8130-4B05-8987-332354BC0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28016" lvl="1" indent="0">
              <a:buNone/>
            </a:pP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robić w praktyce?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Aktywnie przesiewaj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chorych z ANN w kierunku astmy (wywiad, spirometria/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FeNO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ocena kontroli).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pacjentów z astmą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szukaj i lecz ANN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(IR,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LTRAs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GKS donosowe, edukacja środowiskowa).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Optymalizuj leczenie zapalenia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obu piętrach – poprawa kontroli astmy.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Rozważ immunoterapię </a:t>
            </a:r>
            <a:r>
              <a:rPr lang="pl-PL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alergenową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(AIT)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kwalifikujących się: wpływ na objawy ANN i przebieg astmy.</a:t>
            </a:r>
          </a:p>
          <a:p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działania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-management) + monitorowanie sezonowe i ekspozycji.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FA168C1-357A-4DCB-8C0F-5A734FEEA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167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3628F6-AE13-4CA8-A718-087C6E111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BHR i </a:t>
            </a:r>
            <a:r>
              <a:rPr lang="pl-PL" dirty="0" err="1"/>
              <a:t>FeNO</a:t>
            </a:r>
            <a:r>
              <a:rPr lang="pl-PL" dirty="0"/>
              <a:t> u pacjentów z ANN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7A2D412-6BCD-4FBF-9DDE-0676A03BD7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BHR</a:t>
            </a:r>
          </a:p>
          <a:p>
            <a:pPr lvl="1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Nawet połowa pacjentów z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 stwierdzaną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nadreaktywność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oskrzeli.</a:t>
            </a:r>
          </a:p>
          <a:p>
            <a:pPr lvl="1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BHR występuje ponad dwukrotnie częściej 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dzieci z ANN, w porównaniu do pacjentów z NNN.</a:t>
            </a:r>
          </a:p>
          <a:p>
            <a:pPr lvl="1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pacjentów z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BHR występuje częściej i jest cięższa w porównaniu z grupą chorującą na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sANN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892314E-FF11-4B9C-8D85-93946ADB53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err="1">
                <a:latin typeface="Calibri "/>
              </a:rPr>
              <a:t>FeNO</a:t>
            </a:r>
            <a:endParaRPr lang="pl-PL" b="1" dirty="0">
              <a:latin typeface="Calibri "/>
            </a:endParaRPr>
          </a:p>
          <a:p>
            <a:pPr lvl="1"/>
            <a:r>
              <a:rPr lang="pl-PL" dirty="0">
                <a:latin typeface="Calibri "/>
              </a:rPr>
              <a:t>U dzieci z ANN stwierdza się wyższe wartości </a:t>
            </a:r>
            <a:r>
              <a:rPr lang="pl-PL" dirty="0" err="1">
                <a:latin typeface="Calibri "/>
              </a:rPr>
              <a:t>FeNO</a:t>
            </a:r>
            <a:r>
              <a:rPr lang="pl-PL" dirty="0">
                <a:latin typeface="Calibri "/>
              </a:rPr>
              <a:t> niż wśród dzieci z NNN </a:t>
            </a:r>
            <a:br>
              <a:rPr lang="pl-PL" dirty="0">
                <a:latin typeface="Calibri "/>
              </a:rPr>
            </a:br>
            <a:r>
              <a:rPr lang="pl-PL" dirty="0">
                <a:latin typeface="Calibri "/>
              </a:rPr>
              <a:t>i w zdrowej populacji.</a:t>
            </a:r>
          </a:p>
          <a:p>
            <a:pPr lvl="1"/>
            <a:r>
              <a:rPr lang="pl-PL" dirty="0">
                <a:latin typeface="Calibri "/>
              </a:rPr>
              <a:t>Pacjenci z </a:t>
            </a:r>
            <a:r>
              <a:rPr lang="pl-PL" dirty="0" err="1">
                <a:latin typeface="Calibri "/>
              </a:rPr>
              <a:t>sANN</a:t>
            </a:r>
            <a:r>
              <a:rPr lang="pl-PL" dirty="0">
                <a:latin typeface="Calibri "/>
              </a:rPr>
              <a:t> poza okresami pylenia mają wyższe stężenia </a:t>
            </a:r>
            <a:r>
              <a:rPr lang="pl-PL" dirty="0" err="1">
                <a:latin typeface="Calibri "/>
              </a:rPr>
              <a:t>FeNO</a:t>
            </a:r>
            <a:r>
              <a:rPr lang="pl-PL" dirty="0">
                <a:latin typeface="Calibri "/>
              </a:rPr>
              <a:t> w porównaniu z osobami zdrowymi, co wskazuje na obecność przetrwałego stanu zapalnego w drogach oddechowych pomimo braku narażenia na alergen.</a:t>
            </a:r>
          </a:p>
          <a:p>
            <a:pPr lvl="1"/>
            <a:r>
              <a:rPr lang="pl-PL" dirty="0">
                <a:latin typeface="Calibri "/>
              </a:rPr>
              <a:t>ANN &gt; ANN + BHR &gt; ANN + astma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69DBF6-E2FC-41EC-94FA-CE919123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47</a:t>
            </a:fld>
            <a:endParaRPr lang="pl-PL"/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C12FE8BB-7E6F-4576-91E1-421D68B6C089}"/>
              </a:ext>
            </a:extLst>
          </p:cNvPr>
          <p:cNvCxnSpPr>
            <a:cxnSpLocks/>
          </p:cNvCxnSpPr>
          <p:nvPr/>
        </p:nvCxnSpPr>
        <p:spPr>
          <a:xfrm flipV="1">
            <a:off x="5022850" y="5606835"/>
            <a:ext cx="2716213" cy="1428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CD6B1F5-5CDB-4FEA-8E00-C04F984EA2ED}"/>
              </a:ext>
            </a:extLst>
          </p:cNvPr>
          <p:cNvSpPr txBox="1"/>
          <p:nvPr/>
        </p:nvSpPr>
        <p:spPr>
          <a:xfrm>
            <a:off x="5598795" y="5814428"/>
            <a:ext cx="1352550" cy="301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221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361" b="1" i="0" u="none" dirty="0" err="1">
                <a:solidFill>
                  <a:prstClr val="black"/>
                </a:solidFill>
                <a:latin typeface="Calibri" panose="020F0502020204030204"/>
              </a:rPr>
              <a:t>FeNO</a:t>
            </a:r>
            <a:endParaRPr lang="pl-PL" sz="1361" b="1" i="0" u="none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5994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AF478646-6076-4597-ADF5-1C7899C2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ANN oraz choroby towarzyszące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63786F5-A01A-4967-B4AD-9854A48A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48</a:t>
            </a:fld>
            <a:endParaRPr lang="pl-PL"/>
          </a:p>
        </p:txBody>
      </p:sp>
      <p:pic>
        <p:nvPicPr>
          <p:cNvPr id="8" name="Picture 2" descr="Slide5">
            <a:extLst>
              <a:ext uri="{FF2B5EF4-FFF2-40B4-BE49-F238E27FC236}">
                <a16:creationId xmlns:a16="http://schemas.microsoft.com/office/drawing/2014/main" id="{D3F7F8C3-041B-40FA-8612-DB7A8A9CC7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21042" r="23512" b="10151"/>
          <a:stretch/>
        </p:blipFill>
        <p:spPr bwMode="auto">
          <a:xfrm>
            <a:off x="2332337" y="2324015"/>
            <a:ext cx="4479325" cy="3829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zawartości 5">
            <a:extLst>
              <a:ext uri="{FF2B5EF4-FFF2-40B4-BE49-F238E27FC236}">
                <a16:creationId xmlns:a16="http://schemas.microsoft.com/office/drawing/2014/main" id="{27FE1139-6558-4C02-B85A-176B703FBDA6}"/>
              </a:ext>
            </a:extLst>
          </p:cNvPr>
          <p:cNvSpPr txBox="1">
            <a:spLocks/>
          </p:cNvSpPr>
          <p:nvPr/>
        </p:nvSpPr>
        <p:spPr>
          <a:xfrm>
            <a:off x="974558" y="6515684"/>
            <a:ext cx="7206916" cy="4288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Spector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. J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Allergy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Immunol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. 1997; s. 773 – s. 780</a:t>
            </a:r>
          </a:p>
        </p:txBody>
      </p:sp>
    </p:spTree>
    <p:extLst>
      <p:ext uri="{BB962C8B-B14F-4D97-AF65-F5344CB8AC3E}">
        <p14:creationId xmlns:p14="http://schemas.microsoft.com/office/powerpoint/2010/main" val="1780777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A19656-0F02-4C9F-B3FA-D0745AAC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Związek ANN z zaburzeniami gospodarki lipidowej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3AF70E-FEDB-462E-B1F6-C751C65C8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3295248"/>
            <a:ext cx="7290055" cy="3449776"/>
          </a:xfrm>
        </p:spPr>
        <p:txBody>
          <a:bodyPr>
            <a:normAutofit/>
          </a:bodyPr>
          <a:lstStyle/>
          <a:p>
            <a:pPr lvl="1"/>
            <a:r>
              <a:rPr lang="pl-PL" sz="1800" b="1" dirty="0">
                <a:solidFill>
                  <a:srgbClr val="1CADE4"/>
                </a:solidFill>
              </a:rPr>
              <a:t>hipercholesterolemia</a:t>
            </a:r>
          </a:p>
          <a:p>
            <a:pPr lvl="2"/>
            <a:r>
              <a:rPr lang="pl-PL" sz="1400" dirty="0"/>
              <a:t>ukierunkowanie odpowiedzi immunologicznej w kierunku Th2</a:t>
            </a:r>
          </a:p>
          <a:p>
            <a:pPr lvl="1"/>
            <a:r>
              <a:rPr lang="pl-PL" sz="1800" b="1" dirty="0">
                <a:solidFill>
                  <a:srgbClr val="1CADE4"/>
                </a:solidFill>
              </a:rPr>
              <a:t>dieta bogata w nasycone kwasy tłuszczowe</a:t>
            </a:r>
          </a:p>
          <a:p>
            <a:pPr lvl="2"/>
            <a:r>
              <a:rPr lang="pl-PL" sz="1400" dirty="0"/>
              <a:t>czynnik ryzyka rozwoju ANN u dzieci</a:t>
            </a:r>
          </a:p>
          <a:p>
            <a:pPr lvl="1"/>
            <a:r>
              <a:rPr lang="pl-PL" sz="1800" b="1" dirty="0">
                <a:solidFill>
                  <a:srgbClr val="1CADE4"/>
                </a:solidFill>
              </a:rPr>
              <a:t>wyższe wartości HDL</a:t>
            </a:r>
          </a:p>
          <a:p>
            <a:pPr lvl="2"/>
            <a:r>
              <a:rPr lang="pl-PL" sz="1400" dirty="0"/>
              <a:t>działanie przeciwzapalne, prewencja wobec uczulenia na alergeny </a:t>
            </a:r>
            <a:r>
              <a:rPr lang="pl-PL" sz="1400" dirty="0" err="1"/>
              <a:t>powietrznopochodne</a:t>
            </a:r>
            <a:r>
              <a:rPr lang="pl-PL" sz="1400" dirty="0"/>
              <a:t>, niższe wartości </a:t>
            </a:r>
            <a:r>
              <a:rPr lang="pl-PL" sz="1400" dirty="0" err="1"/>
              <a:t>FeNO</a:t>
            </a:r>
            <a:endParaRPr lang="pl-PL" sz="1400" dirty="0"/>
          </a:p>
          <a:p>
            <a:pPr lvl="1"/>
            <a:r>
              <a:rPr lang="pl-PL" sz="1800" b="1" dirty="0">
                <a:solidFill>
                  <a:srgbClr val="1CADE4"/>
                </a:solidFill>
              </a:rPr>
              <a:t>podwyższone wartości LDL i </a:t>
            </a:r>
            <a:r>
              <a:rPr lang="pl-PL" sz="1800" b="1" dirty="0" err="1">
                <a:solidFill>
                  <a:srgbClr val="1CADE4"/>
                </a:solidFill>
              </a:rPr>
              <a:t>triglicerydów</a:t>
            </a:r>
            <a:endParaRPr lang="pl-PL" sz="1800" b="1" dirty="0">
              <a:solidFill>
                <a:srgbClr val="1CADE4"/>
              </a:solidFill>
            </a:endParaRPr>
          </a:p>
          <a:p>
            <a:pPr lvl="2"/>
            <a:r>
              <a:rPr lang="pl-PL" sz="1400" dirty="0"/>
              <a:t>działanie prozapalne związane ze zwiększaniem ekspresji TNF-alfa oraz IL-6</a:t>
            </a:r>
          </a:p>
          <a:p>
            <a:pPr lvl="1"/>
            <a:r>
              <a:rPr lang="pl-PL" sz="1800" b="1" dirty="0">
                <a:solidFill>
                  <a:srgbClr val="1CADE4"/>
                </a:solidFill>
              </a:rPr>
              <a:t>wysokie wartości </a:t>
            </a:r>
            <a:r>
              <a:rPr lang="pl-PL" sz="1800" b="1" dirty="0" err="1">
                <a:solidFill>
                  <a:srgbClr val="1CADE4"/>
                </a:solidFill>
              </a:rPr>
              <a:t>triglicerydów</a:t>
            </a:r>
            <a:endParaRPr lang="pl-PL" sz="1800" b="1" dirty="0">
              <a:solidFill>
                <a:srgbClr val="1CADE4"/>
              </a:solidFill>
            </a:endParaRPr>
          </a:p>
          <a:p>
            <a:pPr lvl="2"/>
            <a:r>
              <a:rPr lang="pl-PL" sz="1400" dirty="0"/>
              <a:t>czynnik ryzyka rozwoju uczulenia na alergeny </a:t>
            </a:r>
            <a:r>
              <a:rPr lang="pl-PL" sz="1400" dirty="0" err="1"/>
              <a:t>powietrznopochodne</a:t>
            </a:r>
            <a:r>
              <a:rPr lang="pl-PL" sz="1400" dirty="0"/>
              <a:t>, wyższe wartości </a:t>
            </a:r>
            <a:r>
              <a:rPr lang="pl-PL" sz="1400" dirty="0" err="1"/>
              <a:t>FeNO</a:t>
            </a:r>
            <a:endParaRPr lang="pl-PL" sz="1400" dirty="0"/>
          </a:p>
          <a:p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0EAEF9-2FBD-4AC5-BDEF-44F2BD9C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49</a:t>
            </a:fld>
            <a:endParaRPr lang="pl-PL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6A89CEB4-2C22-431F-B1AD-4C20E79AA957}"/>
              </a:ext>
            </a:extLst>
          </p:cNvPr>
          <p:cNvGrpSpPr/>
          <p:nvPr/>
        </p:nvGrpSpPr>
        <p:grpSpPr>
          <a:xfrm>
            <a:off x="1712912" y="2159815"/>
            <a:ext cx="5718175" cy="785812"/>
            <a:chOff x="1595524" y="2233956"/>
            <a:chExt cx="5718175" cy="785812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FCC086C0-388C-4EA5-BC95-A280898A8182}"/>
                </a:ext>
              </a:extLst>
            </p:cNvPr>
            <p:cNvSpPr txBox="1"/>
            <p:nvPr/>
          </p:nvSpPr>
          <p:spPr>
            <a:xfrm>
              <a:off x="2598824" y="2560981"/>
              <a:ext cx="3886200" cy="4064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2215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2041" b="1" i="0" u="none" dirty="0" err="1">
                  <a:solidFill>
                    <a:prstClr val="black"/>
                  </a:solidFill>
                  <a:latin typeface="Calibri "/>
                  <a:cs typeface="Times New Roman" panose="02020603050405020304" pitchFamily="18" charset="0"/>
                </a:rPr>
                <a:t>Dyslipidemia</a:t>
              </a:r>
              <a:r>
                <a:rPr lang="pl-PL" sz="2041" b="1" i="0" u="none" dirty="0">
                  <a:solidFill>
                    <a:prstClr val="black"/>
                  </a:solidFill>
                  <a:latin typeface="Calibri "/>
                  <a:cs typeface="Times New Roman" panose="02020603050405020304" pitchFamily="18" charset="0"/>
                </a:rPr>
                <a:t>  → ANN  </a:t>
              </a:r>
            </a:p>
          </p:txBody>
        </p:sp>
        <p:pic>
          <p:nvPicPr>
            <p:cNvPr id="6" name="Picture 2" descr="Zobacz obraz źródłowy">
              <a:extLst>
                <a:ext uri="{FF2B5EF4-FFF2-40B4-BE49-F238E27FC236}">
                  <a16:creationId xmlns:a16="http://schemas.microsoft.com/office/drawing/2014/main" id="{4E36EE98-F397-4CAB-AF97-07095D03E1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524" y="2264118"/>
              <a:ext cx="1563687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Zobacz obraz źródłowy">
              <a:extLst>
                <a:ext uri="{FF2B5EF4-FFF2-40B4-BE49-F238E27FC236}">
                  <a16:creationId xmlns:a16="http://schemas.microsoft.com/office/drawing/2014/main" id="{9CDA2846-1FB4-4787-99FB-D48F68956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811" y="2233956"/>
              <a:ext cx="1258888" cy="78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4934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FE37E9-15CB-4FA3-A48C-C4D947971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 typ nadwrażliwości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E02561-FEF2-464F-AB39-C840294AE444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pl-PL" dirty="0"/>
          </a:p>
        </p:txBody>
      </p:sp>
      <p:grpSp>
        <p:nvGrpSpPr>
          <p:cNvPr id="33" name="Grupa 32">
            <a:extLst>
              <a:ext uri="{FF2B5EF4-FFF2-40B4-BE49-F238E27FC236}">
                <a16:creationId xmlns:a16="http://schemas.microsoft.com/office/drawing/2014/main" id="{21A42653-4792-4FFA-A9B1-759C5251E6C2}"/>
              </a:ext>
            </a:extLst>
          </p:cNvPr>
          <p:cNvGrpSpPr/>
          <p:nvPr/>
        </p:nvGrpSpPr>
        <p:grpSpPr>
          <a:xfrm>
            <a:off x="58321" y="2313212"/>
            <a:ext cx="8712700" cy="3015403"/>
            <a:chOff x="309146" y="2276476"/>
            <a:chExt cx="8999538" cy="3114675"/>
          </a:xfrm>
        </p:grpSpPr>
        <p:pic>
          <p:nvPicPr>
            <p:cNvPr id="34" name="Picture 2" descr="http://www.biochemia-medica.com/system/files/21-3_Bergmann_K.,_Sypniewska_G._Figure_2.jpg">
              <a:extLst>
                <a:ext uri="{FF2B5EF4-FFF2-40B4-BE49-F238E27FC236}">
                  <a16:creationId xmlns:a16="http://schemas.microsoft.com/office/drawing/2014/main" id="{3428AEDC-592F-404D-95C0-CF227B666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09" y="2276476"/>
              <a:ext cx="8943975" cy="311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6">
              <a:extLst>
                <a:ext uri="{FF2B5EF4-FFF2-40B4-BE49-F238E27FC236}">
                  <a16:creationId xmlns:a16="http://schemas.microsoft.com/office/drawing/2014/main" id="{2E5FAA87-F0D5-4B36-86C0-46542D0E0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6459" y="3860801"/>
              <a:ext cx="3240088" cy="657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2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De </a:t>
              </a:r>
              <a:r>
                <a:rPr lang="pl-PL" altLang="pl-PL" sz="1200" b="1" i="0" u="none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novo</a:t>
              </a:r>
              <a:r>
                <a:rPr lang="pl-PL" altLang="pl-PL" sz="12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 produkowane mediatory: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2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- </a:t>
              </a:r>
              <a:r>
                <a:rPr lang="pl-PL" altLang="pl-PL" sz="1200" b="1" i="0" u="none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leukotrieny</a:t>
              </a:r>
              <a:r>
                <a:rPr lang="pl-PL" altLang="pl-PL" sz="12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, PGD2, PAF</a:t>
              </a:r>
              <a:br>
                <a:rPr lang="pl-PL" altLang="pl-PL" sz="12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pl-PL" altLang="pl-PL" sz="12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- cytokiny: TNF alfa, IL-1, IL-6</a:t>
              </a:r>
            </a:p>
          </p:txBody>
        </p:sp>
        <p:sp>
          <p:nvSpPr>
            <p:cNvPr id="36" name="Text Box 7">
              <a:extLst>
                <a:ext uri="{FF2B5EF4-FFF2-40B4-BE49-F238E27FC236}">
                  <a16:creationId xmlns:a16="http://schemas.microsoft.com/office/drawing/2014/main" id="{2D24E046-5DCF-41CB-BC03-15B1F9C7A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159" y="3213101"/>
              <a:ext cx="1728788" cy="304800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400" b="1" i="0" u="none" dirty="0">
                  <a:solidFill>
                    <a:srgbClr val="FFFFFF"/>
                  </a:solidFill>
                  <a:latin typeface="Arial" panose="020B0604020202020204" pitchFamily="34" charset="0"/>
                </a:rPr>
                <a:t>DEGRANULACJA</a:t>
              </a:r>
            </a:p>
          </p:txBody>
        </p:sp>
        <p:sp>
          <p:nvSpPr>
            <p:cNvPr id="37" name="Text Box 8">
              <a:extLst>
                <a:ext uri="{FF2B5EF4-FFF2-40B4-BE49-F238E27FC236}">
                  <a16:creationId xmlns:a16="http://schemas.microsoft.com/office/drawing/2014/main" id="{22E840FE-09A1-4B48-A2F9-D7D79DC3C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7945" y="3243638"/>
              <a:ext cx="1728788" cy="302014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300" b="1" i="0" u="none" dirty="0">
                  <a:solidFill>
                    <a:srgbClr val="FFFFFF"/>
                  </a:solidFill>
                  <a:latin typeface="Arial" panose="020B0604020202020204" pitchFamily="34" charset="0"/>
                </a:rPr>
                <a:t>DEGRANULACJA</a:t>
              </a:r>
            </a:p>
          </p:txBody>
        </p:sp>
        <p:sp>
          <p:nvSpPr>
            <p:cNvPr id="38" name="Text Box 11">
              <a:extLst>
                <a:ext uri="{FF2B5EF4-FFF2-40B4-BE49-F238E27FC236}">
                  <a16:creationId xmlns:a16="http://schemas.microsoft.com/office/drawing/2014/main" id="{412CF5AF-2296-4BB5-BB8A-558A59C422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146" y="2428876"/>
              <a:ext cx="1368425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400" b="1" i="0" u="none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IgE</a:t>
              </a:r>
              <a:r>
                <a:rPr lang="pl-PL" altLang="pl-PL" sz="14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 + alergen</a:t>
              </a:r>
            </a:p>
          </p:txBody>
        </p:sp>
        <p:sp>
          <p:nvSpPr>
            <p:cNvPr id="39" name="Text Box 12">
              <a:extLst>
                <a:ext uri="{FF2B5EF4-FFF2-40B4-BE49-F238E27FC236}">
                  <a16:creationId xmlns:a16="http://schemas.microsoft.com/office/drawing/2014/main" id="{7563D204-6D3F-40BA-A866-5E76F7A0EA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534" y="4795839"/>
              <a:ext cx="2376488" cy="469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2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Aktywacja bazofilów </a:t>
              </a:r>
              <a:br>
                <a:rPr lang="pl-PL" altLang="pl-PL" sz="12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pl-PL" altLang="pl-PL" sz="12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i </a:t>
              </a:r>
              <a:r>
                <a:rPr lang="pl-PL" altLang="pl-PL" sz="1200" b="1" i="0" u="none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mastocytów</a:t>
              </a:r>
              <a:endParaRPr lang="pl-PL" altLang="pl-PL" sz="1200" b="1" i="0" u="none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13">
              <a:extLst>
                <a:ext uri="{FF2B5EF4-FFF2-40B4-BE49-F238E27FC236}">
                  <a16:creationId xmlns:a16="http://schemas.microsoft.com/office/drawing/2014/main" id="{F41257C6-9CAD-4E94-AE18-2622A103E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5682" y="2963694"/>
              <a:ext cx="2805090" cy="476864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200" b="1" i="0" u="none" dirty="0">
                  <a:solidFill>
                    <a:srgbClr val="FFFFFF"/>
                  </a:solidFill>
                  <a:latin typeface="Arial" panose="020B0604020202020204" pitchFamily="34" charset="0"/>
                </a:rPr>
                <a:t>PRZEPUSZCZALNOŚCI NABŁONKA</a:t>
              </a:r>
            </a:p>
          </p:txBody>
        </p:sp>
        <p:sp>
          <p:nvSpPr>
            <p:cNvPr id="41" name="Text Box 14">
              <a:extLst>
                <a:ext uri="{FF2B5EF4-FFF2-40B4-BE49-F238E27FC236}">
                  <a16:creationId xmlns:a16="http://schemas.microsoft.com/office/drawing/2014/main" id="{5625B690-739F-419A-94A8-C453F9FAE9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5681" y="3716339"/>
              <a:ext cx="2805090" cy="286118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200" b="1" i="0" u="none" dirty="0">
                  <a:solidFill>
                    <a:srgbClr val="FFFFFF"/>
                  </a:solidFill>
                  <a:latin typeface="Arial" panose="020B0604020202020204" pitchFamily="34" charset="0"/>
                </a:rPr>
                <a:t>SKURCZ MIĘŚNI GŁADKICH</a:t>
              </a:r>
            </a:p>
          </p:txBody>
        </p:sp>
        <p:sp>
          <p:nvSpPr>
            <p:cNvPr id="42" name="Text Box 15">
              <a:extLst>
                <a:ext uri="{FF2B5EF4-FFF2-40B4-BE49-F238E27FC236}">
                  <a16:creationId xmlns:a16="http://schemas.microsoft.com/office/drawing/2014/main" id="{15C5183A-2A3B-4B9C-BD2F-B39210CA9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2446" y="4364039"/>
              <a:ext cx="2778325" cy="286118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200" b="1" i="0" u="none" dirty="0">
                  <a:solidFill>
                    <a:srgbClr val="FFFFFF"/>
                  </a:solidFill>
                  <a:latin typeface="Arial" panose="020B0604020202020204" pitchFamily="34" charset="0"/>
                </a:rPr>
                <a:t>OBRZĘK NACZYNIORUCHOWY</a:t>
              </a:r>
            </a:p>
          </p:txBody>
        </p:sp>
        <p:sp>
          <p:nvSpPr>
            <p:cNvPr id="43" name="Text Box 16">
              <a:extLst>
                <a:ext uri="{FF2B5EF4-FFF2-40B4-BE49-F238E27FC236}">
                  <a16:creationId xmlns:a16="http://schemas.microsoft.com/office/drawing/2014/main" id="{C09216A9-4A00-46C3-8A9C-CD0FD0E48F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2446" y="5013326"/>
              <a:ext cx="2778324" cy="286118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200" b="1" i="0" u="none">
                  <a:solidFill>
                    <a:srgbClr val="FFFFFF"/>
                  </a:solidFill>
                  <a:latin typeface="Arial" panose="020B0604020202020204" pitchFamily="34" charset="0"/>
                </a:rPr>
                <a:t>ZAPALENIE</a:t>
              </a:r>
            </a:p>
          </p:txBody>
        </p:sp>
        <p:sp>
          <p:nvSpPr>
            <p:cNvPr id="44" name="AutoShape 17">
              <a:extLst>
                <a:ext uri="{FF2B5EF4-FFF2-40B4-BE49-F238E27FC236}">
                  <a16:creationId xmlns:a16="http://schemas.microsoft.com/office/drawing/2014/main" id="{59087475-320E-4EF2-BB23-75A9D1AD3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5471" y="3030351"/>
              <a:ext cx="71438" cy="360363"/>
            </a:xfrm>
            <a:prstGeom prst="upArrow">
              <a:avLst>
                <a:gd name="adj1" fmla="val 50000"/>
                <a:gd name="adj2" fmla="val 126111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l-PL" altLang="pl-PL" sz="1800" i="0" u="none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Text Box 18">
              <a:extLst>
                <a:ext uri="{FF2B5EF4-FFF2-40B4-BE49-F238E27FC236}">
                  <a16:creationId xmlns:a16="http://schemas.microsoft.com/office/drawing/2014/main" id="{1F85DAEE-9423-4495-A5EA-8FBAD1D91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8309" y="2297114"/>
              <a:ext cx="3600450" cy="762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400" b="1" i="0" u="none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Preformowane</a:t>
              </a:r>
              <a:r>
                <a:rPr lang="pl-PL" altLang="pl-PL" sz="14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 mediatory: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4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- aminy </a:t>
              </a:r>
              <a:r>
                <a:rPr lang="pl-PL" altLang="pl-PL" sz="12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biogenne</a:t>
              </a:r>
              <a:r>
                <a:rPr lang="pl-PL" altLang="pl-PL" sz="14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: </a:t>
              </a:r>
              <a:r>
                <a:rPr lang="pl-PL" altLang="pl-PL" sz="1400" b="1" i="0" u="none" dirty="0">
                  <a:solidFill>
                    <a:srgbClr val="1CADE4"/>
                  </a:solidFill>
                  <a:latin typeface="Arial" panose="020B0604020202020204" pitchFamily="34" charset="0"/>
                </a:rPr>
                <a:t>histamina,</a:t>
              </a:r>
              <a:r>
                <a:rPr lang="pl-PL" altLang="pl-PL" sz="14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 serotonina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l-PL" altLang="pl-PL" sz="14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- enzymy: </a:t>
              </a:r>
              <a:r>
                <a:rPr lang="pl-PL" altLang="pl-PL" sz="1400" b="1" i="0" u="none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chymaza</a:t>
              </a:r>
              <a:r>
                <a:rPr lang="pl-PL" altLang="pl-PL" sz="1400" b="1" i="0" u="none" dirty="0">
                  <a:solidFill>
                    <a:srgbClr val="000000"/>
                  </a:solidFill>
                  <a:latin typeface="Arial" panose="020B0604020202020204" pitchFamily="34" charset="0"/>
                </a:rPr>
                <a:t>, </a:t>
              </a:r>
              <a:r>
                <a:rPr lang="pl-PL" altLang="pl-PL" sz="1400" b="1" i="0" u="none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tryptaza</a:t>
              </a:r>
              <a:endParaRPr lang="pl-PL" altLang="pl-PL" sz="1400" b="1" i="0" u="none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" name="Symbol zastępczy numeru slajdu 45">
            <a:extLst>
              <a:ext uri="{FF2B5EF4-FFF2-40B4-BE49-F238E27FC236}">
                <a16:creationId xmlns:a16="http://schemas.microsoft.com/office/drawing/2014/main" id="{ECB843EF-273D-42A0-9712-B20D12DBC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094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78D81F-7198-1829-04EA-6EAB77000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2692EC-65FC-E997-29FB-A092C1451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149" y="1854342"/>
            <a:ext cx="7469676" cy="4616362"/>
          </a:xfrm>
        </p:spPr>
        <p:txBody>
          <a:bodyPr>
            <a:normAutofit/>
          </a:bodyPr>
          <a:lstStyle/>
          <a:p>
            <a:r>
              <a:rPr lang="pl-PL" b="1" dirty="0"/>
              <a:t>Wywiad:</a:t>
            </a:r>
            <a:r>
              <a:rPr lang="pl-PL" dirty="0"/>
              <a:t> maj–lipiec wodnisty katar, kichanie, blokada nosa; </a:t>
            </a:r>
            <a:r>
              <a:rPr lang="pl-PL" b="1" dirty="0"/>
              <a:t>świąd i łzawienie oczu</a:t>
            </a:r>
            <a:r>
              <a:rPr lang="pl-PL" dirty="0"/>
              <a:t> po przebywaniu na zewnątrz. Bez gorączki.</a:t>
            </a:r>
          </a:p>
          <a:p>
            <a:r>
              <a:rPr lang="pl-PL" b="1" dirty="0"/>
              <a:t>Diagnostyka alergologiczna:</a:t>
            </a:r>
          </a:p>
          <a:p>
            <a:r>
              <a:rPr lang="pl-PL" b="1" dirty="0"/>
              <a:t>Testy skórne punktowe</a:t>
            </a:r>
            <a:r>
              <a:rPr lang="pl-PL" dirty="0"/>
              <a:t>: mieszanka traw / trawy pojedyncze.</a:t>
            </a:r>
          </a:p>
          <a:p>
            <a:pPr lvl="1"/>
            <a:r>
              <a:rPr lang="pl-PL" dirty="0"/>
              <a:t>Odstawić </a:t>
            </a:r>
            <a:r>
              <a:rPr lang="pl-PL" b="1" dirty="0"/>
              <a:t>anty-H1 na 5–7 dni</a:t>
            </a:r>
            <a:r>
              <a:rPr lang="pl-PL" dirty="0"/>
              <a:t> przed SPT</a:t>
            </a:r>
          </a:p>
          <a:p>
            <a:pPr lvl="1"/>
            <a:r>
              <a:rPr lang="pl-PL" dirty="0"/>
              <a:t>SPT można wykonać </a:t>
            </a:r>
            <a:r>
              <a:rPr lang="pl-PL" b="1" dirty="0"/>
              <a:t>także w sezonie</a:t>
            </a:r>
            <a:r>
              <a:rPr lang="pl-PL" dirty="0"/>
              <a:t>, jeśli brak przeciwwskazań.</a:t>
            </a:r>
          </a:p>
          <a:p>
            <a:r>
              <a:rPr lang="pl-PL" b="1" dirty="0"/>
              <a:t>lub </a:t>
            </a:r>
            <a:r>
              <a:rPr lang="pl-PL" b="1" dirty="0" err="1"/>
              <a:t>sIgE</a:t>
            </a:r>
            <a:r>
              <a:rPr lang="pl-PL" b="1" dirty="0"/>
              <a:t> w surowicy</a:t>
            </a:r>
            <a:r>
              <a:rPr lang="pl-PL" dirty="0"/>
              <a:t> (trawy; ewentualnie komponenty, np. </a:t>
            </a:r>
            <a:r>
              <a:rPr lang="pl-PL" dirty="0" err="1"/>
              <a:t>Phl</a:t>
            </a:r>
            <a:r>
              <a:rPr lang="pl-PL" dirty="0"/>
              <a:t> p 1/5) – </a:t>
            </a:r>
            <a:r>
              <a:rPr lang="pl-PL" b="1" dirty="0"/>
              <a:t>bez konieczności odstawiania leków</a:t>
            </a:r>
            <a:r>
              <a:rPr lang="pl-PL" dirty="0"/>
              <a:t>.</a:t>
            </a:r>
          </a:p>
          <a:p>
            <a:r>
              <a:rPr lang="pl-PL" dirty="0"/>
              <a:t>Wybór: jeśli potrzebny szybki wynik przy trwających objawach → </a:t>
            </a:r>
            <a:r>
              <a:rPr lang="pl-PL" b="1" dirty="0" err="1"/>
              <a:t>sIgE</a:t>
            </a:r>
            <a:r>
              <a:rPr lang="pl-PL" dirty="0"/>
              <a:t>; jeśli dostępne terminy i można odstawić H1 → </a:t>
            </a:r>
            <a:r>
              <a:rPr lang="pl-PL" b="1" dirty="0"/>
              <a:t>SPT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84FBA0-C33C-6663-4D25-1A24C389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274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36EF9-CBDA-D445-CC6C-2B62BCEBA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F4A87D-C4EB-D02B-7E9E-C37DA2855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FB364E-1ED4-24D7-033B-22571B693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b="1" dirty="0"/>
              <a:t>Leczenie (wg wieku/nasilenia — nie opóźniaj z powodu diagnostyki):</a:t>
            </a:r>
            <a:endParaRPr lang="pl-PL" dirty="0"/>
          </a:p>
          <a:p>
            <a:r>
              <a:rPr lang="pl-PL" b="1" dirty="0" err="1"/>
              <a:t>dnGKS</a:t>
            </a:r>
            <a:r>
              <a:rPr lang="pl-PL" dirty="0"/>
              <a:t> – podstawa przy </a:t>
            </a:r>
            <a:r>
              <a:rPr lang="pl-PL" dirty="0" err="1"/>
              <a:t>umiark</a:t>
            </a:r>
            <a:r>
              <a:rPr lang="pl-PL" dirty="0"/>
              <a:t>./ciężkich objawach nosa.</a:t>
            </a:r>
          </a:p>
          <a:p>
            <a:r>
              <a:rPr lang="pl-PL" b="1" dirty="0"/>
              <a:t>Doustny anty-H1 II gen. (</a:t>
            </a:r>
            <a:r>
              <a:rPr lang="pl-PL" b="1" dirty="0" err="1"/>
              <a:t>niesedytywny</a:t>
            </a:r>
            <a:r>
              <a:rPr lang="pl-PL" b="1" dirty="0"/>
              <a:t>)</a:t>
            </a:r>
            <a:r>
              <a:rPr lang="pl-PL" dirty="0"/>
              <a:t> – łagodne objawy lub dodatek do </a:t>
            </a:r>
            <a:r>
              <a:rPr lang="pl-PL" dirty="0" err="1"/>
              <a:t>dnGKS</a:t>
            </a:r>
            <a:endParaRPr lang="pl-PL" dirty="0"/>
          </a:p>
          <a:p>
            <a:r>
              <a:rPr lang="pl-PL" b="1" dirty="0"/>
              <a:t>Krople do oczu z anty-H1</a:t>
            </a:r>
            <a:r>
              <a:rPr lang="pl-PL" dirty="0"/>
              <a:t> (± stabilizator komórek tucznych) na świąd/łzawienie.</a:t>
            </a:r>
          </a:p>
          <a:p>
            <a:r>
              <a:rPr lang="pl-PL" b="1" dirty="0"/>
              <a:t>Donosowy anty-H1</a:t>
            </a:r>
            <a:r>
              <a:rPr lang="pl-PL" dirty="0"/>
              <a:t> lub </a:t>
            </a:r>
            <a:r>
              <a:rPr lang="pl-PL" b="1" dirty="0"/>
              <a:t>spray złożony </a:t>
            </a:r>
            <a:r>
              <a:rPr lang="pl-PL" b="1" dirty="0" err="1"/>
              <a:t>dnGKS</a:t>
            </a:r>
            <a:r>
              <a:rPr lang="pl-PL" b="1" dirty="0"/>
              <a:t> +AH</a:t>
            </a:r>
            <a:r>
              <a:rPr lang="pl-PL" dirty="0"/>
              <a:t> – u starszych dzieci </a:t>
            </a:r>
          </a:p>
          <a:p>
            <a:r>
              <a:rPr lang="pl-PL" b="1" dirty="0"/>
              <a:t>Płukanie nosa solą izotoniczną.</a:t>
            </a:r>
            <a:endParaRPr lang="pl-PL" dirty="0"/>
          </a:p>
          <a:p>
            <a:r>
              <a:rPr lang="pl-PL" b="1" dirty="0"/>
              <a:t>Edukacja + </a:t>
            </a:r>
            <a:r>
              <a:rPr lang="pl-PL" b="1" dirty="0" err="1"/>
              <a:t>follow-up</a:t>
            </a:r>
            <a:r>
              <a:rPr lang="pl-PL" b="1" dirty="0"/>
              <a:t>:</a:t>
            </a:r>
            <a:r>
              <a:rPr lang="pl-PL" dirty="0"/>
              <a:t> monitor pylenia, kąpiel i zmiana ubrań po powrocie, zero dymu tytoniowego; kontrola po </a:t>
            </a:r>
            <a:r>
              <a:rPr lang="pl-PL" b="1" dirty="0"/>
              <a:t>2–4 tyg.</a:t>
            </a:r>
            <a:r>
              <a:rPr lang="pl-PL" dirty="0"/>
              <a:t> lub wcześniej, jeśli brak poprawy.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29F889-E9EE-F678-8DBB-69844FE6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6211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EF46C-1637-D884-5F77-5C2AAC1A3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391A0D-5372-EDFA-6161-5DC1B3C21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0A1C11-7B7C-1DAF-C8A1-00B24F345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b="1" dirty="0"/>
              <a:t>Leczenie (wg wieku/nasilenia — nie opóźniaj z powodu diagnostyki):</a:t>
            </a:r>
            <a:endParaRPr lang="pl-PL" dirty="0"/>
          </a:p>
          <a:p>
            <a:r>
              <a:rPr lang="pl-PL" b="1" dirty="0" err="1"/>
              <a:t>dnGKS</a:t>
            </a:r>
            <a:r>
              <a:rPr lang="pl-PL" dirty="0"/>
              <a:t> – podstawa przy </a:t>
            </a:r>
            <a:r>
              <a:rPr lang="pl-PL" dirty="0" err="1"/>
              <a:t>umiark</a:t>
            </a:r>
            <a:r>
              <a:rPr lang="pl-PL" dirty="0"/>
              <a:t>./ciężkich objawach nosa.</a:t>
            </a:r>
          </a:p>
          <a:p>
            <a:r>
              <a:rPr lang="pl-PL" b="1" dirty="0"/>
              <a:t>Doustny anty-H1 II gen. (</a:t>
            </a:r>
            <a:r>
              <a:rPr lang="pl-PL" b="1" dirty="0" err="1"/>
              <a:t>niesedytywny</a:t>
            </a:r>
            <a:r>
              <a:rPr lang="pl-PL" b="1" dirty="0"/>
              <a:t>)</a:t>
            </a:r>
            <a:r>
              <a:rPr lang="pl-PL" dirty="0"/>
              <a:t> – łagodne objawy lub dodatek do </a:t>
            </a:r>
            <a:r>
              <a:rPr lang="pl-PL" dirty="0" err="1"/>
              <a:t>dnGKS</a:t>
            </a:r>
            <a:endParaRPr lang="pl-PL" dirty="0"/>
          </a:p>
          <a:p>
            <a:r>
              <a:rPr lang="pl-PL" b="1" dirty="0"/>
              <a:t>Krople do oczu z anty-H1</a:t>
            </a:r>
            <a:r>
              <a:rPr lang="pl-PL" dirty="0"/>
              <a:t> (± stabilizator komórek tucznych) na świąd/łzawienie.</a:t>
            </a:r>
          </a:p>
          <a:p>
            <a:r>
              <a:rPr lang="pl-PL" b="1" dirty="0"/>
              <a:t>Donosowy anty-H1</a:t>
            </a:r>
            <a:r>
              <a:rPr lang="pl-PL" dirty="0"/>
              <a:t> lub </a:t>
            </a:r>
            <a:r>
              <a:rPr lang="pl-PL" b="1" dirty="0"/>
              <a:t>spray złożony </a:t>
            </a:r>
            <a:r>
              <a:rPr lang="pl-PL" b="1" dirty="0" err="1"/>
              <a:t>dnGKS</a:t>
            </a:r>
            <a:r>
              <a:rPr lang="pl-PL" b="1" dirty="0"/>
              <a:t> +AH</a:t>
            </a:r>
            <a:r>
              <a:rPr lang="pl-PL" dirty="0"/>
              <a:t> – u starszych dzieci </a:t>
            </a:r>
          </a:p>
          <a:p>
            <a:r>
              <a:rPr lang="pl-PL" b="1" dirty="0"/>
              <a:t>Płukanie nosa solą izotoniczną.</a:t>
            </a:r>
            <a:endParaRPr lang="pl-PL" dirty="0"/>
          </a:p>
          <a:p>
            <a:r>
              <a:rPr lang="pl-PL" b="1" dirty="0"/>
              <a:t>Edukacja + </a:t>
            </a:r>
            <a:r>
              <a:rPr lang="pl-PL" b="1" dirty="0" err="1"/>
              <a:t>follow-up</a:t>
            </a:r>
            <a:r>
              <a:rPr lang="pl-PL" b="1" dirty="0"/>
              <a:t>:</a:t>
            </a:r>
            <a:r>
              <a:rPr lang="pl-PL" dirty="0"/>
              <a:t> monitor pylenia, kąpiel i zmiana ubrań po powrocie, zero dymu tytoniowego; kontrola po </a:t>
            </a:r>
            <a:r>
              <a:rPr lang="pl-PL" b="1" dirty="0"/>
              <a:t>2–4 tyg.</a:t>
            </a:r>
            <a:r>
              <a:rPr lang="pl-PL" dirty="0"/>
              <a:t> lub wcześniej, jeśli brak poprawy.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60C1C0-48E2-9284-945B-5C5A119E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41648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50BD8-41CF-E555-9DE2-2EDF1BD28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C9C47D-803A-3E73-5D8D-8F6B54E2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C6622A-358E-452E-EC56-E280A9E29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56373"/>
            <a:ext cx="7290055" cy="4552988"/>
          </a:xfrm>
        </p:spPr>
        <p:txBody>
          <a:bodyPr>
            <a:normAutofit/>
          </a:bodyPr>
          <a:lstStyle/>
          <a:p>
            <a:r>
              <a:rPr lang="pl-PL" b="1" dirty="0"/>
              <a:t>3-latek, przedszkolak — przewlekły katar od rozpoczęcia uczęszczania do przedszkola. Gorączka:</a:t>
            </a:r>
            <a:r>
              <a:rPr lang="pl-PL" dirty="0"/>
              <a:t> brak | </a:t>
            </a:r>
            <a:r>
              <a:rPr lang="pl-PL" b="1" dirty="0"/>
              <a:t>Inne objawy alergii:</a:t>
            </a:r>
            <a:r>
              <a:rPr lang="pl-PL" dirty="0"/>
              <a:t> brak</a:t>
            </a:r>
            <a:endParaRPr lang="pl-PL" b="1" dirty="0"/>
          </a:p>
          <a:p>
            <a:r>
              <a:rPr lang="pl-PL" b="1" dirty="0"/>
              <a:t>Rodzice wykonali SPT:</a:t>
            </a:r>
            <a:r>
              <a:rPr lang="pl-PL" dirty="0"/>
              <a:t> trawy 3 mm, dla pozostałych alergenów wynik ujemny</a:t>
            </a:r>
          </a:p>
          <a:p>
            <a:endParaRPr lang="pl-PL" b="1" dirty="0"/>
          </a:p>
          <a:p>
            <a:r>
              <a:rPr lang="pl-PL" b="1" dirty="0">
                <a:solidFill>
                  <a:schemeClr val="accent1"/>
                </a:solidFill>
              </a:rPr>
              <a:t>Czy to alergia?</a:t>
            </a:r>
            <a:endParaRPr lang="pl-PL" dirty="0">
              <a:solidFill>
                <a:schemeClr val="accent1"/>
              </a:solidFill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AE4B8F-6A0C-535E-10D5-20446687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71201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37E58-AEE3-3985-734E-0CCE9AF31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5A1A2E-7EA4-1022-9EFD-0669092B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90BE6B-F8E3-ABA6-CDEC-7A0111B1C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56373"/>
            <a:ext cx="7290055" cy="4552988"/>
          </a:xfrm>
        </p:spPr>
        <p:txBody>
          <a:bodyPr>
            <a:normAutofit/>
          </a:bodyPr>
          <a:lstStyle/>
          <a:p>
            <a:r>
              <a:rPr lang="pl-PL" b="1" dirty="0"/>
              <a:t>Alergia mało prawdopodobna.</a:t>
            </a:r>
            <a:r>
              <a:rPr lang="pl-PL" dirty="0"/>
              <a:t> </a:t>
            </a:r>
          </a:p>
          <a:p>
            <a:endParaRPr lang="pl-PL" b="1" dirty="0"/>
          </a:p>
          <a:p>
            <a:r>
              <a:rPr lang="pl-PL" b="1" dirty="0"/>
              <a:t>Argumenty PRZECIW rozpoznaniu alergii:</a:t>
            </a:r>
            <a:endParaRPr lang="pl-PL" dirty="0"/>
          </a:p>
          <a:p>
            <a:r>
              <a:rPr lang="pl-PL" b="1" dirty="0"/>
              <a:t>Brak sezonowości</a:t>
            </a:r>
            <a:r>
              <a:rPr lang="pl-PL" dirty="0"/>
              <a:t> (trawy → zwykle maj–lipiec).</a:t>
            </a:r>
          </a:p>
          <a:p>
            <a:r>
              <a:rPr lang="pl-PL" b="1" dirty="0"/>
              <a:t>Brak koniunktury objawów spojówkowych/astmy.</a:t>
            </a:r>
            <a:endParaRPr lang="pl-PL" dirty="0"/>
          </a:p>
          <a:p>
            <a:r>
              <a:rPr lang="pl-PL" b="1" dirty="0"/>
              <a:t>SPT 3 mm</a:t>
            </a:r>
            <a:r>
              <a:rPr lang="pl-PL" dirty="0"/>
              <a:t> u 3-latka może oznaczać </a:t>
            </a:r>
            <a:r>
              <a:rPr lang="pl-PL" b="1" dirty="0"/>
              <a:t>uczulenie bez znaczenia klinicznego</a:t>
            </a:r>
            <a:r>
              <a:rPr lang="pl-PL" dirty="0"/>
              <a:t> — </a:t>
            </a:r>
            <a:r>
              <a:rPr lang="pl-PL" b="1" dirty="0"/>
              <a:t>zawsze sprawdź związek z wywiadem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/>
              <a:t>Bardziej prawdopodobne: </a:t>
            </a:r>
            <a:r>
              <a:rPr lang="pl-PL" b="1" dirty="0"/>
              <a:t>„nieżyt przedszkolny” (nawrotowe infekcje wirusowe), NAR/</a:t>
            </a:r>
            <a:r>
              <a:rPr lang="pl-PL" b="1" dirty="0" err="1"/>
              <a:t>iritanty</a:t>
            </a:r>
            <a:r>
              <a:rPr lang="pl-PL" dirty="0"/>
              <a:t> lub </a:t>
            </a:r>
            <a:r>
              <a:rPr lang="pl-PL" b="1" dirty="0"/>
              <a:t>przerost migdałka gardłowego</a:t>
            </a:r>
            <a:r>
              <a:rPr lang="pl-PL" dirty="0"/>
              <a:t>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CBC10F-0497-7A8F-6622-0C4369E3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7974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37D6C-14E0-908A-27C4-BCD43883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1068F4-41C3-7AD3-2014-0009DD4D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6B87B9-E552-6122-D4C0-09DF634EC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955549"/>
            <a:ext cx="7607808" cy="4353811"/>
          </a:xfrm>
        </p:spPr>
        <p:txBody>
          <a:bodyPr>
            <a:normAutofit/>
          </a:bodyPr>
          <a:lstStyle/>
          <a:p>
            <a:r>
              <a:rPr lang="pl-PL" b="1" dirty="0"/>
              <a:t>Co dalej?</a:t>
            </a:r>
            <a:endParaRPr lang="pl-PL" dirty="0"/>
          </a:p>
          <a:p>
            <a:r>
              <a:rPr lang="pl-PL" b="1" dirty="0"/>
              <a:t>Optymalizuj podstawy:</a:t>
            </a:r>
            <a:r>
              <a:rPr lang="pl-PL" dirty="0"/>
              <a:t> płukanie nosa, higiena rąk, unikanie aerozoli/dymu, wietrzenie.</a:t>
            </a:r>
          </a:p>
          <a:p>
            <a:r>
              <a:rPr lang="pl-PL" b="1" dirty="0"/>
              <a:t>Ocena laryngologiczna</a:t>
            </a:r>
            <a:r>
              <a:rPr lang="pl-PL" dirty="0"/>
              <a:t> jeśli: chrapanie, oddychanie przez usta, bezdechy, nawracające zapalenia ucha.</a:t>
            </a:r>
          </a:p>
          <a:p>
            <a:r>
              <a:rPr lang="pl-PL" b="1" dirty="0"/>
              <a:t>Próba </a:t>
            </a:r>
            <a:r>
              <a:rPr lang="pl-PL" b="1" dirty="0" err="1"/>
              <a:t>dnGKS</a:t>
            </a:r>
            <a:r>
              <a:rPr lang="pl-PL" dirty="0"/>
              <a:t> (2–4 tyg.), jeśli dominuje niedrożność nosa.</a:t>
            </a:r>
          </a:p>
          <a:p>
            <a:r>
              <a:rPr lang="pl-PL" b="1" dirty="0"/>
              <a:t>Diagnostyka „na spokojnie”:</a:t>
            </a:r>
            <a:r>
              <a:rPr lang="pl-PL" dirty="0"/>
              <a:t> rozważ </a:t>
            </a:r>
            <a:r>
              <a:rPr lang="pl-PL" b="1" dirty="0" err="1"/>
              <a:t>sIgE</a:t>
            </a:r>
            <a:r>
              <a:rPr lang="pl-PL" b="1" dirty="0"/>
              <a:t> trawy</a:t>
            </a:r>
            <a:r>
              <a:rPr lang="pl-PL" dirty="0"/>
              <a:t> (bez odstawiania leków) tylko jeśli pojawi się </a:t>
            </a:r>
            <a:r>
              <a:rPr lang="pl-PL" b="1" dirty="0"/>
              <a:t>wyraźna sezonowość</a:t>
            </a:r>
            <a:r>
              <a:rPr lang="pl-PL" dirty="0"/>
              <a:t>; </a:t>
            </a:r>
            <a:r>
              <a:rPr lang="pl-PL" b="1" dirty="0"/>
              <a:t>powtórz testy</a:t>
            </a:r>
            <a:r>
              <a:rPr lang="pl-PL" dirty="0"/>
              <a:t> za </a:t>
            </a:r>
            <a:r>
              <a:rPr lang="pl-PL" b="1" dirty="0"/>
              <a:t>12–18 mies.</a:t>
            </a:r>
            <a:r>
              <a:rPr lang="pl-PL" dirty="0"/>
              <a:t> lub przy zmianie obrazu.</a:t>
            </a:r>
          </a:p>
          <a:p>
            <a:r>
              <a:rPr lang="pl-PL" b="1" dirty="0"/>
              <a:t>Czerwone flagi do wcześniejszej kontroli:</a:t>
            </a:r>
            <a:r>
              <a:rPr lang="pl-PL" dirty="0"/>
              <a:t> brak poprawy mimo leczenia, krwawienia z nosa, jednostronna wydzielina (ciało obce), upośledzenie wzrastania/snu.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AEFA117-A877-BC7A-3E21-FD35E6F32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58453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7B7386-8EA5-4956-B76F-C456C0AD5B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Rozpoznawanie i leczenie pokrzywki u dzieci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3C78A1E-AAE8-49B1-86D2-C77A218173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Katedra i Klinika Pediatrii, Alergologii</a:t>
            </a:r>
            <a:br>
              <a:rPr lang="pl-PL" dirty="0"/>
            </a:br>
            <a:r>
              <a:rPr lang="pl-PL" dirty="0"/>
              <a:t>i Gastroenterologii CM</a:t>
            </a:r>
            <a:br>
              <a:rPr lang="pl-PL" dirty="0"/>
            </a:br>
            <a:r>
              <a:rPr lang="pl-PL" dirty="0"/>
              <a:t>w Bydgoszczy UMK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5BBEF3-6D88-47D3-89B0-0426A078D170}"/>
              </a:ext>
            </a:extLst>
          </p:cNvPr>
          <p:cNvGrpSpPr/>
          <p:nvPr/>
        </p:nvGrpSpPr>
        <p:grpSpPr>
          <a:xfrm>
            <a:off x="5299911" y="106780"/>
            <a:ext cx="3742070" cy="711367"/>
            <a:chOff x="5299911" y="106780"/>
            <a:chExt cx="3742070" cy="711367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8E1E43D-B086-4856-8473-F4590E8F5F71}"/>
                </a:ext>
              </a:extLst>
            </p:cNvPr>
            <p:cNvSpPr/>
            <p:nvPr/>
          </p:nvSpPr>
          <p:spPr>
            <a:xfrm>
              <a:off x="5299911" y="106780"/>
              <a:ext cx="3742070" cy="711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61BC738A-1D88-468D-8E73-EF570E4F6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4" y="198771"/>
              <a:ext cx="1850857" cy="556703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ADCBAD56-3111-4235-A163-DA4E201BA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221" y="106780"/>
              <a:ext cx="1667760" cy="711367"/>
            </a:xfrm>
            <a:prstGeom prst="rect">
              <a:avLst/>
            </a:prstGeom>
          </p:spPr>
        </p:pic>
      </p:grp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1ABE15C2-25F7-4785-8176-478AE41D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040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57CF2A-EE0A-4071-B24C-5D5ACEDA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POKRZYWKA</a:t>
            </a:r>
            <a:br>
              <a:rPr lang="pl-PL" dirty="0"/>
            </a:br>
            <a:r>
              <a:rPr lang="pl-PL" sz="3200" dirty="0"/>
              <a:t>DEFINICJA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2D0450-659E-4420-AAEE-2B480591F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Choroba charakteryzująca 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się wystąpieniem </a:t>
            </a:r>
            <a:r>
              <a:rPr lang="pl-PL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bąbli </a:t>
            </a:r>
            <a:br>
              <a:rPr lang="pl-PL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i/lub obrzęku naczynioruchowego.</a:t>
            </a:r>
          </a:p>
          <a:p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Bąbel pokrzywkowy – typowe cechy: </a:t>
            </a:r>
          </a:p>
          <a:p>
            <a:pPr lvl="1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nagle pojawiający się ogniskowy obrzęk skóry o różnej wielkości, który zazwyczaj otoczony jest rumieniową obwódką</a:t>
            </a:r>
          </a:p>
          <a:p>
            <a:pPr lvl="1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towarzyszące swędzenie lub czasami uczucie pieczenia</a:t>
            </a:r>
          </a:p>
          <a:p>
            <a:pPr lvl="1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charakter przemijający, ustępowanie bez pozostawienia śladu zwykle w okresie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1–24 godzin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94C9EFD-9A8B-4475-BBCD-7EB3715A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57</a:t>
            </a:fld>
            <a:endParaRPr lang="pl-PL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E058DA5C-B78D-45F7-8B93-3FDD04248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15" y="1152316"/>
            <a:ext cx="2755985" cy="206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615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57CF2A-EE0A-4071-B24C-5D5ACEDA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POKRZYWKA</a:t>
            </a:r>
            <a:br>
              <a:rPr lang="pl-PL" dirty="0"/>
            </a:br>
            <a:r>
              <a:rPr lang="pl-PL" sz="3200" dirty="0"/>
              <a:t>DEFINICJA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2D0450-659E-4420-AAEE-2B480591F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286000"/>
            <a:ext cx="4532953" cy="4023360"/>
          </a:xfrm>
        </p:spPr>
        <p:txBody>
          <a:bodyPr>
            <a:normAutofit/>
          </a:bodyPr>
          <a:lstStyle/>
          <a:p>
            <a:r>
              <a:rPr lang="pl-PL" sz="2400" dirty="0"/>
              <a:t>Obrzęk naczynioruchowy</a:t>
            </a:r>
            <a:br>
              <a:rPr lang="pl-PL" sz="2400" dirty="0"/>
            </a:br>
            <a:r>
              <a:rPr lang="pl-PL" sz="2400" dirty="0"/>
              <a:t>– typowe cechy: </a:t>
            </a:r>
          </a:p>
          <a:p>
            <a:pPr lvl="1"/>
            <a:r>
              <a:rPr lang="pl-PL" sz="1800" dirty="0"/>
              <a:t>nagle pojawiający się obrzęk skóry właściwej</a:t>
            </a:r>
            <a:br>
              <a:rPr lang="pl-PL" sz="1800" dirty="0"/>
            </a:br>
            <a:r>
              <a:rPr lang="pl-PL" sz="1800" dirty="0"/>
              <a:t>i tkanki podskórnej, zabarwienie skóry w tym obszarze może być niezmienione lub barwy delikatnie rumieniowej</a:t>
            </a:r>
          </a:p>
          <a:p>
            <a:pPr lvl="2"/>
            <a:r>
              <a:rPr lang="pl-PL" sz="1400" dirty="0"/>
              <a:t>twarz (powieki, wargi), kończyny, moszna, stawy</a:t>
            </a:r>
          </a:p>
          <a:p>
            <a:pPr lvl="1"/>
            <a:r>
              <a:rPr lang="pl-PL" sz="1800" dirty="0"/>
              <a:t>częściej ból niż świąd</a:t>
            </a:r>
          </a:p>
          <a:p>
            <a:pPr lvl="1"/>
            <a:r>
              <a:rPr lang="pl-PL" sz="1800" dirty="0"/>
              <a:t>częste obejmowanie błon śluzowych</a:t>
            </a:r>
          </a:p>
          <a:p>
            <a:pPr lvl="1"/>
            <a:r>
              <a:rPr lang="pl-PL" sz="1800" dirty="0"/>
              <a:t>utrzymywanie się dłuższe w porównaniu z bąblami pokrzywkowymi, do 72 h</a:t>
            </a:r>
          </a:p>
          <a:p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94C9EFD-9A8B-4475-BBCD-7EB3715A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58</a:t>
            </a:fld>
            <a:endParaRPr lang="pl-PL"/>
          </a:p>
        </p:txBody>
      </p:sp>
      <p:pic>
        <p:nvPicPr>
          <p:cNvPr id="6" name="Picture 11" descr="Image result for obrzek naczynioruchowy objawy">
            <a:extLst>
              <a:ext uri="{FF2B5EF4-FFF2-40B4-BE49-F238E27FC236}">
                <a16:creationId xmlns:a16="http://schemas.microsoft.com/office/drawing/2014/main" id="{0B12B091-DFFE-4543-9998-EDF4894E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1" b="5861"/>
          <a:stretch>
            <a:fillRect/>
          </a:stretch>
        </p:blipFill>
        <p:spPr bwMode="auto">
          <a:xfrm>
            <a:off x="5964492" y="2146300"/>
            <a:ext cx="2411412" cy="256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8233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6270C6-2DA2-44B9-9B4A-779952F5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POKRZYWKA</a:t>
            </a:r>
            <a:br>
              <a:rPr lang="pl-PL" dirty="0"/>
            </a:br>
            <a:r>
              <a:rPr lang="pl-PL" sz="3200" dirty="0"/>
              <a:t>EPIDEMIOLOGIA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F0D51E-AE49-4136-9FF0-D8EFE6F6F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sz="2400" b="1" dirty="0"/>
              <a:t>Pokrzywka ostra:</a:t>
            </a:r>
            <a:r>
              <a:rPr lang="pl-PL" sz="2400" dirty="0"/>
              <a:t> nawet </a:t>
            </a:r>
            <a:r>
              <a:rPr lang="pl-PL" sz="2400" b="1" dirty="0"/>
              <a:t>15–20%</a:t>
            </a:r>
            <a:r>
              <a:rPr lang="pl-PL" sz="2400" dirty="0"/>
              <a:t> osób doświadczy epizodu w ciągu życia.</a:t>
            </a:r>
          </a:p>
          <a:p>
            <a:r>
              <a:rPr lang="pl-PL" sz="2400" b="1" dirty="0"/>
              <a:t>Pokrzywka przewlekła:</a:t>
            </a:r>
            <a:r>
              <a:rPr lang="pl-PL" sz="2400" dirty="0"/>
              <a:t> </a:t>
            </a:r>
            <a:r>
              <a:rPr lang="pl-PL" sz="2400" b="1" dirty="0"/>
              <a:t>0,5–1,8%</a:t>
            </a:r>
            <a:r>
              <a:rPr lang="pl-PL" sz="2400" dirty="0"/>
              <a:t> populacji; </a:t>
            </a:r>
            <a:r>
              <a:rPr lang="pl-PL" sz="2400" b="1" dirty="0"/>
              <a:t>~2× częściej u kobiet</a:t>
            </a:r>
            <a:r>
              <a:rPr lang="pl-PL" sz="2400" dirty="0"/>
              <a:t>.</a:t>
            </a:r>
          </a:p>
          <a:p>
            <a:r>
              <a:rPr lang="pl-PL" sz="2400" b="1" dirty="0"/>
              <a:t>Dzieci</a:t>
            </a:r>
            <a:endParaRPr lang="pl-PL" sz="2400" dirty="0"/>
          </a:p>
          <a:p>
            <a:r>
              <a:rPr lang="pl-PL" sz="2400" b="1" dirty="0"/>
              <a:t>AU u dzieci:</a:t>
            </a:r>
            <a:r>
              <a:rPr lang="pl-PL" sz="2400" dirty="0"/>
              <a:t> około </a:t>
            </a:r>
            <a:r>
              <a:rPr lang="pl-PL" sz="2400" b="1" dirty="0"/>
              <a:t>4,5–15%</a:t>
            </a:r>
            <a:r>
              <a:rPr lang="pl-PL" sz="2400" dirty="0"/>
              <a:t> (dane europejskie/brytyjskie).</a:t>
            </a:r>
          </a:p>
          <a:p>
            <a:r>
              <a:rPr lang="pl-PL" sz="2400" b="1" dirty="0"/>
              <a:t>CU u dzieci:</a:t>
            </a:r>
            <a:r>
              <a:rPr lang="pl-PL" sz="2400" dirty="0"/>
              <a:t> </a:t>
            </a:r>
            <a:r>
              <a:rPr lang="pl-PL" sz="2400" b="1" dirty="0"/>
              <a:t>0,1–3%</a:t>
            </a:r>
            <a:r>
              <a:rPr lang="pl-PL" sz="2400" dirty="0"/>
              <a:t> (punktowe oszacowania do ~1,4%)</a:t>
            </a:r>
          </a:p>
          <a:p>
            <a:endParaRPr lang="pl-PL" sz="2400" dirty="0"/>
          </a:p>
          <a:p>
            <a:r>
              <a:rPr lang="pl-PL" sz="2400" b="1" dirty="0"/>
              <a:t>Polska</a:t>
            </a:r>
            <a:endParaRPr lang="pl-PL" sz="2400" dirty="0"/>
          </a:p>
          <a:p>
            <a:r>
              <a:rPr lang="pl-PL" sz="2400" b="1" dirty="0"/>
              <a:t>Dzieci:</a:t>
            </a:r>
            <a:r>
              <a:rPr lang="pl-PL" sz="2400" dirty="0"/>
              <a:t> około </a:t>
            </a:r>
            <a:r>
              <a:rPr lang="pl-PL" sz="2400" b="1" dirty="0"/>
              <a:t>5%</a:t>
            </a:r>
            <a:r>
              <a:rPr lang="pl-PL" sz="2400" dirty="0"/>
              <a:t> w grupach 6–7 i 13–14 lat.</a:t>
            </a:r>
          </a:p>
          <a:p>
            <a:r>
              <a:rPr lang="pl-PL" sz="2400" b="1" dirty="0"/>
              <a:t>Badania populacyjne PL (dzieci i młodzież, Kraków):</a:t>
            </a:r>
            <a:r>
              <a:rPr lang="pl-PL" sz="2400" dirty="0"/>
              <a:t> kiedykolwiek pokrzywka </a:t>
            </a:r>
            <a:r>
              <a:rPr lang="pl-PL" sz="2400" b="1" dirty="0"/>
              <a:t>3,3%</a:t>
            </a:r>
            <a:r>
              <a:rPr lang="pl-PL" sz="2400" dirty="0"/>
              <a:t>; </a:t>
            </a:r>
            <a:r>
              <a:rPr lang="pl-PL" sz="2400" b="1" dirty="0"/>
              <a:t>CU 2,1%</a:t>
            </a:r>
            <a:r>
              <a:rPr lang="pl-PL" sz="2400" dirty="0"/>
              <a:t> u dzieci.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543FC33-1AA0-4149-B365-108CA7C2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323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7ED1EC-3505-4DA0-8342-A101C3C1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ANN 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7DE796-4042-4481-BE2F-07649544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09057"/>
            <a:ext cx="7439733" cy="46003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Najczęstsza choroba alergiczna na świecie!</a:t>
            </a:r>
          </a:p>
          <a:p>
            <a:pPr marL="0" indent="0">
              <a:buNone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Skala globalna: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Dotyczy </a:t>
            </a:r>
            <a:r>
              <a:rPr lang="pl-PL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10–30% populacji świata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➜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ok. 500–600 milionów osób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Europie: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~25% populacji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Częstość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rośnie o 50% w każdej dekadzie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lat 60.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Trend początkowo w krajach rozwiniętych, dziś także w rozwijających się (np.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Bliski Wschód: 9–38% populacji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Kiedy się zaczyna:</a:t>
            </a:r>
          </a:p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Objawy u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75% pacjentów przed 20. rokiem życia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czego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40% – już przed 6. r.ż.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Czyli to choroba, która zaczyna się wcześnie i zostaje z nami na długo.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6F8EDE-6AC5-40F3-85F0-48193494E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42015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C25BA1-7156-42BC-8613-345E2571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Podział pokrzywki </a:t>
            </a:r>
            <a:br>
              <a:rPr lang="pl-PL" dirty="0"/>
            </a:br>
            <a:r>
              <a:rPr lang="pl-PL" sz="2800" dirty="0"/>
              <a:t>Klasyfikacja uwzględniająca czas utrzymywania się zmian skórnych oraz ich etiologię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472C70-E4A2-4887-BAEA-EC3285E72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0933D6-8716-4756-B33C-85C1CED8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60</a:t>
            </a:fld>
            <a:endParaRPr lang="pl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193BB-BC53-4059-8745-EF1ACB524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4796" r="7599" b="4626"/>
          <a:stretch>
            <a:fillRect/>
          </a:stretch>
        </p:blipFill>
        <p:spPr bwMode="auto">
          <a:xfrm>
            <a:off x="1088939" y="2342675"/>
            <a:ext cx="6969211" cy="324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5951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F37CBC-6B33-41C3-9035-1B74BFA3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Pokrzywka przewlekła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806D51-50BB-4EDC-88AE-544A715E2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800" dirty="0"/>
              <a:t>objawy epizodyczne lub codzienne </a:t>
            </a:r>
            <a:br>
              <a:rPr lang="pl-PL" sz="2800" dirty="0"/>
            </a:br>
            <a:r>
              <a:rPr lang="pl-PL" sz="2800" b="1" dirty="0">
                <a:solidFill>
                  <a:schemeClr val="accent1"/>
                </a:solidFill>
              </a:rPr>
              <a:t>co najmniej 2 x w tyg.</a:t>
            </a:r>
          </a:p>
          <a:p>
            <a:pPr lvl="1"/>
            <a:r>
              <a:rPr lang="pl-PL" sz="2800" dirty="0"/>
              <a:t>utrzymują się  </a:t>
            </a:r>
            <a:r>
              <a:rPr lang="pl-PL" sz="2800" b="1" dirty="0">
                <a:solidFill>
                  <a:schemeClr val="accent1"/>
                </a:solidFill>
              </a:rPr>
              <a:t>&gt; 6 tygodni</a:t>
            </a:r>
          </a:p>
          <a:p>
            <a:pPr lvl="1"/>
            <a:r>
              <a:rPr lang="pl-PL" sz="2800" dirty="0"/>
              <a:t>nawracają w ciągu miesięcy/ lat</a:t>
            </a:r>
          </a:p>
          <a:p>
            <a:pPr lvl="1"/>
            <a:r>
              <a:rPr lang="pl-PL" sz="2800" dirty="0"/>
              <a:t>obniżają jakość życia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A6C5AD7-176A-4175-A1CB-0CA8251D6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3415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808930-F14E-4181-BDFB-D81935BA0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Pokrzywka a jakość życia</a:t>
            </a:r>
            <a:br>
              <a:rPr lang="pl-PL" dirty="0"/>
            </a:br>
            <a:r>
              <a:rPr lang="pl-PL" sz="3600" dirty="0"/>
              <a:t>kwestionariusz </a:t>
            </a:r>
            <a:r>
              <a:rPr lang="pl-PL" sz="3600" dirty="0" err="1"/>
              <a:t>Chronic</a:t>
            </a:r>
            <a:r>
              <a:rPr lang="pl-PL" sz="3600" dirty="0"/>
              <a:t> </a:t>
            </a:r>
            <a:r>
              <a:rPr lang="pl-PL" sz="3600" dirty="0" err="1"/>
              <a:t>Urticaria</a:t>
            </a:r>
            <a:r>
              <a:rPr lang="pl-PL" sz="3600" dirty="0"/>
              <a:t> </a:t>
            </a:r>
            <a:r>
              <a:rPr lang="pl-PL" sz="3600" dirty="0" err="1"/>
              <a:t>Quality</a:t>
            </a:r>
            <a:br>
              <a:rPr lang="pl-PL" sz="3600" dirty="0"/>
            </a:br>
            <a:r>
              <a:rPr lang="pl-PL" sz="3600" dirty="0"/>
              <a:t>Of Life </a:t>
            </a:r>
            <a:r>
              <a:rPr lang="pl-PL" sz="3600" dirty="0" err="1"/>
              <a:t>Questionnaire</a:t>
            </a:r>
            <a:r>
              <a:rPr lang="pl-PL" sz="3600" dirty="0"/>
              <a:t> CU-</a:t>
            </a:r>
            <a:r>
              <a:rPr lang="pl-PL" sz="3600" dirty="0" err="1"/>
              <a:t>QoL</a:t>
            </a:r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091A15-F727-4F8E-9B00-5AE67840D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400" dirty="0"/>
              <a:t>świąd</a:t>
            </a:r>
          </a:p>
          <a:p>
            <a:pPr lvl="1"/>
            <a:r>
              <a:rPr lang="pl-PL" sz="2400" dirty="0"/>
              <a:t>napadowy charakter</a:t>
            </a:r>
          </a:p>
          <a:p>
            <a:pPr lvl="1"/>
            <a:r>
              <a:rPr lang="pl-PL" sz="2400" dirty="0"/>
              <a:t>zaburzenia snu, koncentracji</a:t>
            </a:r>
          </a:p>
          <a:p>
            <a:pPr lvl="1"/>
            <a:r>
              <a:rPr lang="pl-PL" sz="2400" dirty="0"/>
              <a:t>niepokój, lęk, napięcie, rozdrażnienie</a:t>
            </a:r>
          </a:p>
          <a:p>
            <a:pPr lvl="1"/>
            <a:r>
              <a:rPr lang="pl-PL" sz="2400" dirty="0"/>
              <a:t>często brak ustalonej przyczyny</a:t>
            </a:r>
          </a:p>
          <a:p>
            <a:pPr lvl="1"/>
            <a:r>
              <a:rPr lang="pl-PL" sz="2400" dirty="0"/>
              <a:t>niekiedy słaba odpowiedź na leczenie</a:t>
            </a:r>
          </a:p>
          <a:p>
            <a:pPr lvl="1"/>
            <a:r>
              <a:rPr lang="pl-PL" sz="2400" dirty="0"/>
              <a:t>defekt kosmetyczny</a:t>
            </a:r>
          </a:p>
          <a:p>
            <a:pPr lvl="1"/>
            <a:r>
              <a:rPr lang="pl-PL" sz="2400" dirty="0"/>
              <a:t>wysoka absencja szkolna dzieci i zawodowa ich rodziców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7BA3E30-E796-4A2C-87D1-0F595EFE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98350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247487-00FD-452B-BAE6-48864C70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Podział pokrzywki </a:t>
            </a:r>
            <a:br>
              <a:rPr lang="pl-PL" dirty="0"/>
            </a:br>
            <a:r>
              <a:rPr lang="pl-PL" sz="3100" dirty="0"/>
              <a:t>Klasyfikacja uwzględniająca czas utrzymywania się zmian skórnych oraz ich etiologię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B62A2E-724D-490B-8830-B10B35B72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4A9C7FA-5EC6-426D-9D6E-7B58830F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63</a:t>
            </a:fld>
            <a:endParaRPr lang="pl-PL"/>
          </a:p>
        </p:txBody>
      </p:sp>
      <p:graphicFrame>
        <p:nvGraphicFramePr>
          <p:cNvPr id="5" name="Group 36">
            <a:extLst>
              <a:ext uri="{FF2B5EF4-FFF2-40B4-BE49-F238E27FC236}">
                <a16:creationId xmlns:a16="http://schemas.microsoft.com/office/drawing/2014/main" id="{67C74AC1-7A54-4451-91D5-469197162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930673"/>
              </p:ext>
            </p:extLst>
          </p:nvPr>
        </p:nvGraphicFramePr>
        <p:xfrm>
          <a:off x="729114" y="2373924"/>
          <a:ext cx="7685772" cy="3695431"/>
        </p:xfrm>
        <a:graphic>
          <a:graphicData uri="http://schemas.openxmlformats.org/drawingml/2006/table">
            <a:tbl>
              <a:tblPr firstRow="1" firstCol="1">
                <a:tableStyleId>{B301B821-A1FF-4177-AEE7-76D212191A09}</a:tableStyleId>
              </a:tblPr>
              <a:tblGrid>
                <a:gridCol w="159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86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Rodzaj</a:t>
                      </a:r>
                      <a:endParaRPr kumimoji="0" lang="pl-PL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0019" marR="70019" marT="35020" marB="350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Odmiana</a:t>
                      </a:r>
                      <a:endParaRPr kumimoji="0" lang="pl-PL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0019" marR="70019" marT="35020" marB="3502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Cechy charakterystyczne</a:t>
                      </a:r>
                      <a:endParaRPr kumimoji="0" lang="pl-PL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0019" marR="70019" marT="35009" marB="35009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530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Indukowana</a:t>
                      </a:r>
                      <a:endParaRPr kumimoji="0" lang="pl-PL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3D7DC3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0019" marR="70019" marT="35009" marB="3500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Pokrzywka fizykalna: 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 zimna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 ucisku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Cieplna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Świetlna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Dermografizm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Wibracyjna 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0019" marR="70019" marT="35020" marB="3502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Czynnik wyzwalający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0019" marR="70019" marT="35009" marB="3500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Zimne powietrze, płyn, wiatr, przedmioty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Ucisk statyczny (3-12 godzin po)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Zlokalizowane ciepło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Promieniowanie UV i/lub światło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Drapanie (1 – 5 min po)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Wibracje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0019" marR="70019" marT="35020" marB="350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22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Inne: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Wodna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Cholinergiczna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Kontaktowa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Prowokowana wysiłkiem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0019" marR="70019" marT="35020" marB="35020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Woda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Wzrost temperatury ciała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(ćwiczenia, pikantne pożywienie)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Kontakt z substancjami </a:t>
                      </a:r>
                      <a:r>
                        <a:rPr kumimoji="0" lang="pl-PL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pokrzywkogennymi</a:t>
                      </a:r>
                      <a:endParaRPr kumimoji="0" lang="pl-PL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Wysiłek fizyczny</a:t>
                      </a:r>
                      <a:endParaRPr kumimoji="0" lang="pl-P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70019" marR="70019" marT="35020" marB="350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2784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61F5D0-CD82-4E6C-B44E-3E4F8A494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Diagnostyka różnicowa pokrzywki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178D00-D12B-451E-B01F-42E038A38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000" dirty="0" err="1"/>
              <a:t>Erythema</a:t>
            </a:r>
            <a:r>
              <a:rPr lang="pl-PL" sz="2000" dirty="0"/>
              <a:t> </a:t>
            </a:r>
            <a:r>
              <a:rPr lang="pl-PL" sz="2000" dirty="0" err="1"/>
              <a:t>multiforme</a:t>
            </a:r>
            <a:r>
              <a:rPr lang="pl-PL" sz="2000" dirty="0"/>
              <a:t> - rumień wielopostaciowy</a:t>
            </a:r>
          </a:p>
          <a:p>
            <a:pPr lvl="1"/>
            <a:r>
              <a:rPr lang="pl-PL" sz="2000" dirty="0"/>
              <a:t>Reakcja typu choroby posurowiczej </a:t>
            </a:r>
            <a:br>
              <a:rPr lang="pl-PL" sz="2000" dirty="0"/>
            </a:br>
            <a:r>
              <a:rPr lang="pl-PL" sz="2000" dirty="0"/>
              <a:t>(serum </a:t>
            </a:r>
            <a:r>
              <a:rPr lang="pl-PL" sz="2000" dirty="0" err="1"/>
              <a:t>sickness</a:t>
            </a:r>
            <a:r>
              <a:rPr lang="pl-PL" sz="2000" dirty="0"/>
              <a:t>–</a:t>
            </a:r>
            <a:r>
              <a:rPr lang="pl-PL" sz="2000" dirty="0" err="1"/>
              <a:t>like</a:t>
            </a:r>
            <a:r>
              <a:rPr lang="pl-PL" sz="2000" dirty="0"/>
              <a:t> </a:t>
            </a:r>
            <a:r>
              <a:rPr lang="pl-PL" sz="2000" dirty="0" err="1"/>
              <a:t>reaction</a:t>
            </a:r>
            <a:r>
              <a:rPr lang="pl-PL" sz="2000" dirty="0"/>
              <a:t> SSLR) </a:t>
            </a:r>
          </a:p>
          <a:p>
            <a:pPr lvl="1"/>
            <a:r>
              <a:rPr lang="pl-PL" sz="2000" dirty="0" err="1"/>
              <a:t>Toxic</a:t>
            </a:r>
            <a:r>
              <a:rPr lang="pl-PL" sz="2000" dirty="0"/>
              <a:t> </a:t>
            </a:r>
            <a:r>
              <a:rPr lang="pl-PL" sz="2000" dirty="0" err="1"/>
              <a:t>erythema</a:t>
            </a:r>
            <a:endParaRPr lang="pl-PL" sz="2000" dirty="0"/>
          </a:p>
          <a:p>
            <a:pPr lvl="1"/>
            <a:r>
              <a:rPr lang="pl-PL" sz="2000" dirty="0" err="1"/>
              <a:t>Urticarial</a:t>
            </a:r>
            <a:r>
              <a:rPr lang="pl-PL" sz="2000" dirty="0"/>
              <a:t> </a:t>
            </a:r>
            <a:r>
              <a:rPr lang="pl-PL" sz="2000" dirty="0" err="1"/>
              <a:t>vasculitis</a:t>
            </a:r>
            <a:r>
              <a:rPr lang="pl-PL" sz="2000" dirty="0"/>
              <a:t> – pokrzywka naczyniowa</a:t>
            </a:r>
          </a:p>
          <a:p>
            <a:pPr lvl="1"/>
            <a:r>
              <a:rPr lang="pl-PL" sz="2000" dirty="0"/>
              <a:t>Toczeń rumieniowaty układowy</a:t>
            </a:r>
          </a:p>
          <a:p>
            <a:pPr lvl="1"/>
            <a:r>
              <a:rPr lang="pl-PL" sz="2000" dirty="0"/>
              <a:t>Wyprysk kontaktowy ostry</a:t>
            </a:r>
          </a:p>
          <a:p>
            <a:pPr lvl="1"/>
            <a:r>
              <a:rPr lang="pl-PL" sz="2000" dirty="0"/>
              <a:t>Choroby pęcherzowe</a:t>
            </a:r>
          </a:p>
          <a:p>
            <a:pPr lvl="1"/>
            <a:r>
              <a:rPr lang="pl-PL" sz="2000" dirty="0"/>
              <a:t>Zmiany skórne w ciąży</a:t>
            </a:r>
          </a:p>
          <a:p>
            <a:pPr lvl="1"/>
            <a:r>
              <a:rPr lang="pl-PL" sz="2000" dirty="0" err="1"/>
              <a:t>Cellulitis</a:t>
            </a:r>
            <a:r>
              <a:rPr lang="pl-PL" sz="2000" dirty="0"/>
              <a:t> lub </a:t>
            </a:r>
            <a:r>
              <a:rPr lang="pl-PL" sz="2000" dirty="0" err="1"/>
              <a:t>erysipelas</a:t>
            </a:r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1BB9E8A-A0CF-4F4C-9B81-7019802D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67661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FA78E8-A881-4FFE-97E1-925DF81B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Urticaria</a:t>
            </a:r>
            <a:r>
              <a:rPr lang="pl-PL" dirty="0"/>
              <a:t> </a:t>
            </a:r>
            <a:r>
              <a:rPr lang="pl-PL" dirty="0" err="1"/>
              <a:t>multiforme</a:t>
            </a:r>
            <a:r>
              <a:rPr lang="pl-PL" dirty="0"/>
              <a:t> </a:t>
            </a:r>
            <a:br>
              <a:rPr lang="pl-PL" dirty="0"/>
            </a:br>
            <a:r>
              <a:rPr lang="pl-PL" sz="3200" dirty="0"/>
              <a:t>pokrzywka wielopostaciowa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D4EED1-4BC2-444F-9EF5-6C4B24CB0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Zmiany obrączkowate, 2007r. 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F4CB0B-6696-49CB-AECC-302CC931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65</a:t>
            </a:fld>
            <a:endParaRPr lang="pl-PL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EBBCB488-769B-43D7-B10B-90FFDA9AB25A}"/>
              </a:ext>
            </a:extLst>
          </p:cNvPr>
          <p:cNvGrpSpPr/>
          <p:nvPr/>
        </p:nvGrpSpPr>
        <p:grpSpPr>
          <a:xfrm>
            <a:off x="785303" y="3152703"/>
            <a:ext cx="7573393" cy="2871216"/>
            <a:chOff x="616029" y="3189773"/>
            <a:chExt cx="6921526" cy="2624081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3983503A-0B95-431D-8B77-B3E3CB7F9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09" t="22281" r="30627" b="8841"/>
            <a:stretch>
              <a:fillRect/>
            </a:stretch>
          </p:blipFill>
          <p:spPr bwMode="auto">
            <a:xfrm>
              <a:off x="6097748" y="3189773"/>
              <a:ext cx="1439807" cy="26240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az 3">
              <a:extLst>
                <a:ext uri="{FF2B5EF4-FFF2-40B4-BE49-F238E27FC236}">
                  <a16:creationId xmlns:a16="http://schemas.microsoft.com/office/drawing/2014/main" id="{F63F8936-3805-4334-A4A5-F30333624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t="51587" r="1505" b="1014"/>
            <a:stretch/>
          </p:blipFill>
          <p:spPr bwMode="auto">
            <a:xfrm>
              <a:off x="616029" y="3189773"/>
              <a:ext cx="2497873" cy="26240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Obraz 8">
              <a:extLst>
                <a:ext uri="{FF2B5EF4-FFF2-40B4-BE49-F238E27FC236}">
                  <a16:creationId xmlns:a16="http://schemas.microsoft.com/office/drawing/2014/main" id="{7F0ED604-905D-4568-97BE-332C16953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03" t="35719" r="56615" b="32359"/>
            <a:stretch>
              <a:fillRect/>
            </a:stretch>
          </p:blipFill>
          <p:spPr bwMode="auto">
            <a:xfrm>
              <a:off x="3328388" y="3189773"/>
              <a:ext cx="2554874" cy="26240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62945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A4840B-CACF-4ABE-A132-AC2B2AAC0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Erythema</a:t>
            </a:r>
            <a:r>
              <a:rPr lang="pl-PL" dirty="0"/>
              <a:t> </a:t>
            </a:r>
            <a:r>
              <a:rPr lang="pl-PL" dirty="0" err="1"/>
              <a:t>multiforme</a:t>
            </a:r>
            <a:r>
              <a:rPr lang="pl-PL" dirty="0"/>
              <a:t> </a:t>
            </a:r>
            <a:br>
              <a:rPr lang="pl-PL" dirty="0"/>
            </a:br>
            <a:r>
              <a:rPr lang="pl-PL" sz="3200" dirty="0"/>
              <a:t>rumień wielopostaciowy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386522-BEBE-4FD6-BE5C-9584D7BD6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0568A4A-E8FB-45E1-9EA3-527D2A7C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66</a:t>
            </a:fld>
            <a:endParaRPr lang="pl-PL"/>
          </a:p>
        </p:txBody>
      </p:sp>
      <p:pic>
        <p:nvPicPr>
          <p:cNvPr id="6" name="Picture 2" descr="Erythema Multiforme, erythematous rash">
            <a:extLst>
              <a:ext uri="{FF2B5EF4-FFF2-40B4-BE49-F238E27FC236}">
                <a16:creationId xmlns:a16="http://schemas.microsoft.com/office/drawing/2014/main" id="{7CC5D1D3-9C00-483F-B5E8-19C935386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2" y="2193141"/>
            <a:ext cx="5048827" cy="3787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6655E74F-FD05-44DC-BE01-0232743647B2}"/>
              </a:ext>
            </a:extLst>
          </p:cNvPr>
          <p:cNvGrpSpPr/>
          <p:nvPr/>
        </p:nvGrpSpPr>
        <p:grpSpPr>
          <a:xfrm>
            <a:off x="5978594" y="543102"/>
            <a:ext cx="2149406" cy="5766258"/>
            <a:chOff x="6226498" y="708327"/>
            <a:chExt cx="1962368" cy="5264487"/>
          </a:xfrm>
        </p:grpSpPr>
        <p:pic>
          <p:nvPicPr>
            <p:cNvPr id="5" name="Obraz 2">
              <a:extLst>
                <a:ext uri="{FF2B5EF4-FFF2-40B4-BE49-F238E27FC236}">
                  <a16:creationId xmlns:a16="http://schemas.microsoft.com/office/drawing/2014/main" id="{0D635CEB-C734-43D6-BEEA-35A21C40B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6" r="24132" b="7421"/>
            <a:stretch/>
          </p:blipFill>
          <p:spPr bwMode="auto">
            <a:xfrm>
              <a:off x="6226499" y="708327"/>
              <a:ext cx="1962367" cy="17850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Erythema Multiforme, confluent rash">
              <a:extLst>
                <a:ext uri="{FF2B5EF4-FFF2-40B4-BE49-F238E27FC236}">
                  <a16:creationId xmlns:a16="http://schemas.microsoft.com/office/drawing/2014/main" id="{437DCF10-B760-4EEF-BA55-4CCE3E5CB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498" y="2717975"/>
              <a:ext cx="1962367" cy="14715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6E63C8BD-E198-456D-A6B4-74FE48651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0" r="38152"/>
            <a:stretch/>
          </p:blipFill>
          <p:spPr bwMode="auto">
            <a:xfrm>
              <a:off x="6226499" y="4526191"/>
              <a:ext cx="1962366" cy="14466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76978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F00CEB-DC21-4E6E-A08F-42460726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Urticarial</a:t>
            </a:r>
            <a:r>
              <a:rPr lang="pl-PL" dirty="0"/>
              <a:t> </a:t>
            </a:r>
            <a:r>
              <a:rPr lang="pl-PL" dirty="0" err="1"/>
              <a:t>vasculitis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CD4971-EF97-4B01-AB31-FDDBDED27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E0D4CA-210A-4B5F-9C12-800FF7CE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67</a:t>
            </a:fld>
            <a:endParaRPr lang="pl-PL"/>
          </a:p>
        </p:txBody>
      </p:sp>
      <p:pic>
        <p:nvPicPr>
          <p:cNvPr id="5" name="Obraz 2">
            <a:extLst>
              <a:ext uri="{FF2B5EF4-FFF2-40B4-BE49-F238E27FC236}">
                <a16:creationId xmlns:a16="http://schemas.microsoft.com/office/drawing/2014/main" id="{4A873D41-8A7C-472A-A3EA-042889758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49" y="1987855"/>
            <a:ext cx="7480901" cy="4284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4866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7CD064-4812-4C89-892C-79BA036DB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Pokrzywka?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E60BD4-4FA9-42AB-9485-63661FADD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6141308"/>
            <a:ext cx="7290055" cy="6037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 err="1"/>
              <a:t>Mastocytoza</a:t>
            </a:r>
            <a:endParaRPr lang="pl-PL" sz="3200" dirty="0"/>
          </a:p>
          <a:p>
            <a:pPr algn="ctr"/>
            <a:endParaRPr lang="pl-PL" sz="32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784832-7448-4E79-83EB-428BAC90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68</a:t>
            </a:fld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9A9D940C-498C-490A-8B9D-AF64090820B7}"/>
              </a:ext>
            </a:extLst>
          </p:cNvPr>
          <p:cNvGrpSpPr/>
          <p:nvPr/>
        </p:nvGrpSpPr>
        <p:grpSpPr>
          <a:xfrm>
            <a:off x="1943872" y="1744813"/>
            <a:ext cx="5256256" cy="4280389"/>
            <a:chOff x="285749" y="2918706"/>
            <a:chExt cx="4530233" cy="3689158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63BFEC31-6783-48BD-B17B-41343F6FE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2" r="3125" b="15347"/>
            <a:stretch>
              <a:fillRect/>
            </a:stretch>
          </p:blipFill>
          <p:spPr bwMode="auto">
            <a:xfrm>
              <a:off x="2654173" y="2919766"/>
              <a:ext cx="2161809" cy="17652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B4B1D88C-B960-4677-B215-1D77D7674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8" t="2939" r="6233" b="9233"/>
            <a:stretch>
              <a:fillRect/>
            </a:stretch>
          </p:blipFill>
          <p:spPr bwMode="auto">
            <a:xfrm>
              <a:off x="285750" y="2918706"/>
              <a:ext cx="2161809" cy="17502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99200D79-E578-4F7E-BEE0-65EB0F124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9" b="5811"/>
            <a:stretch>
              <a:fillRect/>
            </a:stretch>
          </p:blipFill>
          <p:spPr bwMode="auto">
            <a:xfrm>
              <a:off x="285749" y="4845364"/>
              <a:ext cx="2161809" cy="17625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A9C2B507-FF8D-49A4-8A95-A34B8A99A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7" r="2481" b="5521"/>
            <a:stretch>
              <a:fillRect/>
            </a:stretch>
          </p:blipFill>
          <p:spPr bwMode="auto">
            <a:xfrm>
              <a:off x="2654172" y="4845364"/>
              <a:ext cx="2161809" cy="17461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32621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D039CD-8886-41D3-B07E-A475C500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Mastocytoza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0A147C-115B-48DF-9E7F-4095C31BF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400" dirty="0"/>
              <a:t>Grupa chorób nowotworowych charakteryzujących się nadmierną proliferacją i nagromadzeniem </a:t>
            </a:r>
            <a:r>
              <a:rPr lang="pl-PL" sz="2400" dirty="0" err="1"/>
              <a:t>mastocytów</a:t>
            </a:r>
            <a:r>
              <a:rPr lang="pl-PL" sz="2400" dirty="0"/>
              <a:t> w jednym lub wielu narządach</a:t>
            </a:r>
          </a:p>
          <a:p>
            <a:pPr lvl="1"/>
            <a:r>
              <a:rPr lang="pl-PL" sz="2400" dirty="0"/>
              <a:t>Zalicza się do pierwotnych zespołów aktywacji </a:t>
            </a:r>
            <a:r>
              <a:rPr lang="pl-PL" sz="2400" dirty="0" err="1"/>
              <a:t>mastocytów</a:t>
            </a:r>
            <a:endParaRPr lang="pl-PL" sz="2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120E0D-B38B-4589-BBB8-958DDCAB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719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B94914-AF8D-4640-ADC6-C980D116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Dane epidemiologiczne ECAP</a:t>
            </a:r>
            <a:br>
              <a:rPr lang="pl-PL" dirty="0"/>
            </a:br>
            <a:r>
              <a:rPr lang="pl-PL" sz="3600" dirty="0"/>
              <a:t>(Epidemiologia Chorób Alergicznych w Polsce)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523B48-8D6C-4628-B6B1-8BFDE449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5" y="2084832"/>
            <a:ext cx="7290055" cy="402336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1CADE4"/>
                </a:solidFill>
              </a:rPr>
              <a:t>Nieżyty nosa ogółem: </a:t>
            </a:r>
          </a:p>
          <a:p>
            <a:pPr lvl="1"/>
            <a:r>
              <a:rPr lang="pl-PL" dirty="0"/>
              <a:t>Dzieci 6-7 lat: 37,8% </a:t>
            </a:r>
          </a:p>
          <a:p>
            <a:pPr lvl="1"/>
            <a:r>
              <a:rPr lang="pl-PL" dirty="0"/>
              <a:t>Dzieci 13-14 lat: 43,5% </a:t>
            </a:r>
          </a:p>
          <a:p>
            <a:pPr lvl="1"/>
            <a:r>
              <a:rPr lang="pl-PL" dirty="0"/>
              <a:t>Dorośli 20-44 lata: 36% </a:t>
            </a:r>
            <a:br>
              <a:rPr lang="pl-PL" dirty="0"/>
            </a:br>
            <a:endParaRPr lang="pl-PL" dirty="0"/>
          </a:p>
          <a:p>
            <a:r>
              <a:rPr lang="pl-PL" dirty="0">
                <a:solidFill>
                  <a:srgbClr val="1CADE4"/>
                </a:solidFill>
              </a:rPr>
              <a:t>Alergiczny nieżyt nosa: </a:t>
            </a:r>
          </a:p>
          <a:p>
            <a:pPr lvl="1"/>
            <a:r>
              <a:rPr lang="pl-PL" dirty="0"/>
              <a:t>Dzieci 6-7 lat: 23,6% </a:t>
            </a:r>
          </a:p>
          <a:p>
            <a:pPr lvl="1"/>
            <a:r>
              <a:rPr lang="pl-PL" dirty="0"/>
              <a:t>Dzieci 13-14 lat: 24,6% </a:t>
            </a:r>
          </a:p>
          <a:p>
            <a:pPr lvl="1"/>
            <a:r>
              <a:rPr lang="pl-PL" dirty="0"/>
              <a:t>Dorośli 20-44 lata: 21,0% </a:t>
            </a:r>
          </a:p>
          <a:p>
            <a:endParaRPr lang="pl-PL" dirty="0">
              <a:solidFill>
                <a:srgbClr val="1CADE4"/>
              </a:solidFill>
            </a:endParaRPr>
          </a:p>
          <a:p>
            <a:r>
              <a:rPr lang="pl-PL" dirty="0">
                <a:solidFill>
                  <a:srgbClr val="1CADE4"/>
                </a:solidFill>
              </a:rPr>
              <a:t>ALERGIA TOTAL – 40% populacji!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A2121E8-8F6D-45F2-8825-2178951BE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7</a:t>
            </a:fld>
            <a:endParaRPr lang="pl-PL"/>
          </a:p>
        </p:txBody>
      </p:sp>
      <p:sp>
        <p:nvSpPr>
          <p:cNvPr id="5" name="Symbol zastępczy zawartości 5">
            <a:extLst>
              <a:ext uri="{FF2B5EF4-FFF2-40B4-BE49-F238E27FC236}">
                <a16:creationId xmlns:a16="http://schemas.microsoft.com/office/drawing/2014/main" id="{21E2B909-D718-4E76-8877-ECC74342C7B8}"/>
              </a:ext>
            </a:extLst>
          </p:cNvPr>
          <p:cNvSpPr txBox="1">
            <a:spLocks/>
          </p:cNvSpPr>
          <p:nvPr/>
        </p:nvSpPr>
        <p:spPr>
          <a:xfrm>
            <a:off x="285750" y="6316220"/>
            <a:ext cx="7206916" cy="4288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Samoliński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B, i inni, Alergiczny nieżyt nosa w świetle badania ECAP. Alergia 2009; 2(40): 41-44</a:t>
            </a:r>
          </a:p>
        </p:txBody>
      </p:sp>
    </p:spTree>
    <p:extLst>
      <p:ext uri="{BB962C8B-B14F-4D97-AF65-F5344CB8AC3E}">
        <p14:creationId xmlns:p14="http://schemas.microsoft.com/office/powerpoint/2010/main" val="29468289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10BCCA-98E5-495C-A00D-0E2CEA08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Mastocytoza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DCFC1D-5724-4600-8C94-E97B61EFC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U dzieci głównie postać skórna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9E9C019-613E-41FE-A6EB-BC2D9084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70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FE3E867-9430-4974-8D2E-D65C96E0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06" y="2948288"/>
            <a:ext cx="7037388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8221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E90F00-23EE-4663-BCAD-6006A06B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 </a:t>
            </a:r>
            <a:r>
              <a:rPr lang="pl-PL" dirty="0" err="1"/>
              <a:t>Dariera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BC748D-285B-451C-830D-D16DF9B4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286000"/>
            <a:ext cx="4020147" cy="4023360"/>
          </a:xfrm>
        </p:spPr>
        <p:txBody>
          <a:bodyPr>
            <a:normAutofit/>
          </a:bodyPr>
          <a:lstStyle/>
          <a:p>
            <a:pPr lvl="1"/>
            <a:r>
              <a:rPr lang="pl-PL" sz="2400" dirty="0"/>
              <a:t>Prawie natychmiastowe pojawienie się pokrzywki</a:t>
            </a:r>
            <a:br>
              <a:rPr lang="pl-PL" sz="2400" dirty="0"/>
            </a:br>
            <a:r>
              <a:rPr lang="pl-PL" sz="2400" dirty="0"/>
              <a:t>po podrażnieniu skóry</a:t>
            </a:r>
            <a:br>
              <a:rPr lang="pl-PL" sz="2400" dirty="0"/>
            </a:br>
            <a:r>
              <a:rPr lang="pl-PL" sz="2400" dirty="0"/>
              <a:t>za zmianami chorobowymi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2C3349-CF47-4D56-83C8-9384A573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71</a:t>
            </a:fld>
            <a:endParaRPr lang="pl-PL"/>
          </a:p>
        </p:txBody>
      </p:sp>
      <p:pic>
        <p:nvPicPr>
          <p:cNvPr id="5" name="Picture 2" descr="Darier's sign is an important dermatological finding and may be... |  Download Scientific Diagram">
            <a:extLst>
              <a:ext uri="{FF2B5EF4-FFF2-40B4-BE49-F238E27FC236}">
                <a16:creationId xmlns:a16="http://schemas.microsoft.com/office/drawing/2014/main" id="{B229CC45-27D6-4D12-8D61-A8C162AD9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54" y="2286000"/>
            <a:ext cx="3168650" cy="316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1873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614695-1D5E-45AF-B60D-80FDFA9E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Czynniki sprawcze pokrzywki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D233DB-3D47-4BDF-804A-09DC2D6CD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400" dirty="0"/>
              <a:t>Udaje się zidentyfikować u:</a:t>
            </a:r>
          </a:p>
          <a:p>
            <a:pPr lvl="2"/>
            <a:r>
              <a:rPr lang="pl-PL" sz="1800" dirty="0"/>
              <a:t>20 – 90% dzieci z ostrą pokrzywką</a:t>
            </a:r>
          </a:p>
          <a:p>
            <a:pPr lvl="2"/>
            <a:r>
              <a:rPr lang="pl-PL" sz="1800" dirty="0"/>
              <a:t>5 – 20% dzieci z przewlekłą pokrzywką</a:t>
            </a:r>
          </a:p>
          <a:p>
            <a:pPr lvl="1"/>
            <a:r>
              <a:rPr lang="pl-PL" sz="2400" dirty="0"/>
              <a:t>Tło alergiczne można stwierdzić u:</a:t>
            </a:r>
          </a:p>
          <a:p>
            <a:pPr lvl="2"/>
            <a:r>
              <a:rPr lang="pl-PL" sz="1800" dirty="0"/>
              <a:t>50% pacjentów z pokrzywką ostrą</a:t>
            </a:r>
          </a:p>
          <a:p>
            <a:pPr lvl="2"/>
            <a:r>
              <a:rPr lang="pl-PL" sz="1800" dirty="0"/>
              <a:t>20% z pokrzywką przewlekłą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3570EC0-7D0E-4D8D-85E8-D2EE242A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5842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7323D2-A828-4874-91F6-3CE1777AF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Pokrzywka ostra - etiologia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42D3AB-DB95-41C1-8C51-40504BBE5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286000"/>
            <a:ext cx="3359061" cy="4023360"/>
          </a:xfrm>
        </p:spPr>
        <p:txBody>
          <a:bodyPr>
            <a:normAutofit/>
          </a:bodyPr>
          <a:lstStyle/>
          <a:p>
            <a:r>
              <a:rPr lang="pl-PL" dirty="0"/>
              <a:t>48,6% - czynniki infekcyjne: </a:t>
            </a:r>
          </a:p>
          <a:p>
            <a:pPr lvl="1"/>
            <a:r>
              <a:rPr lang="pl-PL" sz="2000" dirty="0"/>
              <a:t>wirusowe</a:t>
            </a:r>
          </a:p>
          <a:p>
            <a:pPr lvl="1"/>
            <a:r>
              <a:rPr lang="pl-PL" sz="2000" dirty="0"/>
              <a:t>bakteryjne</a:t>
            </a:r>
          </a:p>
          <a:p>
            <a:pPr lvl="1"/>
            <a:r>
              <a:rPr lang="pl-PL" sz="2000" dirty="0"/>
              <a:t>pasożytnicze</a:t>
            </a:r>
          </a:p>
          <a:p>
            <a:pPr lvl="1"/>
            <a:r>
              <a:rPr lang="pl-PL" sz="2000" dirty="0"/>
              <a:t>grzybicze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8B992E1-1096-454E-B436-A4A2B9EA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73</a:t>
            </a:fld>
            <a:endParaRPr lang="pl-PL"/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id="{5EB583C2-A1D0-446C-ADDE-F2DBA27A5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54" y="1699197"/>
            <a:ext cx="408305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48923B3-360E-4814-8B90-3C8803674DCD}"/>
              </a:ext>
            </a:extLst>
          </p:cNvPr>
          <p:cNvSpPr/>
          <p:nvPr/>
        </p:nvSpPr>
        <p:spPr>
          <a:xfrm>
            <a:off x="7297991" y="4661472"/>
            <a:ext cx="2155825" cy="484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6700" indent="-2667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pl-PL" altLang="pl-PL" sz="1400" b="1" i="0" u="none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Mycoplasma</a:t>
            </a:r>
            <a:r>
              <a:rPr lang="pl-PL" altLang="pl-PL" sz="1400" b="1" i="0" u="none" kern="0" dirty="0">
                <a:solidFill>
                  <a:srgbClr val="000000"/>
                </a:solidFill>
                <a:latin typeface="Calibri" panose="020F0502020204030204" pitchFamily="34" charset="0"/>
              </a:rPr>
              <a:t> pn.</a:t>
            </a:r>
          </a:p>
          <a:p>
            <a:pPr marL="266700" indent="-2667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pl-PL" altLang="pl-PL" sz="1400" b="1" i="0" u="none" kern="0" dirty="0">
                <a:solidFill>
                  <a:srgbClr val="000000"/>
                </a:solidFill>
                <a:latin typeface="Calibri" panose="020F0502020204030204" pitchFamily="34" charset="0"/>
              </a:rPr>
              <a:t>H. </a:t>
            </a:r>
            <a:r>
              <a:rPr lang="pl-PL" altLang="pl-PL" sz="1400" b="1" i="0" u="none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pylori</a:t>
            </a:r>
            <a:endParaRPr lang="pl-PL" altLang="pl-PL" sz="1400" b="1" i="0" u="none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0A96FC9-E4EF-4E8E-B5D3-63F5E52B7F4D}"/>
              </a:ext>
            </a:extLst>
          </p:cNvPr>
          <p:cNvSpPr/>
          <p:nvPr/>
        </p:nvSpPr>
        <p:spPr>
          <a:xfrm>
            <a:off x="7297991" y="5132959"/>
            <a:ext cx="17494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altLang="pl-PL" sz="1400" b="1" i="0" u="none" kern="0" dirty="0">
                <a:solidFill>
                  <a:srgbClr val="000000"/>
                </a:solidFill>
                <a:latin typeface="Calibri" panose="020F0502020204030204" pitchFamily="34" charset="0"/>
              </a:rPr>
              <a:t>Giardia lamblia</a:t>
            </a:r>
            <a:endParaRPr lang="en-US" sz="1800" i="0" u="none" dirty="0">
              <a:solidFill>
                <a:srgbClr val="000000"/>
              </a:solidFill>
            </a:endParaRPr>
          </a:p>
        </p:txBody>
      </p:sp>
      <p:pic>
        <p:nvPicPr>
          <p:cNvPr id="8" name="Picture 2" descr="Image result for anisakis simplex">
            <a:extLst>
              <a:ext uri="{FF2B5EF4-FFF2-40B4-BE49-F238E27FC236}">
                <a16:creationId xmlns:a16="http://schemas.microsoft.com/office/drawing/2014/main" id="{B9776D6D-16F2-4298-9129-665B76E2C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1851" r="1290" b="2735"/>
          <a:stretch/>
        </p:blipFill>
        <p:spPr bwMode="auto">
          <a:xfrm>
            <a:off x="864973" y="4466968"/>
            <a:ext cx="2349969" cy="1624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1532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B19067-C354-4F31-B8B3-8BC4C161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Pokrzywka ostra</a:t>
            </a:r>
            <a:br>
              <a:rPr lang="pl-PL" dirty="0"/>
            </a:br>
            <a:r>
              <a:rPr lang="pl-PL" sz="3200" dirty="0"/>
              <a:t>etiologia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5E81D0-0B96-480E-B169-A47A7969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400" dirty="0"/>
              <a:t>2,7% - alergeny pokarmowe, </a:t>
            </a:r>
            <a:r>
              <a:rPr lang="pl-PL" sz="2400" dirty="0" err="1"/>
              <a:t>pseudoalergeny</a:t>
            </a:r>
            <a:endParaRPr lang="pl-PL" sz="2400" dirty="0"/>
          </a:p>
          <a:p>
            <a:pPr lvl="1"/>
            <a:r>
              <a:rPr lang="pl-PL" sz="2400" dirty="0"/>
              <a:t>5,4% - leki: antybiotyki, NLPZ</a:t>
            </a:r>
          </a:p>
          <a:p>
            <a:pPr lvl="1"/>
            <a:r>
              <a:rPr lang="pl-PL" sz="2400" dirty="0"/>
              <a:t>Ukąszenia owadów</a:t>
            </a:r>
          </a:p>
          <a:p>
            <a:pPr lvl="1"/>
            <a:r>
              <a:rPr lang="pl-PL" sz="2400" dirty="0"/>
              <a:t>Inne (np. SLE)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E5C469-EB63-48A7-8C36-05C49D5EA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80509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28D625-4898-4C3A-904A-E8E2A5CAE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Pokrzywka przewlekła</a:t>
            </a:r>
            <a:br>
              <a:rPr lang="pl-PL" dirty="0"/>
            </a:br>
            <a:r>
              <a:rPr lang="pl-PL" sz="3200" dirty="0"/>
              <a:t>etiologia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56EBBE-BE14-4A7A-81EF-62DBDE1B9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pl-PL" dirty="0"/>
              <a:t>Idiopatyczna (66-93%)</a:t>
            </a:r>
          </a:p>
          <a:p>
            <a:pPr lvl="1"/>
            <a:r>
              <a:rPr lang="pl-PL" dirty="0"/>
              <a:t>Fizykalna (4-33%)</a:t>
            </a:r>
          </a:p>
          <a:p>
            <a:pPr lvl="1"/>
            <a:r>
              <a:rPr lang="pl-PL" dirty="0"/>
              <a:t>Cholinergiczna (1-7%)</a:t>
            </a:r>
          </a:p>
          <a:p>
            <a:pPr lvl="1"/>
            <a:endParaRPr lang="pl-PL" dirty="0"/>
          </a:p>
          <a:p>
            <a:pPr lvl="1"/>
            <a:r>
              <a:rPr lang="pl-PL" dirty="0"/>
              <a:t>Tło autoimmunologiczne </a:t>
            </a:r>
            <a:br>
              <a:rPr lang="pl-PL" dirty="0"/>
            </a:br>
            <a:r>
              <a:rPr lang="pl-PL" dirty="0"/>
              <a:t>p/ciała </a:t>
            </a:r>
            <a:r>
              <a:rPr lang="pl-PL" dirty="0" err="1"/>
              <a:t>IgG</a:t>
            </a:r>
            <a:r>
              <a:rPr lang="pl-PL" dirty="0"/>
              <a:t> p/</a:t>
            </a:r>
            <a:r>
              <a:rPr lang="pl-PL" dirty="0" err="1"/>
              <a:t>FcεRI</a:t>
            </a:r>
            <a:r>
              <a:rPr lang="pl-PL" dirty="0"/>
              <a:t> u 30-40% chorych </a:t>
            </a:r>
            <a:br>
              <a:rPr lang="pl-PL" dirty="0"/>
            </a:br>
            <a:r>
              <a:rPr lang="pl-PL" dirty="0"/>
              <a:t>p/ciała </a:t>
            </a:r>
            <a:r>
              <a:rPr lang="pl-PL" dirty="0" err="1"/>
              <a:t>IgG</a:t>
            </a:r>
            <a:r>
              <a:rPr lang="pl-PL" dirty="0"/>
              <a:t> p/</a:t>
            </a:r>
            <a:r>
              <a:rPr lang="pl-PL" dirty="0" err="1"/>
              <a:t>IgE</a:t>
            </a:r>
            <a:r>
              <a:rPr lang="pl-PL" dirty="0"/>
              <a:t> u 5-10% chorych</a:t>
            </a:r>
            <a:br>
              <a:rPr lang="pl-PL" dirty="0"/>
            </a:br>
            <a:endParaRPr lang="pl-PL" dirty="0"/>
          </a:p>
          <a:p>
            <a:pPr lvl="1"/>
            <a:r>
              <a:rPr lang="pl-PL" dirty="0"/>
              <a:t>Alergia na leki, lateks, jady owadów błonkoskrzydłych</a:t>
            </a:r>
          </a:p>
          <a:p>
            <a:pPr lvl="1"/>
            <a:r>
              <a:rPr lang="pl-PL" dirty="0"/>
              <a:t>Reakcje niealergiczne (NLPZ, ACE inhibitory, opiaty, środki cieniujące) </a:t>
            </a:r>
          </a:p>
          <a:p>
            <a:pPr lvl="1"/>
            <a:r>
              <a:rPr lang="pl-PL" dirty="0"/>
              <a:t>Choroby układowe</a:t>
            </a:r>
          </a:p>
          <a:p>
            <a:pPr lvl="1"/>
            <a:r>
              <a:rPr lang="pl-PL" dirty="0"/>
              <a:t>Zaburzenia układu dopełniacza</a:t>
            </a:r>
          </a:p>
          <a:p>
            <a:pPr lvl="1"/>
            <a:r>
              <a:rPr lang="pl-PL" dirty="0"/>
              <a:t>Choroba posurowicza</a:t>
            </a:r>
          </a:p>
          <a:p>
            <a:pPr lvl="1"/>
            <a:r>
              <a:rPr lang="pl-PL" dirty="0"/>
              <a:t>Choroby tarczycy (zapalenie tarczycy typu Hashimoto) i inne zaburzenia hormonalne</a:t>
            </a:r>
          </a:p>
          <a:p>
            <a:pPr lvl="1"/>
            <a:r>
              <a:rPr lang="pl-PL" dirty="0"/>
              <a:t>Infekcje: wirusowe, bakteryjne np. </a:t>
            </a:r>
            <a:r>
              <a:rPr lang="pl-PL" dirty="0" err="1"/>
              <a:t>Helicobacter</a:t>
            </a:r>
            <a:r>
              <a:rPr lang="pl-PL" dirty="0"/>
              <a:t>, pasożytnicze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A54D51-6BD8-4787-AD3D-6A4EEB08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38462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FB4535-4892-4CCB-9B18-4E2EEA69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Pokrzywka a alergia pokarmowa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A79F9B-92D2-4DE9-8278-A74C441E6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1800" dirty="0"/>
              <a:t>Alergeny pokarmowe są odpowiedzialne za:</a:t>
            </a:r>
          </a:p>
          <a:p>
            <a:pPr lvl="2"/>
            <a:r>
              <a:rPr lang="pl-PL" sz="1400" b="1" dirty="0">
                <a:solidFill>
                  <a:srgbClr val="1CADE4"/>
                </a:solidFill>
              </a:rPr>
              <a:t>20% przypadków pokrzywki ostrej </a:t>
            </a:r>
          </a:p>
          <a:p>
            <a:pPr lvl="2"/>
            <a:r>
              <a:rPr lang="pl-PL" sz="1400" b="1" dirty="0">
                <a:solidFill>
                  <a:srgbClr val="1CADE4"/>
                </a:solidFill>
              </a:rPr>
              <a:t>1 - 2% przypadków pokrzywki przewlekłej </a:t>
            </a:r>
          </a:p>
          <a:p>
            <a:pPr lvl="1"/>
            <a:r>
              <a:rPr lang="pl-PL" sz="1800" dirty="0"/>
              <a:t>…mimo, iż pokrzywka jest najczęstszym objawem </a:t>
            </a:r>
            <a:br>
              <a:rPr lang="pl-PL" sz="1800" dirty="0"/>
            </a:br>
            <a:r>
              <a:rPr lang="pl-PL" sz="1800" dirty="0" err="1"/>
              <a:t>IgE</a:t>
            </a:r>
            <a:r>
              <a:rPr lang="pl-PL" sz="1800" dirty="0"/>
              <a:t>-zależnej alergii pokarmowej, to znaczenie sprawcze alergenów pokarmowych udokumentowano </a:t>
            </a:r>
            <a:r>
              <a:rPr lang="pl-PL" sz="1800" b="1" dirty="0">
                <a:solidFill>
                  <a:srgbClr val="1CADE4"/>
                </a:solidFill>
              </a:rPr>
              <a:t>u mniej niż 7% dzieci </a:t>
            </a:r>
            <a:r>
              <a:rPr lang="pl-PL" sz="1800" dirty="0"/>
              <a:t>z pokrzywką…</a:t>
            </a:r>
          </a:p>
          <a:p>
            <a:pPr lvl="1"/>
            <a:r>
              <a:rPr lang="pl-PL" sz="1800" b="1" dirty="0">
                <a:solidFill>
                  <a:srgbClr val="1CADE4"/>
                </a:solidFill>
              </a:rPr>
              <a:t>30% chorych reaguje pozytywnie na diety eliminacyjne</a:t>
            </a:r>
          </a:p>
          <a:p>
            <a:pPr lvl="1"/>
            <a:r>
              <a:rPr lang="pl-PL" sz="1800" dirty="0"/>
              <a:t>Reakcje </a:t>
            </a:r>
            <a:r>
              <a:rPr lang="pl-PL" sz="1800" dirty="0" err="1"/>
              <a:t>pseudoalergiczne</a:t>
            </a:r>
            <a:endParaRPr lang="pl-PL" sz="1800" dirty="0"/>
          </a:p>
          <a:p>
            <a:pPr lvl="2"/>
            <a:r>
              <a:rPr lang="pl-PL" sz="1400" b="1" dirty="0">
                <a:solidFill>
                  <a:srgbClr val="1CADE4"/>
                </a:solidFill>
              </a:rPr>
              <a:t>2,6 - 75% przypadków </a:t>
            </a:r>
            <a:r>
              <a:rPr lang="pl-PL" sz="1400" dirty="0"/>
              <a:t>pokrzywki przewlekłej </a:t>
            </a:r>
          </a:p>
          <a:p>
            <a:pPr lvl="2"/>
            <a:r>
              <a:rPr lang="pl-PL" sz="1400" dirty="0"/>
              <a:t>Pokrzywka pojawia się głównie po:</a:t>
            </a:r>
          </a:p>
          <a:p>
            <a:pPr lvl="3"/>
            <a:r>
              <a:rPr lang="pl-PL" sz="1400" dirty="0"/>
              <a:t>barwnikach</a:t>
            </a:r>
          </a:p>
          <a:p>
            <a:pPr lvl="3"/>
            <a:r>
              <a:rPr lang="pl-PL" sz="1400" dirty="0"/>
              <a:t>konserwantach</a:t>
            </a:r>
          </a:p>
          <a:p>
            <a:pPr lvl="3"/>
            <a:r>
              <a:rPr lang="pl-PL" sz="1400" dirty="0"/>
              <a:t>glutaminianie sodu</a:t>
            </a:r>
          </a:p>
          <a:p>
            <a:pPr lvl="3"/>
            <a:r>
              <a:rPr lang="pl-PL" sz="1400" dirty="0"/>
              <a:t>słodzikach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2F27BB-FDAF-40A0-A64D-A1C192F08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7357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02114-BE14-4A8E-9B19-702E27F6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Diagnostyka</a:t>
            </a:r>
            <a:br>
              <a:rPr lang="pl-PL" dirty="0"/>
            </a:br>
            <a:r>
              <a:rPr lang="pl-PL" sz="3200" dirty="0"/>
              <a:t>wywiad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2E82C6-0A4A-49B0-9992-64C790616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dirty="0"/>
              <a:t>czas pojawienia się objawów </a:t>
            </a:r>
          </a:p>
          <a:p>
            <a:pPr lvl="1"/>
            <a:r>
              <a:rPr lang="pl-PL" dirty="0"/>
              <a:t>częstość pojawiania się i czas utrzymywania się wykwitów </a:t>
            </a:r>
          </a:p>
          <a:p>
            <a:pPr lvl="1"/>
            <a:r>
              <a:rPr lang="pl-PL" dirty="0"/>
              <a:t>zmienność nasilenia w ciągu dnia </a:t>
            </a:r>
          </a:p>
          <a:p>
            <a:pPr lvl="1"/>
            <a:r>
              <a:rPr lang="pl-PL" dirty="0"/>
              <a:t>kształt, rozmiar i lokalizacja bąbli </a:t>
            </a:r>
          </a:p>
          <a:p>
            <a:pPr lvl="1"/>
            <a:r>
              <a:rPr lang="pl-PL" dirty="0"/>
              <a:t>ewentualne równoczesne występowanie obrzęku naczynioruchowego </a:t>
            </a:r>
          </a:p>
          <a:p>
            <a:pPr lvl="1"/>
            <a:r>
              <a:rPr lang="pl-PL" dirty="0"/>
              <a:t>objawy towarzyszące (świąd, ból) </a:t>
            </a:r>
          </a:p>
          <a:p>
            <a:pPr lvl="1"/>
            <a:r>
              <a:rPr lang="pl-PL" dirty="0"/>
              <a:t>występowanie pokrzywki i innych cech atopii u członków rodziny </a:t>
            </a:r>
          </a:p>
          <a:p>
            <a:pPr lvl="1"/>
            <a:r>
              <a:rPr lang="pl-PL" dirty="0"/>
              <a:t>współwystępujące choroby alergiczne, infekcje, choroby poszczególnych narządów i układów oraz wszelkie inne możliwe przyczyny</a:t>
            </a:r>
          </a:p>
          <a:p>
            <a:pPr lvl="1"/>
            <a:r>
              <a:rPr lang="pl-PL" dirty="0"/>
              <a:t>choroby psychosomatyczne i psychiatryczne</a:t>
            </a:r>
          </a:p>
          <a:p>
            <a:pPr lvl="1"/>
            <a:r>
              <a:rPr lang="pl-PL" dirty="0"/>
              <a:t>zaburzenia żołądkowo-jelitowe</a:t>
            </a:r>
          </a:p>
          <a:p>
            <a:pPr lvl="1"/>
            <a:r>
              <a:rPr lang="pl-PL" dirty="0"/>
              <a:t>związek objawów z działaniem czynników fizycznych lub wysiłkiem </a:t>
            </a:r>
          </a:p>
          <a:p>
            <a:pPr lvl="1"/>
            <a:r>
              <a:rPr lang="pl-PL" dirty="0"/>
              <a:t>stosowanie leków (NLPZ, iniekcje, szczepienia, preparaty hormonalne, środki przeczyszczające, czopki, krople do oczu i uszu, środki medycyny alternatywnej)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B3375D-D8FE-4C4A-AAE8-943DBA77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6317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02114-BE14-4A8E-9B19-702E27F6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Diagnostyka</a:t>
            </a:r>
            <a:br>
              <a:rPr lang="pl-PL" dirty="0"/>
            </a:br>
            <a:r>
              <a:rPr lang="pl-PL" sz="3200" dirty="0"/>
              <a:t>wywiad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2E82C6-0A4A-49B0-9992-64C790616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dirty="0"/>
              <a:t>spożywane pokarmy i sposób odżywiania </a:t>
            </a:r>
          </a:p>
          <a:p>
            <a:pPr lvl="1"/>
            <a:r>
              <a:rPr lang="pl-PL" dirty="0"/>
              <a:t>nałogi </a:t>
            </a:r>
          </a:p>
          <a:p>
            <a:pPr lvl="1"/>
            <a:r>
              <a:rPr lang="pl-PL" dirty="0"/>
              <a:t>rodzaj wykonywanej pracy </a:t>
            </a:r>
          </a:p>
          <a:p>
            <a:pPr lvl="1"/>
            <a:r>
              <a:rPr lang="pl-PL" dirty="0"/>
              <a:t>hobby </a:t>
            </a:r>
          </a:p>
          <a:p>
            <a:pPr lvl="1"/>
            <a:r>
              <a:rPr lang="pl-PL" dirty="0"/>
              <a:t>ewentualny związek objawów z okresem weekendu, urlopem bądź podróżą zagraniczną </a:t>
            </a:r>
          </a:p>
          <a:p>
            <a:pPr lvl="1"/>
            <a:r>
              <a:rPr lang="pl-PL" dirty="0"/>
              <a:t>implanty chirurgiczne lub zdarzenia niepożądane z okresu śródoperacyjnego, np. reakcje na znieczulenie miejscowe</a:t>
            </a:r>
          </a:p>
          <a:p>
            <a:pPr lvl="1"/>
            <a:r>
              <a:rPr lang="pl-PL" dirty="0"/>
              <a:t>dotychczasowe reakcje na użądlenia owadów </a:t>
            </a:r>
          </a:p>
          <a:p>
            <a:pPr lvl="1"/>
            <a:r>
              <a:rPr lang="pl-PL" dirty="0"/>
              <a:t>związek objawów z fazą cyklu miesięcznego </a:t>
            </a:r>
          </a:p>
          <a:p>
            <a:pPr lvl="1"/>
            <a:r>
              <a:rPr lang="pl-PL" dirty="0"/>
              <a:t>odpowiedź na stosowane dotychczas leczenie </a:t>
            </a:r>
          </a:p>
          <a:p>
            <a:pPr lvl="1"/>
            <a:r>
              <a:rPr lang="pl-PL" dirty="0"/>
              <a:t>czynniki stresowe </a:t>
            </a:r>
          </a:p>
          <a:p>
            <a:pPr lvl="1"/>
            <a:r>
              <a:rPr lang="pl-PL" dirty="0"/>
              <a:t>upośledzenie jakości życia związanej z występowaniem objawów pokrzywki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B3375D-D8FE-4C4A-AAE8-943DBA77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75338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02114-BE14-4A8E-9B19-702E27F6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Diagnostyka</a:t>
            </a:r>
            <a:br>
              <a:rPr lang="pl-PL" dirty="0"/>
            </a:br>
            <a:r>
              <a:rPr lang="pl-PL" sz="3200" dirty="0"/>
              <a:t>badanie przedmiotowe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2E82C6-0A4A-49B0-9992-64C790616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000" dirty="0"/>
              <a:t>test na obecność dermografizmu</a:t>
            </a:r>
          </a:p>
          <a:p>
            <a:pPr lvl="1"/>
            <a:r>
              <a:rPr lang="pl-PL" sz="2000" dirty="0"/>
              <a:t>powiększenie gruczołu tarczowego – sugerujące proces autoimmunologiczny lub zaburzenia hormonalne </a:t>
            </a:r>
          </a:p>
          <a:p>
            <a:pPr lvl="1"/>
            <a:r>
              <a:rPr lang="pl-PL" sz="2000" dirty="0"/>
              <a:t>powiększenie węzłów chłonnych i/lub narządów miąższowych </a:t>
            </a:r>
            <a:br>
              <a:rPr lang="pl-PL" sz="2000" dirty="0"/>
            </a:br>
            <a:r>
              <a:rPr lang="pl-PL" sz="2000" dirty="0"/>
              <a:t>– sugerujące zespół limfo lub </a:t>
            </a:r>
            <a:r>
              <a:rPr lang="pl-PL" sz="2000" dirty="0" err="1"/>
              <a:t>mieloproliferacyjny</a:t>
            </a:r>
            <a:r>
              <a:rPr lang="pl-PL" sz="2000" dirty="0"/>
              <a:t> </a:t>
            </a:r>
          </a:p>
          <a:p>
            <a:pPr lvl="1"/>
            <a:r>
              <a:rPr lang="pl-PL" sz="2000" dirty="0"/>
              <a:t>zaburzenia dotyczące stawów, nerek, OUN, skóry lub błon śluzowych – nasuwające podejrzenie układowych chorób tkanki łącznej</a:t>
            </a:r>
          </a:p>
          <a:p>
            <a:pPr lvl="1"/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B3375D-D8FE-4C4A-AAE8-943DBA77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986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EA2F-44D7-9A09-1E01-648AC3514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53A8A9-15B4-DCC8-FEA7-8082DAD17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ANN 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94B9C0-F960-51D2-24D3-3E11B1806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09058"/>
            <a:ext cx="7700990" cy="404948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Mieszkańcy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miast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chorują częściej niż wiejskich terenów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 vs 16%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Mężczyźni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nieco częściej niż kobiety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24% vs 21,2%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58CB34-CD51-80DF-1CB1-D95F2910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8</a:t>
            </a:fld>
            <a:endParaRPr lang="pl-PL"/>
          </a:p>
        </p:txBody>
      </p:sp>
      <p:sp>
        <p:nvSpPr>
          <p:cNvPr id="14" name="Symbol zastępczy zawartości 5">
            <a:extLst>
              <a:ext uri="{FF2B5EF4-FFF2-40B4-BE49-F238E27FC236}">
                <a16:creationId xmlns:a16="http://schemas.microsoft.com/office/drawing/2014/main" id="{01D4DFAE-B3E2-E9EE-2EF7-3D066144FBF6}"/>
              </a:ext>
            </a:extLst>
          </p:cNvPr>
          <p:cNvSpPr txBox="1">
            <a:spLocks/>
          </p:cNvSpPr>
          <p:nvPr/>
        </p:nvSpPr>
        <p:spPr>
          <a:xfrm>
            <a:off x="285750" y="6316220"/>
            <a:ext cx="7206916" cy="4288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Samoliński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B, i inni, Alergiczny nieżyt nosa w świetle badania ECAP. Alergia 2009; 2(40): 41-44</a:t>
            </a:r>
          </a:p>
        </p:txBody>
      </p:sp>
    </p:spTree>
    <p:extLst>
      <p:ext uri="{BB962C8B-B14F-4D97-AF65-F5344CB8AC3E}">
        <p14:creationId xmlns:p14="http://schemas.microsoft.com/office/powerpoint/2010/main" val="26442857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324F46-9D81-401C-B0BE-C23D9541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E5844F-9FC1-4E26-B28C-691622D83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A51E9FA-99EE-433D-9C0E-FBD63901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80</a:t>
            </a:fld>
            <a:endParaRPr lang="pl-PL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792BD9AA-2191-40C8-8A96-1A25DF8A3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504688"/>
            <a:ext cx="6813550" cy="54265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24F7307-1D0C-4129-8DB9-124E690938B3}"/>
              </a:ext>
            </a:extLst>
          </p:cNvPr>
          <p:cNvSpPr txBox="1">
            <a:spLocks/>
          </p:cNvSpPr>
          <p:nvPr/>
        </p:nvSpPr>
        <p:spPr>
          <a:xfrm>
            <a:off x="974558" y="6515684"/>
            <a:ext cx="7206916" cy="4288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Samoliński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wsp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. ARIA 2019 – zintegrowana opieka w alergicznym nieżycie nosa – Polska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Polish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Allergology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2019; 6, 4: 111–126</a:t>
            </a:r>
          </a:p>
        </p:txBody>
      </p:sp>
    </p:spTree>
    <p:extLst>
      <p:ext uri="{BB962C8B-B14F-4D97-AF65-F5344CB8AC3E}">
        <p14:creationId xmlns:p14="http://schemas.microsoft.com/office/powerpoint/2010/main" val="3329189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D13E9E-B155-494D-A0C5-A66765B5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Diagnostyka</a:t>
            </a:r>
            <a:br>
              <a:rPr lang="pl-PL" dirty="0"/>
            </a:br>
            <a:r>
              <a:rPr lang="pl-PL" sz="3200" dirty="0"/>
              <a:t>testy fizykalne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5B0E77-C2B4-4DC4-B389-7C1259A7D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03CD106-C19C-4F1F-BAAE-85FF820D0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81</a:t>
            </a:fld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323B26C9-E24B-483D-A8AB-B1CD936F3990}"/>
              </a:ext>
            </a:extLst>
          </p:cNvPr>
          <p:cNvGrpSpPr/>
          <p:nvPr/>
        </p:nvGrpSpPr>
        <p:grpSpPr>
          <a:xfrm>
            <a:off x="1339979" y="2020120"/>
            <a:ext cx="6464042" cy="4624814"/>
            <a:chOff x="1161535" y="1983050"/>
            <a:chExt cx="6464042" cy="4624814"/>
          </a:xfrm>
        </p:grpSpPr>
        <p:pic>
          <p:nvPicPr>
            <p:cNvPr id="5" name="Picture 5" descr="Pressure urticaria - Wikipedia">
              <a:extLst>
                <a:ext uri="{FF2B5EF4-FFF2-40B4-BE49-F238E27FC236}">
                  <a16:creationId xmlns:a16="http://schemas.microsoft.com/office/drawing/2014/main" id="{15BFA96B-29AD-49B7-945E-1936BD1399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535" y="1983050"/>
              <a:ext cx="3114675" cy="20653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Courage + Khazaka Electronic, Köln - TempTest (E)">
              <a:extLst>
                <a:ext uri="{FF2B5EF4-FFF2-40B4-BE49-F238E27FC236}">
                  <a16:creationId xmlns:a16="http://schemas.microsoft.com/office/drawing/2014/main" id="{930747C3-7286-4C79-8FF7-D7D9695C4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0902" y="1983050"/>
              <a:ext cx="3114675" cy="20716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A cold stimulus is placed on the forearm of the patient for five... |  Download Scientific Diagram">
              <a:extLst>
                <a:ext uri="{FF2B5EF4-FFF2-40B4-BE49-F238E27FC236}">
                  <a16:creationId xmlns:a16="http://schemas.microsoft.com/office/drawing/2014/main" id="{00F73DD2-FCAD-465D-B8F8-EEA10F4C8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264" y="4275826"/>
              <a:ext cx="1946189" cy="23259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Positive provocation by a pulse-controlled ergometry test in adolescent...  | Download Scientific Diagram">
              <a:extLst>
                <a:ext uri="{FF2B5EF4-FFF2-40B4-BE49-F238E27FC236}">
                  <a16:creationId xmlns:a16="http://schemas.microsoft.com/office/drawing/2014/main" id="{95244680-D3B5-4BA2-8129-37E2181FB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10902" y="4275826"/>
              <a:ext cx="3114675" cy="23320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979121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E1A640-0248-4D3A-8BC9-254A8C8D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Pokrzywka</a:t>
            </a:r>
            <a:br>
              <a:rPr lang="pl-PL" dirty="0"/>
            </a:br>
            <a:r>
              <a:rPr lang="pl-PL" sz="3200" dirty="0"/>
              <a:t>leczenie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2FDCC8-333C-48FF-806F-236344BF0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400" dirty="0"/>
              <a:t>wyeliminowanie czynników wywołujących objawy</a:t>
            </a:r>
            <a:br>
              <a:rPr lang="pl-PL" sz="2400" dirty="0"/>
            </a:br>
            <a:r>
              <a:rPr lang="pl-PL" sz="2400" dirty="0"/>
              <a:t>i leczenie chorób współistniejących </a:t>
            </a:r>
          </a:p>
          <a:p>
            <a:pPr lvl="1"/>
            <a:r>
              <a:rPr lang="pl-PL" sz="2400" dirty="0"/>
              <a:t> farmakologiczne leczenie objawowe z zastosowaniem:</a:t>
            </a:r>
          </a:p>
          <a:p>
            <a:pPr lvl="2"/>
            <a:r>
              <a:rPr lang="pl-PL" sz="1800" dirty="0"/>
              <a:t>leków przeciwhistaminowych nowej generacji 	</a:t>
            </a:r>
          </a:p>
          <a:p>
            <a:pPr lvl="2"/>
            <a:r>
              <a:rPr lang="pl-PL" sz="1800" dirty="0"/>
              <a:t>leków alternatywnych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08EAC32-370A-4E6D-B6F9-9E239511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78274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23462E-7CAC-4F7D-9571-12193E4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Nowe wytyczne leczenia pokrzywki </a:t>
            </a:r>
            <a:r>
              <a:rPr lang="pl-PL" sz="3200" dirty="0"/>
              <a:t>wg EAACI/GA2LEN/EDF/WAO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3822E4-306A-467C-8B63-6F57F7D6A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659BD25-4A6D-430D-AA3C-570332CC1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83</a:t>
            </a:fld>
            <a:endParaRPr lang="pl-PL"/>
          </a:p>
        </p:txBody>
      </p:sp>
      <p:pic>
        <p:nvPicPr>
          <p:cNvPr id="5" name="Obraz 2">
            <a:extLst>
              <a:ext uri="{FF2B5EF4-FFF2-40B4-BE49-F238E27FC236}">
                <a16:creationId xmlns:a16="http://schemas.microsoft.com/office/drawing/2014/main" id="{9EF9F0A3-A523-43CD-A301-786C3DBA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" y="1819329"/>
            <a:ext cx="7545387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DCBD64B-7DD0-49C2-8582-A4D05DBAFC30}"/>
              </a:ext>
            </a:extLst>
          </p:cNvPr>
          <p:cNvSpPr txBox="1">
            <a:spLocks/>
          </p:cNvSpPr>
          <p:nvPr/>
        </p:nvSpPr>
        <p:spPr>
          <a:xfrm>
            <a:off x="974558" y="6515684"/>
            <a:ext cx="7206916" cy="4288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Samoliński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wsp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. ARIA 2019 – zintegrowana opieka w alergicznym nieżycie nosa – Polska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Polish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Allergology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2019; 6, 4: 111–126</a:t>
            </a:r>
          </a:p>
        </p:txBody>
      </p:sp>
    </p:spTree>
    <p:extLst>
      <p:ext uri="{BB962C8B-B14F-4D97-AF65-F5344CB8AC3E}">
        <p14:creationId xmlns:p14="http://schemas.microsoft.com/office/powerpoint/2010/main" val="24908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A51EA5-CC4E-4360-9923-60C94773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Leki przeciwhistaminowe </a:t>
            </a:r>
            <a:br>
              <a:rPr lang="pl-PL" dirty="0"/>
            </a:br>
            <a:r>
              <a:rPr lang="pl-PL" sz="3200" dirty="0"/>
              <a:t>antagoniści receptora histaminowego H1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C21D51-380C-497F-BD8E-D6B9A6E7B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7" y="2286000"/>
            <a:ext cx="5212574" cy="4023360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Leki przeciwhistaminowe (LPH) </a:t>
            </a:r>
            <a:r>
              <a:rPr lang="pl-PL" b="1" dirty="0"/>
              <a:t>nie są „czystymi antagonistami”</a:t>
            </a:r>
            <a:r>
              <a:rPr lang="pl-PL" dirty="0"/>
              <a:t>, lecz </a:t>
            </a:r>
            <a:r>
              <a:rPr lang="pl-PL" b="1" dirty="0"/>
              <a:t>odwrotnymi agonistami</a:t>
            </a:r>
            <a:r>
              <a:rPr lang="pl-PL" dirty="0"/>
              <a:t> receptora </a:t>
            </a:r>
            <a:r>
              <a:rPr lang="pl-PL" b="1" dirty="0"/>
              <a:t>H1</a:t>
            </a:r>
            <a:r>
              <a:rPr lang="pl-PL" dirty="0"/>
              <a:t>.</a:t>
            </a:r>
          </a:p>
          <a:p>
            <a:r>
              <a:rPr lang="pl-PL" dirty="0"/>
              <a:t>Wykazują </a:t>
            </a:r>
            <a:r>
              <a:rPr lang="pl-PL" b="1" dirty="0"/>
              <a:t>powinowactwo do nieaktywnej konformacji</a:t>
            </a:r>
            <a:r>
              <a:rPr lang="pl-PL" dirty="0"/>
              <a:t> receptora H1 i </a:t>
            </a:r>
            <a:r>
              <a:rPr lang="pl-PL" b="1" dirty="0"/>
              <a:t>stabilizują</a:t>
            </a:r>
            <a:r>
              <a:rPr lang="pl-PL" dirty="0"/>
              <a:t> go w stanie </a:t>
            </a:r>
            <a:r>
              <a:rPr lang="pl-PL" b="1" dirty="0" err="1"/>
              <a:t>inaktwnym</a:t>
            </a:r>
            <a:r>
              <a:rPr lang="pl-PL" dirty="0"/>
              <a:t>.</a:t>
            </a:r>
          </a:p>
          <a:p>
            <a:r>
              <a:rPr lang="pl-PL" dirty="0"/>
              <a:t>Skutek: </a:t>
            </a:r>
            <a:r>
              <a:rPr lang="pl-PL" b="1" dirty="0"/>
              <a:t>obniżają konstytutywną aktywność</a:t>
            </a:r>
            <a:r>
              <a:rPr lang="pl-PL" dirty="0"/>
              <a:t> receptora H1 → </a:t>
            </a:r>
            <a:r>
              <a:rPr lang="pl-PL" b="1" dirty="0"/>
              <a:t>receptor nie ulega pobudzeniu</a:t>
            </a:r>
            <a:r>
              <a:rPr lang="pl-PL" dirty="0"/>
              <a:t>, nawet przy obecności histaminy (agonisty endogennego).</a:t>
            </a:r>
          </a:p>
          <a:p>
            <a:endParaRPr lang="pl-PL" dirty="0"/>
          </a:p>
          <a:p>
            <a:r>
              <a:rPr lang="pl-PL" b="1" dirty="0"/>
              <a:t>Konsekwencje farmakodynamiczne</a:t>
            </a:r>
            <a:endParaRPr lang="pl-PL" dirty="0"/>
          </a:p>
          <a:p>
            <a:r>
              <a:rPr lang="pl-PL" dirty="0"/>
              <a:t>↓ przekazywanie sygnału przez H1 → </a:t>
            </a:r>
            <a:r>
              <a:rPr lang="pl-PL" b="1" dirty="0"/>
              <a:t>mniej świądu, kichania, wodnistej wydzieliny, obrzęku</a:t>
            </a:r>
            <a:r>
              <a:rPr lang="pl-PL" dirty="0"/>
              <a:t>.</a:t>
            </a:r>
          </a:p>
          <a:p>
            <a:r>
              <a:rPr lang="pl-PL" dirty="0"/>
              <a:t>Działanie ma charakter </a:t>
            </a:r>
            <a:r>
              <a:rPr lang="pl-PL" b="1" dirty="0"/>
              <a:t>profilaktyczny</a:t>
            </a:r>
            <a:r>
              <a:rPr lang="pl-PL" dirty="0"/>
              <a:t> i </a:t>
            </a:r>
            <a:r>
              <a:rPr lang="pl-PL" b="1" dirty="0"/>
              <a:t>objawowy</a:t>
            </a:r>
            <a:r>
              <a:rPr lang="pl-PL" dirty="0"/>
              <a:t>: najlepiej działa </a:t>
            </a:r>
            <a:r>
              <a:rPr lang="pl-PL" b="1" dirty="0"/>
              <a:t>regularne</a:t>
            </a:r>
            <a:r>
              <a:rPr lang="pl-PL" dirty="0"/>
              <a:t> stosowanie w okresie ekspozycji.</a:t>
            </a:r>
          </a:p>
          <a:p>
            <a:r>
              <a:rPr lang="pl-PL" dirty="0"/>
              <a:t>LPH </a:t>
            </a:r>
            <a:r>
              <a:rPr lang="pl-PL" b="1" dirty="0"/>
              <a:t>nie hamują uwalniania histaminy</a:t>
            </a:r>
            <a:r>
              <a:rPr lang="pl-PL" dirty="0"/>
              <a:t> (działają na </a:t>
            </a:r>
            <a:r>
              <a:rPr lang="pl-PL" b="1" dirty="0"/>
              <a:t>receptor</a:t>
            </a:r>
            <a:r>
              <a:rPr lang="pl-PL" dirty="0"/>
              <a:t>, nie na mediator).</a:t>
            </a:r>
          </a:p>
          <a:p>
            <a:endParaRPr lang="pl-PL" sz="28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4FFFEDE-6936-44F4-A247-BBF721E7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84</a:t>
            </a:fld>
            <a:endParaRPr lang="pl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2BDB1-283D-4746-8E08-92B0ACB1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71" y="2014761"/>
            <a:ext cx="2633116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8157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D4C66F-F4BB-44F6-A063-808416649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Leki przeciwhistaminowe I generacji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B2A774-55D9-4CCC-8DE0-97E9F390B4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400" dirty="0"/>
              <a:t>antazolina</a:t>
            </a:r>
          </a:p>
          <a:p>
            <a:pPr lvl="1"/>
            <a:r>
              <a:rPr lang="pl-PL" sz="2400" dirty="0" err="1"/>
              <a:t>difenhydramina</a:t>
            </a:r>
            <a:endParaRPr lang="pl-PL" sz="2400" dirty="0"/>
          </a:p>
          <a:p>
            <a:pPr lvl="1"/>
            <a:r>
              <a:rPr lang="pl-PL" sz="2400" dirty="0" err="1"/>
              <a:t>klemastyna</a:t>
            </a:r>
            <a:endParaRPr lang="pl-PL" sz="2400" dirty="0"/>
          </a:p>
          <a:p>
            <a:pPr lvl="1"/>
            <a:r>
              <a:rPr lang="pl-PL" sz="2400" dirty="0" err="1"/>
              <a:t>dimetinden</a:t>
            </a:r>
            <a:endParaRPr lang="pl-PL" sz="2400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CBFB5B0-7C1E-4A27-976D-ECC54A7E1B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pl-PL" sz="2400" dirty="0"/>
              <a:t>prometazyna</a:t>
            </a:r>
          </a:p>
          <a:p>
            <a:pPr lvl="1"/>
            <a:r>
              <a:rPr lang="pl-PL" sz="2400" dirty="0" err="1"/>
              <a:t>ketotifen</a:t>
            </a:r>
            <a:endParaRPr lang="pl-PL" sz="2400" dirty="0"/>
          </a:p>
          <a:p>
            <a:pPr lvl="1"/>
            <a:r>
              <a:rPr lang="pl-PL" sz="2400" dirty="0" err="1"/>
              <a:t>cyproheptadyna</a:t>
            </a:r>
            <a:endParaRPr lang="pl-PL" sz="2400" dirty="0"/>
          </a:p>
          <a:p>
            <a:pPr lvl="1"/>
            <a:r>
              <a:rPr lang="pl-PL" sz="2400" dirty="0"/>
              <a:t>hydroksyzyna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EDA072B-2C62-4025-920E-1B484B1D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85</a:t>
            </a:fld>
            <a:endParaRPr lang="pl-PL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3A9F578-AEF9-4245-8612-D86119E5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79" y="4237337"/>
            <a:ext cx="6183442" cy="2421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2641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F4D638-FA20-47F6-8153-B17228D1B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Leki przeciwhistaminowe</a:t>
            </a:r>
            <a:br>
              <a:rPr lang="pl-PL" dirty="0"/>
            </a:br>
            <a:r>
              <a:rPr lang="pl-PL" dirty="0"/>
              <a:t>II generacji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20FEDD3-944B-4CA8-A87F-1F43CB880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l-PL" sz="2000" dirty="0"/>
              <a:t>działają </a:t>
            </a:r>
            <a:r>
              <a:rPr lang="pl-PL" sz="2000" b="1" dirty="0">
                <a:solidFill>
                  <a:srgbClr val="1CADE4"/>
                </a:solidFill>
              </a:rPr>
              <a:t>selektywnie na receptor H1 </a:t>
            </a:r>
          </a:p>
          <a:p>
            <a:pPr lvl="1"/>
            <a:r>
              <a:rPr lang="pl-PL" sz="2000" dirty="0"/>
              <a:t>mają długi biologiczny okres półtrwania </a:t>
            </a:r>
          </a:p>
          <a:p>
            <a:pPr lvl="1"/>
            <a:r>
              <a:rPr lang="pl-PL" sz="2000" dirty="0"/>
              <a:t>nie są </a:t>
            </a:r>
            <a:r>
              <a:rPr lang="pl-PL" sz="2000" dirty="0" err="1"/>
              <a:t>lipofilne</a:t>
            </a:r>
            <a:r>
              <a:rPr lang="pl-PL" sz="2000" dirty="0"/>
              <a:t> i słabo, bądź wcale nie przenikają przez barierę krew-mózg </a:t>
            </a:r>
          </a:p>
          <a:p>
            <a:pPr lvl="1"/>
            <a:r>
              <a:rPr lang="pl-PL" sz="2000" dirty="0"/>
              <a:t>działanie obwodowe - zmniejszenie wywoływania senności i otępienia w porównaniu do leków I generacji </a:t>
            </a:r>
          </a:p>
          <a:p>
            <a:pPr lvl="1"/>
            <a:r>
              <a:rPr lang="pl-PL" sz="2000" dirty="0"/>
              <a:t>działanie p/histaminowe, p/alergiczne, p/zapalne</a:t>
            </a:r>
            <a:br>
              <a:rPr lang="pl-PL" dirty="0"/>
            </a:br>
            <a:endParaRPr lang="pl-PL" dirty="0"/>
          </a:p>
          <a:p>
            <a:pPr lvl="1"/>
            <a:r>
              <a:rPr lang="pl-PL" dirty="0"/>
              <a:t>Niektóre z leków tej grupy są czynnymi metabolitami </a:t>
            </a:r>
            <a:br>
              <a:rPr lang="pl-PL" dirty="0"/>
            </a:br>
            <a:r>
              <a:rPr lang="pl-PL" dirty="0"/>
              <a:t>I generacji leków przeciwhistaminowych (</a:t>
            </a:r>
            <a:r>
              <a:rPr lang="pl-PL" dirty="0" err="1"/>
              <a:t>cetyryzyna</a:t>
            </a:r>
            <a:r>
              <a:rPr lang="pl-PL" dirty="0"/>
              <a:t> to metabolit hydroksyzyny).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D55A647-E68B-4ACF-BCD9-7B38D32C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24613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0F5BF5-6360-401F-8BDB-C0E8E71D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Leki przeciwhistaminowe </a:t>
            </a:r>
            <a:br>
              <a:rPr lang="pl-PL" dirty="0"/>
            </a:br>
            <a:r>
              <a:rPr lang="pl-PL" dirty="0"/>
              <a:t>„III generacji”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3D2344-4B31-490D-9FD1-D15356D30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000" b="1" dirty="0">
                <a:solidFill>
                  <a:srgbClr val="1CADE4"/>
                </a:solidFill>
              </a:rPr>
              <a:t>aktywne </a:t>
            </a:r>
            <a:r>
              <a:rPr lang="pl-PL" sz="2000" b="1" dirty="0" err="1">
                <a:solidFill>
                  <a:srgbClr val="1CADE4"/>
                </a:solidFill>
              </a:rPr>
              <a:t>enancjomery</a:t>
            </a:r>
            <a:r>
              <a:rPr lang="pl-PL" sz="2000" b="1" dirty="0">
                <a:solidFill>
                  <a:srgbClr val="1CADE4"/>
                </a:solidFill>
              </a:rPr>
              <a:t> </a:t>
            </a:r>
            <a:r>
              <a:rPr lang="pl-PL" sz="2000" dirty="0"/>
              <a:t>(w przypadku </a:t>
            </a:r>
            <a:r>
              <a:rPr lang="pl-PL" sz="2000" dirty="0" err="1"/>
              <a:t>lewocetyryzyny</a:t>
            </a:r>
            <a:r>
              <a:rPr lang="pl-PL" sz="2000" dirty="0"/>
              <a:t>)</a:t>
            </a:r>
          </a:p>
          <a:p>
            <a:pPr lvl="1"/>
            <a:r>
              <a:rPr lang="pl-PL" sz="2000" b="1" dirty="0">
                <a:solidFill>
                  <a:srgbClr val="1CADE4"/>
                </a:solidFill>
              </a:rPr>
              <a:t>metabolity leków II generacji </a:t>
            </a:r>
          </a:p>
          <a:p>
            <a:pPr lvl="2"/>
            <a:r>
              <a:rPr lang="pl-PL" sz="1600" dirty="0"/>
              <a:t>zaprojektowane dla osiągnięcia większej skuteczności przy jednoczesnym obniżeniu stopnia działań niepożądanych</a:t>
            </a:r>
          </a:p>
          <a:p>
            <a:pPr lvl="2"/>
            <a:r>
              <a:rPr lang="pl-PL" sz="1600" dirty="0" err="1"/>
              <a:t>desloratadyna</a:t>
            </a:r>
            <a:r>
              <a:rPr lang="pl-PL" sz="1600" dirty="0"/>
              <a:t> – produkt metabolizmu </a:t>
            </a:r>
            <a:r>
              <a:rPr lang="pl-PL" sz="1600" dirty="0" err="1"/>
              <a:t>loratadyny</a:t>
            </a:r>
            <a:endParaRPr lang="pl-PL" sz="1600" dirty="0"/>
          </a:p>
          <a:p>
            <a:pPr lvl="2"/>
            <a:r>
              <a:rPr lang="pl-PL" sz="1600" dirty="0" err="1"/>
              <a:t>feksofenadyna</a:t>
            </a:r>
            <a:r>
              <a:rPr lang="pl-PL" sz="1600" dirty="0"/>
              <a:t> – produkt metabolizmu </a:t>
            </a:r>
            <a:r>
              <a:rPr lang="pl-PL" sz="1600" dirty="0" err="1"/>
              <a:t>terfenadyny</a:t>
            </a:r>
            <a:br>
              <a:rPr lang="pl-PL" sz="1600" dirty="0"/>
            </a:br>
            <a:endParaRPr lang="pl-PL" sz="1600" dirty="0"/>
          </a:p>
          <a:p>
            <a:pPr lvl="1"/>
            <a:r>
              <a:rPr lang="pl-PL" sz="2000" dirty="0" err="1"/>
              <a:t>feksofenadyna</a:t>
            </a:r>
            <a:r>
              <a:rPr lang="pl-PL" sz="2000" dirty="0"/>
              <a:t> </a:t>
            </a:r>
            <a:r>
              <a:rPr lang="pl-PL" dirty="0"/>
              <a:t>(np. </a:t>
            </a:r>
            <a:r>
              <a:rPr lang="pl-PL" dirty="0" err="1"/>
              <a:t>Telfast</a:t>
            </a:r>
            <a:r>
              <a:rPr lang="pl-PL" dirty="0"/>
              <a:t>, </a:t>
            </a:r>
            <a:r>
              <a:rPr lang="pl-PL" dirty="0" err="1"/>
              <a:t>Telfexo</a:t>
            </a:r>
            <a:r>
              <a:rPr lang="pl-PL" dirty="0"/>
              <a:t>, Allegra)</a:t>
            </a:r>
          </a:p>
          <a:p>
            <a:pPr lvl="1"/>
            <a:r>
              <a:rPr lang="pl-PL" sz="2000" dirty="0" err="1"/>
              <a:t>desloratadyna</a:t>
            </a:r>
            <a:r>
              <a:rPr lang="pl-PL" sz="2000" dirty="0"/>
              <a:t> </a:t>
            </a:r>
            <a:r>
              <a:rPr lang="pl-PL" dirty="0"/>
              <a:t>(np. </a:t>
            </a:r>
            <a:r>
              <a:rPr lang="pl-PL" dirty="0" err="1"/>
              <a:t>Aerius</a:t>
            </a:r>
            <a:r>
              <a:rPr lang="pl-PL" dirty="0"/>
              <a:t>, </a:t>
            </a:r>
            <a:r>
              <a:rPr lang="pl-PL" dirty="0" err="1"/>
              <a:t>Deslodyna</a:t>
            </a:r>
            <a:r>
              <a:rPr lang="pl-PL" dirty="0"/>
              <a:t>, </a:t>
            </a:r>
            <a:r>
              <a:rPr lang="pl-PL" dirty="0" err="1"/>
              <a:t>Hitaxa</a:t>
            </a:r>
            <a:r>
              <a:rPr lang="pl-PL" dirty="0"/>
              <a:t>, </a:t>
            </a:r>
            <a:r>
              <a:rPr lang="pl-PL" dirty="0" err="1"/>
              <a:t>Jovesto</a:t>
            </a:r>
            <a:r>
              <a:rPr lang="pl-PL" dirty="0"/>
              <a:t>, </a:t>
            </a:r>
            <a:r>
              <a:rPr lang="pl-PL" dirty="0" err="1"/>
              <a:t>Dehistar</a:t>
            </a:r>
            <a:r>
              <a:rPr lang="pl-PL" dirty="0"/>
              <a:t>)</a:t>
            </a:r>
          </a:p>
          <a:p>
            <a:pPr lvl="1"/>
            <a:r>
              <a:rPr lang="pl-PL" sz="2000" dirty="0" err="1"/>
              <a:t>lewocetyryzyna</a:t>
            </a:r>
            <a:r>
              <a:rPr lang="pl-PL" sz="2000" dirty="0"/>
              <a:t> </a:t>
            </a:r>
            <a:r>
              <a:rPr lang="pl-PL" dirty="0"/>
              <a:t>(np. </a:t>
            </a:r>
            <a:r>
              <a:rPr lang="pl-PL" dirty="0" err="1"/>
              <a:t>Xyzal</a:t>
            </a:r>
            <a:r>
              <a:rPr lang="pl-PL" dirty="0"/>
              <a:t>, </a:t>
            </a:r>
            <a:r>
              <a:rPr lang="pl-PL" dirty="0" err="1"/>
              <a:t>Zenaro</a:t>
            </a:r>
            <a:r>
              <a:rPr lang="pl-PL" dirty="0"/>
              <a:t>, </a:t>
            </a:r>
            <a:r>
              <a:rPr lang="pl-PL" dirty="0" err="1"/>
              <a:t>Zyx</a:t>
            </a:r>
            <a:r>
              <a:rPr lang="pl-PL" dirty="0"/>
              <a:t>)</a:t>
            </a:r>
          </a:p>
          <a:p>
            <a:pPr lvl="1"/>
            <a:r>
              <a:rPr lang="pl-PL" sz="2000" dirty="0" err="1"/>
              <a:t>bilastyna</a:t>
            </a:r>
            <a:r>
              <a:rPr lang="pl-PL" sz="2000" dirty="0"/>
              <a:t> </a:t>
            </a:r>
            <a:r>
              <a:rPr lang="pl-PL" dirty="0"/>
              <a:t>(np. </a:t>
            </a:r>
            <a:r>
              <a:rPr lang="pl-PL" dirty="0" err="1"/>
              <a:t>Bilaxten</a:t>
            </a:r>
            <a:r>
              <a:rPr lang="pl-PL" dirty="0"/>
              <a:t>, </a:t>
            </a:r>
            <a:r>
              <a:rPr lang="pl-PL" dirty="0" err="1"/>
              <a:t>Clatra</a:t>
            </a:r>
            <a:r>
              <a:rPr lang="pl-PL" dirty="0"/>
              <a:t>)</a:t>
            </a:r>
          </a:p>
          <a:p>
            <a:pPr lvl="1"/>
            <a:r>
              <a:rPr lang="pl-PL" sz="2000" dirty="0" err="1"/>
              <a:t>rupatadyna</a:t>
            </a:r>
            <a:r>
              <a:rPr lang="pl-PL" sz="2000" dirty="0"/>
              <a:t> </a:t>
            </a:r>
            <a:r>
              <a:rPr lang="pl-PL" dirty="0"/>
              <a:t>(np. </a:t>
            </a:r>
            <a:r>
              <a:rPr lang="pl-PL" dirty="0" err="1"/>
              <a:t>Rupafin</a:t>
            </a:r>
            <a:r>
              <a:rPr lang="pl-PL" dirty="0"/>
              <a:t>)</a:t>
            </a:r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4479F7B-7D08-4277-8B98-035C5FA7B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90425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61857D-F9A2-4404-8D85-3B391C0A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Leczenie dzieci</a:t>
            </a:r>
            <a:br>
              <a:rPr lang="pl-PL" dirty="0"/>
            </a:br>
            <a:r>
              <a:rPr lang="pl-PL" sz="3200" dirty="0"/>
              <a:t>wg EAACI/GA(2)LEN/EDF/WAO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C1F584-D25D-4747-B490-B69E0E571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l-PL" sz="2000" dirty="0"/>
              <a:t>Leki przeciwhistaminowe II generacji – lekami I rzutu</a:t>
            </a:r>
          </a:p>
          <a:p>
            <a:pPr lvl="1"/>
            <a:r>
              <a:rPr lang="pl-PL" sz="2000" dirty="0"/>
              <a:t>Zwiększanie dawek 2-4 razy (dostosowane do masy ciała)</a:t>
            </a:r>
          </a:p>
          <a:p>
            <a:pPr lvl="1"/>
            <a:r>
              <a:rPr lang="pl-PL" sz="2000" dirty="0"/>
              <a:t>Należy stosować tylko leki o udowodnionej skuteczności i bezpieczeństwie</a:t>
            </a:r>
          </a:p>
          <a:p>
            <a:pPr lvl="1"/>
            <a:r>
              <a:rPr lang="pl-PL" sz="2000" dirty="0"/>
              <a:t>Zaleca się stosowanie nowoczesnych („modern”) leków LPH1 II generacji</a:t>
            </a:r>
          </a:p>
          <a:p>
            <a:pPr lvl="1"/>
            <a:r>
              <a:rPr lang="pl-PL" sz="2000" dirty="0"/>
              <a:t>Wybór nowych LPH1 II generacji zależy od wieku i dostępności postaci możliwej do zastosowania u małych dzieci (zawiesina lub szybko rozpuszczalne tabletki)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D691FB9-036F-419F-B8BD-337B3E9EF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0131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1DE0CB-4E4D-409E-A976-C26D7E74D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Zalecenia EAACI/GA(2)LEN/EDF/WAO</a:t>
            </a:r>
            <a:br>
              <a:rPr lang="pl-PL" dirty="0"/>
            </a:br>
            <a:r>
              <a:rPr lang="pl-PL" sz="3200" dirty="0"/>
              <a:t>Silne zalecenia/wysoka jakość dowodów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D7CA7C-AC44-45F3-A68F-C8727C525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pl-PL" sz="1800" dirty="0"/>
              <a:t>Czy celem leczenia jest całkowita kontrola objawów?</a:t>
            </a:r>
          </a:p>
          <a:p>
            <a:pPr lvl="2"/>
            <a:r>
              <a:rPr lang="pl-PL" sz="1400" dirty="0"/>
              <a:t>Tak bezpiecznie, jak to jest możliwe</a:t>
            </a:r>
          </a:p>
          <a:p>
            <a:pPr lvl="1"/>
            <a:r>
              <a:rPr lang="pl-PL" sz="1800" dirty="0"/>
              <a:t>Czy pacjenci uczuleni na alergeny pokarmowe powinni je eliminować z diety?</a:t>
            </a:r>
          </a:p>
          <a:p>
            <a:pPr lvl="2"/>
            <a:r>
              <a:rPr lang="pl-PL" sz="1400" dirty="0"/>
              <a:t>Tak, ale tylko wtedy gdy ich znaczenie zostało potwierdzone DBPCFC</a:t>
            </a:r>
          </a:p>
          <a:p>
            <a:pPr lvl="1"/>
            <a:r>
              <a:rPr lang="pl-PL" sz="1800" dirty="0"/>
              <a:t>Czy pacjenci z CSU powinni stosować dietę eliminacyjną celem diagnostyki?</a:t>
            </a:r>
          </a:p>
          <a:p>
            <a:pPr lvl="2"/>
            <a:r>
              <a:rPr lang="pl-PL" sz="1400" dirty="0"/>
              <a:t>Tak, ale u pacjentów z codziennymi lub prawie codziennymi objawami</a:t>
            </a:r>
          </a:p>
          <a:p>
            <a:pPr lvl="1"/>
            <a:r>
              <a:rPr lang="pl-PL" sz="1800" dirty="0"/>
              <a:t>Czy LPH1 II generacji są preferowane przed LPH1 I generacji? </a:t>
            </a:r>
          </a:p>
          <a:p>
            <a:pPr lvl="2"/>
            <a:r>
              <a:rPr lang="pl-PL" sz="1400" dirty="0"/>
              <a:t>Tak</a:t>
            </a:r>
          </a:p>
          <a:p>
            <a:pPr lvl="1"/>
            <a:r>
              <a:rPr lang="pl-PL" sz="1800" dirty="0"/>
              <a:t>Czy nowe leki LPH1 II generacji są preferowane przed innymi lekami?</a:t>
            </a:r>
          </a:p>
          <a:p>
            <a:pPr lvl="2"/>
            <a:r>
              <a:rPr lang="pl-PL" sz="1400" dirty="0"/>
              <a:t>Tak</a:t>
            </a:r>
          </a:p>
          <a:p>
            <a:pPr lvl="1"/>
            <a:r>
              <a:rPr lang="pl-PL" sz="1800" dirty="0"/>
              <a:t>Czy 4-krotne zwiększenie dawki nowych leków LPH1 II generacji jest skuteczne i powinno być preferowane przed zastosowaniem innych leków?</a:t>
            </a:r>
          </a:p>
          <a:p>
            <a:pPr lvl="2"/>
            <a:r>
              <a:rPr lang="pl-PL" sz="1400" dirty="0"/>
              <a:t>Tak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D24D2B-5575-4496-91BA-A39B79D99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89</a:t>
            </a:fld>
            <a:endParaRPr lang="pl-PL"/>
          </a:p>
        </p:txBody>
      </p:sp>
      <p:sp>
        <p:nvSpPr>
          <p:cNvPr id="5" name="Symbol zastępczy zawartości 5">
            <a:extLst>
              <a:ext uri="{FF2B5EF4-FFF2-40B4-BE49-F238E27FC236}">
                <a16:creationId xmlns:a16="http://schemas.microsoft.com/office/drawing/2014/main" id="{2B2398EB-0729-407F-B612-F8A81AEEB5F7}"/>
              </a:ext>
            </a:extLst>
          </p:cNvPr>
          <p:cNvSpPr txBox="1">
            <a:spLocks/>
          </p:cNvSpPr>
          <p:nvPr/>
        </p:nvSpPr>
        <p:spPr>
          <a:xfrm>
            <a:off x="974558" y="6515684"/>
            <a:ext cx="7206916" cy="4288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Zuberbier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T, The EAACI/GA(2) LEN/EDF/WAO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Guideline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, and management of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urticaria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: the 2013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revision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and update.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Allergy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. 2014 Jul;69(7):868-87.</a:t>
            </a:r>
          </a:p>
        </p:txBody>
      </p:sp>
    </p:spTree>
    <p:extLst>
      <p:ext uri="{BB962C8B-B14F-4D97-AF65-F5344CB8AC3E}">
        <p14:creationId xmlns:p14="http://schemas.microsoft.com/office/powerpoint/2010/main" val="186615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3DA63D-8721-4B17-B329-98F927E7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Alergiczny nieżyt nosa</a:t>
            </a:r>
            <a:br>
              <a:rPr lang="pl-PL" dirty="0"/>
            </a:br>
            <a:r>
              <a:rPr lang="pl-PL" sz="3200" dirty="0"/>
              <a:t>czynniki ryzyka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80CBDE-BF8B-4967-8056-F48F5A338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9D21443-AE88-4AE6-B6FF-872CE49E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9</a:t>
            </a:fld>
            <a:endParaRPr lang="pl-PL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24BB965D-0A0F-4E24-BF5C-BD75B8861D5D}"/>
              </a:ext>
            </a:extLst>
          </p:cNvPr>
          <p:cNvSpPr/>
          <p:nvPr/>
        </p:nvSpPr>
        <p:spPr>
          <a:xfrm>
            <a:off x="3368675" y="3656013"/>
            <a:ext cx="1550987" cy="858837"/>
          </a:xfrm>
          <a:prstGeom prst="ellipse">
            <a:avLst/>
          </a:prstGeom>
          <a:solidFill>
            <a:srgbClr val="1CADE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221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225" i="0" u="none">
              <a:solidFill>
                <a:prstClr val="white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B069727-D53B-46C4-A0C4-06626C1A0AAE}"/>
              </a:ext>
            </a:extLst>
          </p:cNvPr>
          <p:cNvSpPr txBox="1"/>
          <p:nvPr/>
        </p:nvSpPr>
        <p:spPr>
          <a:xfrm>
            <a:off x="3641725" y="3886200"/>
            <a:ext cx="996950" cy="427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221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177" b="1" i="0" u="none" dirty="0">
                <a:solidFill>
                  <a:schemeClr val="bg1"/>
                </a:solidFill>
                <a:cs typeface="Times New Roman" panose="02020603050405020304" pitchFamily="18" charset="0"/>
              </a:rPr>
              <a:t>ANN</a:t>
            </a:r>
          </a:p>
        </p:txBody>
      </p:sp>
      <p:pic>
        <p:nvPicPr>
          <p:cNvPr id="22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1CFE3AB7-C5BA-4C5D-8EA0-0A04A09C7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2" y="2286000"/>
            <a:ext cx="1449388" cy="103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az 10">
            <a:extLst>
              <a:ext uri="{FF2B5EF4-FFF2-40B4-BE49-F238E27FC236}">
                <a16:creationId xmlns:a16="http://schemas.microsoft.com/office/drawing/2014/main" id="{F381A0B6-E0E3-4E88-AB32-5550A10E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3656013"/>
            <a:ext cx="1457325" cy="1025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upa 34">
            <a:extLst>
              <a:ext uri="{FF2B5EF4-FFF2-40B4-BE49-F238E27FC236}">
                <a16:creationId xmlns:a16="http://schemas.microsoft.com/office/drawing/2014/main" id="{E7B8B96D-24F8-4A72-BCAD-F0E85589ACFC}"/>
              </a:ext>
            </a:extLst>
          </p:cNvPr>
          <p:cNvGrpSpPr/>
          <p:nvPr/>
        </p:nvGrpSpPr>
        <p:grpSpPr>
          <a:xfrm>
            <a:off x="6086475" y="3824288"/>
            <a:ext cx="2690812" cy="950912"/>
            <a:chOff x="6086475" y="3824288"/>
            <a:chExt cx="2690812" cy="950912"/>
          </a:xfrm>
        </p:grpSpPr>
        <p:pic>
          <p:nvPicPr>
            <p:cNvPr id="24" name="Obraz 11">
              <a:extLst>
                <a:ext uri="{FF2B5EF4-FFF2-40B4-BE49-F238E27FC236}">
                  <a16:creationId xmlns:a16="http://schemas.microsoft.com/office/drawing/2014/main" id="{EB0531C5-5514-4401-BE05-AF9DD39AE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475" y="3824288"/>
              <a:ext cx="1425575" cy="9509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Obraz 12">
              <a:extLst>
                <a:ext uri="{FF2B5EF4-FFF2-40B4-BE49-F238E27FC236}">
                  <a16:creationId xmlns:a16="http://schemas.microsoft.com/office/drawing/2014/main" id="{B2075A09-9B1E-4887-B863-7B33505CD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050" y="3824288"/>
              <a:ext cx="1265237" cy="9509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Obraz 15">
            <a:extLst>
              <a:ext uri="{FF2B5EF4-FFF2-40B4-BE49-F238E27FC236}">
                <a16:creationId xmlns:a16="http://schemas.microsoft.com/office/drawing/2014/main" id="{605492C5-8F9D-4262-9E62-05E2AAE42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2311400"/>
            <a:ext cx="1992312" cy="1033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368B298D-D8A1-4E27-A8F9-3EC24BFB3689}"/>
              </a:ext>
            </a:extLst>
          </p:cNvPr>
          <p:cNvCxnSpPr>
            <a:cxnSpLocks/>
          </p:cNvCxnSpPr>
          <p:nvPr/>
        </p:nvCxnSpPr>
        <p:spPr>
          <a:xfrm>
            <a:off x="5032375" y="4084638"/>
            <a:ext cx="989012" cy="15875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723C5C12-EDCC-4B3C-B752-9900AC7F1AE6}"/>
              </a:ext>
            </a:extLst>
          </p:cNvPr>
          <p:cNvCxnSpPr/>
          <p:nvPr/>
        </p:nvCxnSpPr>
        <p:spPr>
          <a:xfrm flipH="1" flipV="1">
            <a:off x="3240087" y="3389313"/>
            <a:ext cx="265113" cy="26670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5F345FF6-BB1F-4C51-8F2C-1256C13FC9C2}"/>
              </a:ext>
            </a:extLst>
          </p:cNvPr>
          <p:cNvCxnSpPr/>
          <p:nvPr/>
        </p:nvCxnSpPr>
        <p:spPr>
          <a:xfrm flipV="1">
            <a:off x="4919662" y="3389313"/>
            <a:ext cx="333375" cy="404812"/>
          </a:xfrm>
          <a:prstGeom prst="straightConnector1">
            <a:avLst/>
          </a:prstGeom>
          <a:ln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135853F1-B17A-4E67-8E1E-795299DEA840}"/>
              </a:ext>
            </a:extLst>
          </p:cNvPr>
          <p:cNvCxnSpPr>
            <a:cxnSpLocks/>
          </p:cNvCxnSpPr>
          <p:nvPr/>
        </p:nvCxnSpPr>
        <p:spPr>
          <a:xfrm flipH="1">
            <a:off x="3368675" y="4681538"/>
            <a:ext cx="273050" cy="38100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4BCD5BE7-DD83-4451-90CC-ED47CCC63819}"/>
              </a:ext>
            </a:extLst>
          </p:cNvPr>
          <p:cNvCxnSpPr/>
          <p:nvPr/>
        </p:nvCxnSpPr>
        <p:spPr>
          <a:xfrm flipH="1">
            <a:off x="2055812" y="4084638"/>
            <a:ext cx="1184275" cy="227012"/>
          </a:xfrm>
          <a:prstGeom prst="straightConnector1">
            <a:avLst/>
          </a:prstGeom>
          <a:ln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B79459A9-5AD4-4DD9-937A-43B08065A204}"/>
              </a:ext>
            </a:extLst>
          </p:cNvPr>
          <p:cNvCxnSpPr>
            <a:cxnSpLocks/>
          </p:cNvCxnSpPr>
          <p:nvPr/>
        </p:nvCxnSpPr>
        <p:spPr>
          <a:xfrm>
            <a:off x="4672012" y="4673600"/>
            <a:ext cx="454025" cy="36195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Zobacz obraz źródłowy">
            <a:extLst>
              <a:ext uri="{FF2B5EF4-FFF2-40B4-BE49-F238E27FC236}">
                <a16:creationId xmlns:a16="http://schemas.microsoft.com/office/drawing/2014/main" id="{32DD93C9-CF44-4DB1-B659-79DD56BB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5099050"/>
            <a:ext cx="1843087" cy="1093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 descr="Zobacz obraz źródłowy">
            <a:extLst>
              <a:ext uri="{FF2B5EF4-FFF2-40B4-BE49-F238E27FC236}">
                <a16:creationId xmlns:a16="http://schemas.microsoft.com/office/drawing/2014/main" id="{6597DF21-71BF-452E-9C1E-F86100BA1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5157788"/>
            <a:ext cx="1992312" cy="103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3571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1DE0CB-4E4D-409E-A976-C26D7E74D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Zalecenia EAACI/GA(2)LEN/EDF/WAO</a:t>
            </a:r>
            <a:br>
              <a:rPr lang="pl-PL" dirty="0"/>
            </a:br>
            <a:r>
              <a:rPr lang="pl-PL" sz="3200" dirty="0"/>
              <a:t>Silne zalecenia/wysoka jakość dowodów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D7CA7C-AC44-45F3-A68F-C8727C525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286000"/>
            <a:ext cx="7290055" cy="4337222"/>
          </a:xfrm>
        </p:spPr>
        <p:txBody>
          <a:bodyPr>
            <a:normAutofit lnSpcReduction="10000"/>
          </a:bodyPr>
          <a:lstStyle/>
          <a:p>
            <a:pPr lvl="1"/>
            <a:r>
              <a:rPr lang="pl-PL" sz="1800" dirty="0"/>
              <a:t>Czy nowe leki LPH1 II generacji należy stosować przewlekle czy na żądanie?</a:t>
            </a:r>
          </a:p>
          <a:p>
            <a:pPr lvl="2"/>
            <a:r>
              <a:rPr lang="pl-PL" sz="1400" dirty="0"/>
              <a:t>Przewlekle w najniższych skutecznych dawkach; nie na żądanie</a:t>
            </a:r>
          </a:p>
          <a:p>
            <a:pPr lvl="1"/>
            <a:r>
              <a:rPr lang="pl-PL" sz="1800" dirty="0"/>
              <a:t>Czy można zwiększyć dawkę leku, jeśli nie ma poprawy po dawce 4-krotnie większej?</a:t>
            </a:r>
          </a:p>
          <a:p>
            <a:pPr lvl="2"/>
            <a:r>
              <a:rPr lang="pl-PL" sz="1400" dirty="0"/>
              <a:t>Nie </a:t>
            </a:r>
          </a:p>
          <a:p>
            <a:pPr lvl="1"/>
            <a:r>
              <a:rPr lang="pl-PL" sz="1800" dirty="0"/>
              <a:t>Czy stosować </a:t>
            </a:r>
            <a:r>
              <a:rPr lang="pl-PL" sz="1800" dirty="0" err="1"/>
              <a:t>Omalizumab</a:t>
            </a:r>
            <a:r>
              <a:rPr lang="pl-PL" sz="1800" dirty="0"/>
              <a:t> u pacjentów niereagujących na wysokie dawki LPH1, jako III etap leczenia?</a:t>
            </a:r>
          </a:p>
          <a:p>
            <a:pPr lvl="2"/>
            <a:r>
              <a:rPr lang="pl-PL" sz="1400" dirty="0"/>
              <a:t>Tak, dodatkowo do nowych LPH1.</a:t>
            </a:r>
          </a:p>
          <a:p>
            <a:pPr lvl="1"/>
            <a:r>
              <a:rPr lang="pl-PL" sz="1800" dirty="0"/>
              <a:t>Czy stosować </a:t>
            </a:r>
            <a:r>
              <a:rPr lang="pl-PL" sz="1800" dirty="0" err="1"/>
              <a:t>Cyklosporynę</a:t>
            </a:r>
            <a:r>
              <a:rPr lang="pl-PL" sz="1800" dirty="0"/>
              <a:t> u pacjentów niereagujących na wysokie dawki LPH1, jako III etap leczenia?</a:t>
            </a:r>
          </a:p>
          <a:p>
            <a:pPr lvl="2"/>
            <a:r>
              <a:rPr lang="pl-PL" sz="1400" dirty="0"/>
              <a:t>Tak, dodatkowo do nowych LPH1.</a:t>
            </a:r>
          </a:p>
          <a:p>
            <a:pPr lvl="1"/>
            <a:r>
              <a:rPr lang="pl-PL" sz="1800" dirty="0"/>
              <a:t>Czy stosować sterydy?</a:t>
            </a:r>
          </a:p>
          <a:p>
            <a:pPr lvl="2"/>
            <a:r>
              <a:rPr lang="pl-PL" sz="1400" dirty="0"/>
              <a:t>Nie należy stosować przewlekle (silne zalecenia/wysoka jakość dowodów)</a:t>
            </a:r>
          </a:p>
          <a:p>
            <a:pPr lvl="2"/>
            <a:r>
              <a:rPr lang="pl-PL" sz="1400" b="1" dirty="0">
                <a:solidFill>
                  <a:srgbClr val="1CADE4"/>
                </a:solidFill>
              </a:rPr>
              <a:t>Można krótkoterminowo w zaostrzeniu, jako III etap leczenia (silne zalecenia/niska jakość dowodów)</a:t>
            </a:r>
          </a:p>
          <a:p>
            <a:pPr lvl="2"/>
            <a:endParaRPr lang="pl-PL" sz="1400" dirty="0"/>
          </a:p>
          <a:p>
            <a:pPr lvl="1"/>
            <a:endParaRPr lang="pl-PL" sz="18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D24D2B-5575-4496-91BA-A39B79D99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90</a:t>
            </a:fld>
            <a:endParaRPr lang="pl-PL"/>
          </a:p>
        </p:txBody>
      </p:sp>
      <p:sp>
        <p:nvSpPr>
          <p:cNvPr id="5" name="Symbol zastępczy zawartości 5">
            <a:extLst>
              <a:ext uri="{FF2B5EF4-FFF2-40B4-BE49-F238E27FC236}">
                <a16:creationId xmlns:a16="http://schemas.microsoft.com/office/drawing/2014/main" id="{22890586-628A-48CC-8A48-59EC0007E584}"/>
              </a:ext>
            </a:extLst>
          </p:cNvPr>
          <p:cNvSpPr txBox="1">
            <a:spLocks/>
          </p:cNvSpPr>
          <p:nvPr/>
        </p:nvSpPr>
        <p:spPr>
          <a:xfrm>
            <a:off x="974558" y="6515684"/>
            <a:ext cx="7206916" cy="4288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Zuberbier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T, The EAACI/GA(2) LEN/EDF/WAO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Guideline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, and management of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urticaria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: the 2013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revision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and update.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Allergy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. 2014 Jul;69(7):868-87.</a:t>
            </a:r>
          </a:p>
        </p:txBody>
      </p:sp>
    </p:spTree>
    <p:extLst>
      <p:ext uri="{BB962C8B-B14F-4D97-AF65-F5344CB8AC3E}">
        <p14:creationId xmlns:p14="http://schemas.microsoft.com/office/powerpoint/2010/main" val="18886321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1DE0CB-4E4D-409E-A976-C26D7E74D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pl-PL" dirty="0" err="1"/>
              <a:t>Omalizumab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D7CA7C-AC44-45F3-A68F-C8727C525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815220"/>
            <a:ext cx="7290055" cy="4337222"/>
          </a:xfrm>
        </p:spPr>
        <p:txBody>
          <a:bodyPr>
            <a:normAutofit fontScale="77500" lnSpcReduction="20000"/>
          </a:bodyPr>
          <a:lstStyle/>
          <a:p>
            <a:r>
              <a:rPr lang="pl-PL" b="1" dirty="0"/>
              <a:t>Co to jest?</a:t>
            </a:r>
            <a:endParaRPr lang="pl-PL" dirty="0"/>
          </a:p>
          <a:p>
            <a:r>
              <a:rPr lang="pl-PL" dirty="0"/>
              <a:t>Rekombinowane, humanizowane </a:t>
            </a:r>
            <a:r>
              <a:rPr lang="pl-PL" b="1" dirty="0"/>
              <a:t>przeciwciało monoklonalne IgG1κ</a:t>
            </a:r>
            <a:r>
              <a:rPr lang="pl-PL" dirty="0"/>
              <a:t> przeciw </a:t>
            </a:r>
            <a:r>
              <a:rPr lang="pl-PL" b="1" dirty="0" err="1"/>
              <a:t>IgE</a:t>
            </a:r>
            <a:r>
              <a:rPr lang="pl-PL" dirty="0"/>
              <a:t>.</a:t>
            </a:r>
          </a:p>
          <a:p>
            <a:r>
              <a:rPr lang="pl-PL" b="1" dirty="0"/>
              <a:t>Jak działa?</a:t>
            </a:r>
            <a:endParaRPr lang="pl-PL" dirty="0"/>
          </a:p>
          <a:p>
            <a:r>
              <a:rPr lang="pl-PL" b="1" dirty="0"/>
              <a:t>Selektywnie wiąże wolne </a:t>
            </a:r>
            <a:r>
              <a:rPr lang="pl-PL" b="1" dirty="0" err="1"/>
              <a:t>IgE</a:t>
            </a:r>
            <a:r>
              <a:rPr lang="pl-PL" dirty="0"/>
              <a:t> → powstają kompleksy </a:t>
            </a:r>
            <a:r>
              <a:rPr lang="pl-PL" dirty="0" err="1"/>
              <a:t>IgE</a:t>
            </a:r>
            <a:r>
              <a:rPr lang="pl-PL" dirty="0"/>
              <a:t>–anty-</a:t>
            </a:r>
            <a:r>
              <a:rPr lang="pl-PL" dirty="0" err="1"/>
              <a:t>IgE</a:t>
            </a:r>
            <a:r>
              <a:rPr lang="pl-PL" dirty="0"/>
              <a:t>.</a:t>
            </a:r>
          </a:p>
          <a:p>
            <a:r>
              <a:rPr lang="pl-PL" dirty="0" err="1"/>
              <a:t>IgE</a:t>
            </a:r>
            <a:r>
              <a:rPr lang="pl-PL" dirty="0"/>
              <a:t> „uwięzione” w kompleksach </a:t>
            </a:r>
            <a:r>
              <a:rPr lang="pl-PL" b="1" dirty="0"/>
              <a:t>nie łączą się</a:t>
            </a:r>
            <a:r>
              <a:rPr lang="pl-PL" dirty="0"/>
              <a:t> z receptorami </a:t>
            </a:r>
            <a:r>
              <a:rPr lang="pl-PL" b="1" dirty="0" err="1"/>
              <a:t>FcεRI</a:t>
            </a:r>
            <a:r>
              <a:rPr lang="pl-PL" dirty="0"/>
              <a:t> (wysokie powinowactwo) ani </a:t>
            </a:r>
            <a:r>
              <a:rPr lang="pl-PL" b="1" dirty="0" err="1"/>
              <a:t>FcεRII</a:t>
            </a:r>
            <a:r>
              <a:rPr lang="pl-PL" b="1" dirty="0"/>
              <a:t>/CD23</a:t>
            </a:r>
            <a:r>
              <a:rPr lang="pl-PL" dirty="0"/>
              <a:t> (niskie powinowactwo) na </a:t>
            </a:r>
            <a:r>
              <a:rPr lang="pl-PL" b="1" dirty="0" err="1"/>
              <a:t>mastocytach</a:t>
            </a:r>
            <a:r>
              <a:rPr lang="pl-PL" b="1" dirty="0"/>
              <a:t>, bazofilach</a:t>
            </a:r>
            <a:r>
              <a:rPr lang="pl-PL" dirty="0"/>
              <a:t> i innych komórkach.</a:t>
            </a:r>
          </a:p>
          <a:p>
            <a:r>
              <a:rPr lang="pl-PL" dirty="0"/>
              <a:t>Skutek wtórny: </a:t>
            </a:r>
            <a:r>
              <a:rPr lang="pl-PL" b="1" dirty="0"/>
              <a:t>spadek ekspresji </a:t>
            </a:r>
            <a:r>
              <a:rPr lang="pl-PL" b="1" dirty="0" err="1"/>
              <a:t>FcεRI</a:t>
            </a:r>
            <a:r>
              <a:rPr lang="pl-PL" dirty="0"/>
              <a:t> na komórkach efektorowych → mniejsza gotowość do </a:t>
            </a:r>
            <a:r>
              <a:rPr lang="pl-PL" dirty="0" err="1"/>
              <a:t>degranulacji</a:t>
            </a:r>
            <a:r>
              <a:rPr lang="pl-PL" dirty="0"/>
              <a:t>.</a:t>
            </a:r>
          </a:p>
          <a:p>
            <a:r>
              <a:rPr lang="pl-PL" b="1" dirty="0"/>
              <a:t>Co to daje klinicznie?</a:t>
            </a:r>
            <a:endParaRPr lang="pl-PL" dirty="0"/>
          </a:p>
          <a:p>
            <a:r>
              <a:rPr lang="pl-PL" b="1" dirty="0"/>
              <a:t>Mniej aktywacji komórek tucznych/bazofilów</a:t>
            </a:r>
            <a:r>
              <a:rPr lang="pl-PL" dirty="0"/>
              <a:t> przy ekspozycji na alergen.</a:t>
            </a:r>
          </a:p>
          <a:p>
            <a:r>
              <a:rPr lang="pl-PL" b="1" dirty="0"/>
              <a:t>Redukcja uwalniania mediatorów</a:t>
            </a:r>
            <a:r>
              <a:rPr lang="pl-PL" dirty="0"/>
              <a:t> reakcji alergicznej.</a:t>
            </a:r>
          </a:p>
          <a:p>
            <a:br>
              <a:rPr lang="pl-PL" dirty="0"/>
            </a:br>
            <a:r>
              <a:rPr lang="pl-PL" dirty="0" err="1"/>
              <a:t>Omalizumab</a:t>
            </a:r>
            <a:r>
              <a:rPr lang="pl-PL" dirty="0"/>
              <a:t> </a:t>
            </a:r>
            <a:r>
              <a:rPr lang="pl-PL" b="1" dirty="0"/>
              <a:t>usuwa wolne </a:t>
            </a:r>
            <a:r>
              <a:rPr lang="pl-PL" b="1" dirty="0" err="1"/>
              <a:t>IgE</a:t>
            </a:r>
            <a:r>
              <a:rPr lang="pl-PL" b="1" dirty="0"/>
              <a:t> z obiegu</a:t>
            </a:r>
            <a:r>
              <a:rPr lang="pl-PL" dirty="0"/>
              <a:t> i </a:t>
            </a:r>
            <a:r>
              <a:rPr lang="pl-PL" b="1" dirty="0"/>
              <a:t>uspokaja receptory </a:t>
            </a:r>
            <a:r>
              <a:rPr lang="pl-PL" b="1" dirty="0" err="1"/>
              <a:t>FcεRI</a:t>
            </a:r>
            <a:r>
              <a:rPr lang="pl-PL" b="1" dirty="0"/>
              <a:t>/II</a:t>
            </a:r>
            <a:r>
              <a:rPr lang="pl-PL" dirty="0"/>
              <a:t>, ograniczając kaskadę </a:t>
            </a:r>
            <a:r>
              <a:rPr lang="pl-PL" dirty="0" err="1"/>
              <a:t>IgE</a:t>
            </a:r>
            <a:r>
              <a:rPr lang="pl-PL" dirty="0"/>
              <a:t>-zależną.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D24D2B-5575-4496-91BA-A39B79D99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12344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BD97F3-0432-408E-BBB0-20D84A240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Omalizumab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B108E-D97D-45CD-BFAD-9E85A727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E6B3385-F2F9-4416-817E-71CD14E5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92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8D9213D-AE82-4746-991B-1B9A4BBB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809750"/>
            <a:ext cx="8096250" cy="445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62EF98C-EA35-4EB9-B8BA-2D03226F530D}"/>
              </a:ext>
            </a:extLst>
          </p:cNvPr>
          <p:cNvSpPr txBox="1">
            <a:spLocks/>
          </p:cNvSpPr>
          <p:nvPr/>
        </p:nvSpPr>
        <p:spPr>
          <a:xfrm>
            <a:off x="974558" y="6515684"/>
            <a:ext cx="7206916" cy="428804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Bishnoi A.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wsp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. Biologicals in Treatment of Chronic Urticaria A.2. Indian Dermatology Online Journal  2022 </a:t>
            </a:r>
          </a:p>
        </p:txBody>
      </p:sp>
    </p:spTree>
    <p:extLst>
      <p:ext uri="{BB962C8B-B14F-4D97-AF65-F5344CB8AC3E}">
        <p14:creationId xmlns:p14="http://schemas.microsoft.com/office/powerpoint/2010/main" val="1747741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6AE84F-ABBA-46E4-AEC8-8661B4002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Program lekowy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669139-F56E-4FA8-B8C9-A1DD87B94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707F12-6D0E-4AAD-9FA1-E0F93926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93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0E7D06-E280-4B51-A5E6-E02F4FCE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1" y="1819934"/>
            <a:ext cx="8283617" cy="473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0158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7EEB98-CA30-1089-EA69-E7E497AF0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76C8C6-DB3D-B88D-F4F9-6FD9A9BBD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874067"/>
            <a:ext cx="7941338" cy="4155541"/>
          </a:xfrm>
        </p:spPr>
        <p:txBody>
          <a:bodyPr>
            <a:normAutofit/>
          </a:bodyPr>
          <a:lstStyle/>
          <a:p>
            <a:r>
              <a:rPr lang="pl-PL" b="1" dirty="0"/>
              <a:t>5-latek, ostra pokrzywka w 3. doba infekcji dróg oddechowych</a:t>
            </a:r>
          </a:p>
          <a:p>
            <a:r>
              <a:rPr lang="pl-PL" b="1" dirty="0"/>
              <a:t>Co podać teraz?</a:t>
            </a:r>
            <a:endParaRPr lang="pl-PL" dirty="0"/>
          </a:p>
          <a:p>
            <a:r>
              <a:rPr lang="pl-PL" dirty="0" err="1"/>
              <a:t>Niesedytywny</a:t>
            </a:r>
            <a:r>
              <a:rPr lang="pl-PL" dirty="0"/>
              <a:t> </a:t>
            </a:r>
            <a:r>
              <a:rPr lang="pl-PL" b="1" dirty="0"/>
              <a:t>anty-H1 II gen.</a:t>
            </a:r>
            <a:endParaRPr lang="pl-PL" dirty="0"/>
          </a:p>
          <a:p>
            <a:r>
              <a:rPr lang="pl-PL" b="1" dirty="0"/>
              <a:t>Chłodzenie miejscowe</a:t>
            </a:r>
            <a:r>
              <a:rPr lang="pl-PL" dirty="0"/>
              <a:t>, </a:t>
            </a:r>
            <a:r>
              <a:rPr lang="pl-PL" dirty="0" err="1"/>
              <a:t>emolient</a:t>
            </a:r>
            <a:r>
              <a:rPr lang="pl-PL" dirty="0"/>
              <a:t> łagodzący świąd.</a:t>
            </a:r>
          </a:p>
          <a:p>
            <a:endParaRPr lang="pl-PL" b="1" dirty="0"/>
          </a:p>
          <a:p>
            <a:r>
              <a:rPr lang="pl-PL" b="1" dirty="0"/>
              <a:t>Sterydy?</a:t>
            </a:r>
            <a:endParaRPr lang="pl-PL" dirty="0"/>
          </a:p>
          <a:p>
            <a:r>
              <a:rPr lang="pl-PL" b="1" dirty="0"/>
              <a:t>Nie rutynowo. E</a:t>
            </a:r>
            <a:r>
              <a:rPr lang="pl-PL" dirty="0"/>
              <a:t>wentualnie - </a:t>
            </a:r>
            <a:r>
              <a:rPr lang="pl-PL" dirty="0" err="1"/>
              <a:t>kótki</a:t>
            </a:r>
            <a:r>
              <a:rPr lang="pl-PL" dirty="0"/>
              <a:t> kurs </a:t>
            </a:r>
            <a:r>
              <a:rPr lang="pl-PL" b="1" dirty="0"/>
              <a:t>GKS doustnych</a:t>
            </a:r>
            <a:r>
              <a:rPr lang="pl-PL" dirty="0"/>
              <a:t> tylko przy </a:t>
            </a:r>
            <a:r>
              <a:rPr lang="pl-PL" b="1" dirty="0"/>
              <a:t>ciężkim nasileniu</a:t>
            </a:r>
            <a:r>
              <a:rPr lang="pl-PL" dirty="0"/>
              <a:t> / obrzęku utrudniającym funkcjonowanie.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EA95F7F-8A1C-3699-840B-5B1AB0D0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8334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73B5C-46E7-D5E2-D36F-40B8D59CC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77684A-E178-0B1D-F4C6-AEE9B7B5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BB73B0-ABD9-3A7E-057F-3825786AA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Badania?</a:t>
            </a:r>
            <a:endParaRPr lang="pl-PL" dirty="0"/>
          </a:p>
          <a:p>
            <a:r>
              <a:rPr lang="pl-PL" b="1" dirty="0"/>
              <a:t>Brak rutynowych badań</a:t>
            </a:r>
            <a:r>
              <a:rPr lang="pl-PL" dirty="0"/>
              <a:t> w ostrej pokrzywce infekcyjnej.</a:t>
            </a:r>
          </a:p>
          <a:p>
            <a:r>
              <a:rPr lang="pl-PL" dirty="0"/>
              <a:t>Rozważ testy/diagnostykę tylko przy objawach nietypowych, cechach anafilaksji lub braku poprawy.</a:t>
            </a:r>
          </a:p>
          <a:p>
            <a:r>
              <a:rPr lang="pl-PL" b="1" dirty="0" err="1"/>
              <a:t>Follow-up</a:t>
            </a:r>
            <a:r>
              <a:rPr lang="pl-PL" b="1" dirty="0"/>
              <a:t>:</a:t>
            </a:r>
            <a:endParaRPr lang="pl-PL" dirty="0"/>
          </a:p>
          <a:p>
            <a:r>
              <a:rPr lang="pl-PL" dirty="0"/>
              <a:t>Nasilający się obrzęk warg/języka, świszczący oddech, hipotensja → </a:t>
            </a:r>
            <a:r>
              <a:rPr lang="pl-PL" b="1" dirty="0"/>
              <a:t>pilnie SOR</a:t>
            </a:r>
            <a:r>
              <a:rPr lang="pl-PL" dirty="0"/>
              <a:t>.</a:t>
            </a:r>
          </a:p>
          <a:p>
            <a:r>
              <a:rPr lang="pl-PL" dirty="0"/>
              <a:t>Kontrola, jeśli brak poprawy po 48–72 h lub nawrót po odstawieniu leków.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04AF42A-3F97-2717-1FE5-F75CE039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16055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2C3C9-8183-D4A7-6A6C-D0E4122FC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17AF44-1B78-2A3E-8B1A-88E9B713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0054C3-7012-6895-640B-8816BC775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14-letnia nastolatka, zgłosiła się z powodu nawracającej pokrzywki pod wpływem zimna</a:t>
            </a:r>
          </a:p>
          <a:p>
            <a:r>
              <a:rPr lang="pl-PL" b="1" dirty="0"/>
              <a:t>Test diagnostyczny (gabinetowy):</a:t>
            </a:r>
            <a:endParaRPr lang="pl-PL" dirty="0"/>
          </a:p>
          <a:p>
            <a:r>
              <a:rPr lang="pl-PL" b="1" dirty="0"/>
              <a:t>Test kostką lodu</a:t>
            </a:r>
            <a:r>
              <a:rPr lang="pl-PL" dirty="0"/>
              <a:t>: przyłóż na </a:t>
            </a:r>
            <a:r>
              <a:rPr lang="pl-PL" b="1" dirty="0"/>
              <a:t>5 min</a:t>
            </a:r>
            <a:r>
              <a:rPr lang="pl-PL" dirty="0"/>
              <a:t> do skóry przedramienia → odczyt po </a:t>
            </a:r>
            <a:r>
              <a:rPr lang="pl-PL" b="1" dirty="0"/>
              <a:t>10 min</a:t>
            </a:r>
            <a:r>
              <a:rPr lang="pl-PL" dirty="0"/>
              <a:t>.</a:t>
            </a:r>
          </a:p>
          <a:p>
            <a:r>
              <a:rPr lang="pl-PL" dirty="0"/>
              <a:t>Dodatni = bąbel/obrzęk w miejscu kontaktu.</a:t>
            </a:r>
          </a:p>
          <a:p>
            <a:endParaRPr lang="pl-PL" b="1" dirty="0"/>
          </a:p>
          <a:p>
            <a:r>
              <a:rPr lang="pl-PL" b="1" dirty="0"/>
              <a:t>Leczenie i profilaktyka:</a:t>
            </a:r>
            <a:endParaRPr lang="pl-PL" dirty="0"/>
          </a:p>
          <a:p>
            <a:r>
              <a:rPr lang="pl-PL" b="1" dirty="0"/>
              <a:t>Anty-H1 II gen.</a:t>
            </a:r>
            <a:r>
              <a:rPr lang="pl-PL" dirty="0"/>
              <a:t> profilaktycznie (codziennie lub przed spodziewaną ekspozycją).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2026C45-5454-44B3-0ECD-D3BC8F7A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553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CF43A-C22A-6BA3-DD88-497BA1D04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B1BCD1-77ED-019E-8FF5-04AC3DCCE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5F5994-3212-1B93-E2F8-7CB67480A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Zalecenia bezpieczeństwa:</a:t>
            </a:r>
            <a:endParaRPr lang="pl-PL" dirty="0"/>
          </a:p>
          <a:p>
            <a:r>
              <a:rPr lang="pl-PL" b="1" dirty="0"/>
              <a:t>Unikać nagłego zanurzenia</a:t>
            </a:r>
            <a:r>
              <a:rPr lang="pl-PL" dirty="0"/>
              <a:t> w zimnej wodzie, skoków do jeziora/morza.</a:t>
            </a:r>
          </a:p>
          <a:p>
            <a:r>
              <a:rPr lang="pl-PL" dirty="0"/>
              <a:t>Pływanie tylko </a:t>
            </a:r>
            <a:r>
              <a:rPr lang="pl-PL" b="1" dirty="0"/>
              <a:t>z asekuracją</a:t>
            </a:r>
            <a:r>
              <a:rPr lang="pl-PL" dirty="0"/>
              <a:t>, blisko brzegu; rozgrzewka przed wejściem.</a:t>
            </a:r>
          </a:p>
          <a:p>
            <a:r>
              <a:rPr lang="pl-PL" dirty="0"/>
              <a:t>Zimą: odzież ochronna (rękawice, szal), unikać nagłej ekspozycji na wiatr/mróz.</a:t>
            </a:r>
          </a:p>
          <a:p>
            <a:r>
              <a:rPr lang="pl-PL" dirty="0"/>
              <a:t>Edukacja nt. objawów uogólnienia (zawroty, duszność) i </a:t>
            </a:r>
            <a:r>
              <a:rPr lang="pl-PL" b="1" dirty="0"/>
              <a:t>kiedy przerwać aktywność</a:t>
            </a:r>
            <a:r>
              <a:rPr lang="pl-PL" dirty="0"/>
              <a:t>.</a:t>
            </a:r>
          </a:p>
          <a:p>
            <a:r>
              <a:rPr lang="pl-PL" b="1" dirty="0"/>
              <a:t>Kiedy pilnie do lekarza/SOR:</a:t>
            </a:r>
            <a:r>
              <a:rPr lang="pl-PL" dirty="0"/>
              <a:t> uogólniona pokrzywka, zawroty, duszność, omdlenie po zimnej ekspozycji.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AFC4E04-B4EF-32FF-A3F7-477A5C5C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44107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1757DA-9E3F-4377-AC9B-821FF183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Bibliografia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25E2BD-0FD7-48FA-A493-3EBBCC9DD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l-PL" dirty="0"/>
              <a:t>Alergologia. Podręcznik specjalistyczny, red. K. </a:t>
            </a:r>
            <a:r>
              <a:rPr lang="pl-PL" dirty="0" err="1"/>
              <a:t>Jahnz-Różyk</a:t>
            </a:r>
            <a:r>
              <a:rPr lang="pl-PL" dirty="0"/>
              <a:t>, M. Kupczyk, P. Gajewski, Kraków, wyd. Medycyna Praktyczna 2024</a:t>
            </a:r>
          </a:p>
          <a:p>
            <a:pPr lvl="1"/>
            <a:r>
              <a:rPr lang="pl-PL" dirty="0"/>
              <a:t>Interna Szczeklika 2025</a:t>
            </a:r>
          </a:p>
          <a:p>
            <a:pPr lvl="1"/>
            <a:r>
              <a:rPr lang="pl-PL" dirty="0"/>
              <a:t>Alergologia w praktyce klinicznej, red. </a:t>
            </a:r>
            <a:r>
              <a:rPr lang="pl-PL" dirty="0" err="1"/>
              <a:t>Jahnz-Różyk</a:t>
            </a:r>
            <a:r>
              <a:rPr lang="pl-PL" dirty="0"/>
              <a:t> K., Gawlik R., Kupczyk M., Warszawa, Wydawnictwo Naukowe PWN, 2023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1F08DC-9B54-4527-B465-08BAE8CF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83501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7B7386-8EA5-4956-B76F-C456C0AD5B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3C78A1E-AAE8-49B1-86D2-C77A218173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Katedra i Klinika Pediatrii, Alergologii</a:t>
            </a:r>
            <a:br>
              <a:rPr lang="pl-PL" dirty="0"/>
            </a:br>
            <a:r>
              <a:rPr lang="pl-PL" dirty="0"/>
              <a:t>i Gastroenterologii CM</a:t>
            </a:r>
            <a:br>
              <a:rPr lang="pl-PL" dirty="0"/>
            </a:br>
            <a:r>
              <a:rPr lang="pl-PL" dirty="0"/>
              <a:t>w Bydgoszczy UMK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5BBEF3-6D88-47D3-89B0-0426A078D170}"/>
              </a:ext>
            </a:extLst>
          </p:cNvPr>
          <p:cNvGrpSpPr/>
          <p:nvPr/>
        </p:nvGrpSpPr>
        <p:grpSpPr>
          <a:xfrm>
            <a:off x="5299911" y="106780"/>
            <a:ext cx="3742070" cy="711367"/>
            <a:chOff x="5299911" y="106780"/>
            <a:chExt cx="3742070" cy="711367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8E1E43D-B086-4856-8473-F4590E8F5F71}"/>
                </a:ext>
              </a:extLst>
            </p:cNvPr>
            <p:cNvSpPr/>
            <p:nvPr/>
          </p:nvSpPr>
          <p:spPr>
            <a:xfrm>
              <a:off x="5299911" y="106780"/>
              <a:ext cx="3742070" cy="711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61BC738A-1D88-468D-8E73-EF570E4F6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084" y="198771"/>
              <a:ext cx="1850857" cy="556703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ADCBAD56-3111-4235-A163-DA4E201BA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4221" y="106780"/>
              <a:ext cx="1667760" cy="711367"/>
            </a:xfrm>
            <a:prstGeom prst="rect">
              <a:avLst/>
            </a:prstGeom>
          </p:spPr>
        </p:pic>
      </p:grp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1ABE15C2-25F7-4785-8176-478AE41D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DA25-0B47-434F-A93F-6D224D646327}" type="slidenum">
              <a:rPr lang="pl-PL" smtClean="0"/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0095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ny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614</TotalTime>
  <Words>5386</Words>
  <Application>Microsoft Office PowerPoint</Application>
  <PresentationFormat>Pokaz na ekranie (4:3)</PresentationFormat>
  <Paragraphs>811</Paragraphs>
  <Slides>99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99</vt:i4>
      </vt:variant>
    </vt:vector>
  </HeadingPairs>
  <TitlesOfParts>
    <vt:vector size="108" baseType="lpstr">
      <vt:lpstr>Arial</vt:lpstr>
      <vt:lpstr>Arial Narrow</vt:lpstr>
      <vt:lpstr>Calibri</vt:lpstr>
      <vt:lpstr>Calibri </vt:lpstr>
      <vt:lpstr>Times New Roman</vt:lpstr>
      <vt:lpstr>Tw Cen MT</vt:lpstr>
      <vt:lpstr>Tw Cen MT Condensed</vt:lpstr>
      <vt:lpstr>Wingdings 3</vt:lpstr>
      <vt:lpstr>Integralny</vt:lpstr>
      <vt:lpstr>Alergiczny nieżyt nosa</vt:lpstr>
      <vt:lpstr>Alergiczny nieżyt nosa- definicja</vt:lpstr>
      <vt:lpstr>Podział reakcji alergicznych 1963r.</vt:lpstr>
      <vt:lpstr>Nowy podział reakcji alergicznych</vt:lpstr>
      <vt:lpstr>I typ nadwrażliwości</vt:lpstr>
      <vt:lpstr>ANN epidemiologia</vt:lpstr>
      <vt:lpstr>Dane epidemiologiczne ECAP (Epidemiologia Chorób Alergicznych w Polsce)</vt:lpstr>
      <vt:lpstr>ANN epidemiologia</vt:lpstr>
      <vt:lpstr>Alergiczny nieżyt nosa czynniki ryzyka</vt:lpstr>
      <vt:lpstr>Objawy ANN</vt:lpstr>
      <vt:lpstr>Objawy niedrożności nosa u niemowląt </vt:lpstr>
      <vt:lpstr>Jak rozpoznać aNN? Wywiad lekarski</vt:lpstr>
      <vt:lpstr>Jak rozpoznać aNN? Wywiad lekarski</vt:lpstr>
      <vt:lpstr>Jak rozpoznać aNN? Wywiad lekarski</vt:lpstr>
      <vt:lpstr>Jak rozpoznać aNN? Wywiad lekarski</vt:lpstr>
      <vt:lpstr>Jak rozpoznać aNN? Badanie przedmiotowe</vt:lpstr>
      <vt:lpstr>Jak rozpoznać aNN? Badanie przedmiotowe</vt:lpstr>
      <vt:lpstr>Nieswoiste objawy alergii  górnych dróg oddechowych </vt:lpstr>
      <vt:lpstr>Nieswoiste objawy alergii  górnych dróg oddechowych </vt:lpstr>
      <vt:lpstr>Badania dodatkowe</vt:lpstr>
      <vt:lpstr>Kalendarz pylenia</vt:lpstr>
      <vt:lpstr>LANN Lokalny alergiczny nieżyt nosa</vt:lpstr>
      <vt:lpstr>Podział nieżytów nosa w zależności od etiologii</vt:lpstr>
      <vt:lpstr>Różnicowanie nieżytu nosa alergicznego i infekcyjnego</vt:lpstr>
      <vt:lpstr>Diagnostyka różnicowa ANN</vt:lpstr>
      <vt:lpstr>Alergiczny nieżyt nosa jakość życia </vt:lpstr>
      <vt:lpstr>Blokada nosa objaw KTÓREGO najbardziej obawiają się pacjenci</vt:lpstr>
      <vt:lpstr>Dzieci z województwa kujawsko-pomorskiego</vt:lpstr>
      <vt:lpstr>Klasyfikacja ANN w zależności od czasu trwania i nasilenia objawów</vt:lpstr>
      <vt:lpstr>Ocena nasilenia objawów ANN</vt:lpstr>
      <vt:lpstr>Prezentacja programu PowerPoint</vt:lpstr>
      <vt:lpstr>Prezentacja programu PowerPoint</vt:lpstr>
      <vt:lpstr>Leczenie ANN</vt:lpstr>
      <vt:lpstr>Leczenie ANN</vt:lpstr>
      <vt:lpstr>Leczenie ANN</vt:lpstr>
      <vt:lpstr>Prezentacja programu PowerPoint</vt:lpstr>
      <vt:lpstr>Leczenie ANN</vt:lpstr>
      <vt:lpstr>Leczenie ANN</vt:lpstr>
      <vt:lpstr>Leczenie ANN u najmłodszych dzieci</vt:lpstr>
      <vt:lpstr>Alergiczny nieżyt nosa zakres efektów poszczególnych klas leków</vt:lpstr>
      <vt:lpstr>Immunoterapia swoista</vt:lpstr>
      <vt:lpstr>Wskazania do immunoterapii</vt:lpstr>
      <vt:lpstr>Rodzaje immunoterapii</vt:lpstr>
      <vt:lpstr>Alergiczny nieżyt nosa czynnik ryzyka astmy oskrzelowej  „Jedne drogi oddechowe, jedna choroba”</vt:lpstr>
      <vt:lpstr>Alergiczny nieżyt nosa czynnik ryzyka astmy oskrzelowej  „Jedne drogi oddechowe, jedna choroba”</vt:lpstr>
      <vt:lpstr>Alergiczny nieżyt nosa czynnik ryzyka astmy oskrzelowej  „Jedne drogi oddechowe, jedna choroba”</vt:lpstr>
      <vt:lpstr>BHR i FeNO u pacjentów z ANN</vt:lpstr>
      <vt:lpstr>ANN oraz choroby towarzyszące</vt:lpstr>
      <vt:lpstr>Związek ANN z zaburzeniami gospodarki lipidowej</vt:lpstr>
      <vt:lpstr>Przypadek 1</vt:lpstr>
      <vt:lpstr>Przypadek 1</vt:lpstr>
      <vt:lpstr>Przypadek 1</vt:lpstr>
      <vt:lpstr>Przypadek 2</vt:lpstr>
      <vt:lpstr>Przypadek 2</vt:lpstr>
      <vt:lpstr>Przypadek 2</vt:lpstr>
      <vt:lpstr>Rozpoznawanie i leczenie pokrzywki u dzieci</vt:lpstr>
      <vt:lpstr>POKRZYWKA DEFINICJA</vt:lpstr>
      <vt:lpstr>POKRZYWKA DEFINICJA</vt:lpstr>
      <vt:lpstr>POKRZYWKA EPIDEMIOLOGIA</vt:lpstr>
      <vt:lpstr>Podział pokrzywki  Klasyfikacja uwzględniająca czas utrzymywania się zmian skórnych oraz ich etiologię</vt:lpstr>
      <vt:lpstr>Pokrzywka przewlekła</vt:lpstr>
      <vt:lpstr>Pokrzywka a jakość życia kwestionariusz Chronic Urticaria Quality Of Life Questionnaire CU-QoL</vt:lpstr>
      <vt:lpstr>Podział pokrzywki  Klasyfikacja uwzględniająca czas utrzymywania się zmian skórnych oraz ich etiologię</vt:lpstr>
      <vt:lpstr>Diagnostyka różnicowa pokrzywki</vt:lpstr>
      <vt:lpstr>Urticaria multiforme  pokrzywka wielopostaciowa</vt:lpstr>
      <vt:lpstr>Erythema multiforme  rumień wielopostaciowy</vt:lpstr>
      <vt:lpstr>Urticarial vasculitis</vt:lpstr>
      <vt:lpstr>Pokrzywka?</vt:lpstr>
      <vt:lpstr>Mastocytoza</vt:lpstr>
      <vt:lpstr>Mastocytoza</vt:lpstr>
      <vt:lpstr>Objaw Dariera</vt:lpstr>
      <vt:lpstr>Czynniki sprawcze pokrzywki</vt:lpstr>
      <vt:lpstr>Pokrzywka ostra - etiologia</vt:lpstr>
      <vt:lpstr>Pokrzywka ostra etiologia</vt:lpstr>
      <vt:lpstr>Pokrzywka przewlekła etiologia</vt:lpstr>
      <vt:lpstr>Pokrzywka a alergia pokarmowa</vt:lpstr>
      <vt:lpstr>Diagnostyka wywiad</vt:lpstr>
      <vt:lpstr>Diagnostyka wywiad</vt:lpstr>
      <vt:lpstr>Diagnostyka badanie przedmiotowe</vt:lpstr>
      <vt:lpstr>Prezentacja programu PowerPoint</vt:lpstr>
      <vt:lpstr>Diagnostyka testy fizykalne</vt:lpstr>
      <vt:lpstr>Pokrzywka leczenie</vt:lpstr>
      <vt:lpstr>Nowe wytyczne leczenia pokrzywki wg EAACI/GA2LEN/EDF/WAO</vt:lpstr>
      <vt:lpstr>Leki przeciwhistaminowe  antagoniści receptora histaminowego H1</vt:lpstr>
      <vt:lpstr>Leki przeciwhistaminowe I generacji</vt:lpstr>
      <vt:lpstr>Leki przeciwhistaminowe II generacji</vt:lpstr>
      <vt:lpstr>Leki przeciwhistaminowe  „III generacji”</vt:lpstr>
      <vt:lpstr>Leczenie dzieci wg EAACI/GA(2)LEN/EDF/WAO</vt:lpstr>
      <vt:lpstr>Zalecenia EAACI/GA(2)LEN/EDF/WAO Silne zalecenia/wysoka jakość dowodów</vt:lpstr>
      <vt:lpstr>Zalecenia EAACI/GA(2)LEN/EDF/WAO Silne zalecenia/wysoka jakość dowodów</vt:lpstr>
      <vt:lpstr>Omalizumab</vt:lpstr>
      <vt:lpstr>Omalizumab</vt:lpstr>
      <vt:lpstr>Program lekowy</vt:lpstr>
      <vt:lpstr>Przypadek 3</vt:lpstr>
      <vt:lpstr>Przypadek 3</vt:lpstr>
      <vt:lpstr>Przypadek 4</vt:lpstr>
      <vt:lpstr>Przypadek 4</vt:lpstr>
      <vt:lpstr>Bibliografia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Alergiczny nieżyt nosa</dc:title>
  <dc:creator>Szymon Tworowski</dc:creator>
  <cp:lastModifiedBy>Julia Tworowska</cp:lastModifiedBy>
  <cp:revision>31</cp:revision>
  <dcterms:created xsi:type="dcterms:W3CDTF">2025-09-29T12:23:35Z</dcterms:created>
  <dcterms:modified xsi:type="dcterms:W3CDTF">2025-10-11T12:17:09Z</dcterms:modified>
</cp:coreProperties>
</file>