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76"/>
  </p:notesMasterIdLst>
  <p:sldIdLst>
    <p:sldId id="256" r:id="rId2"/>
    <p:sldId id="258" r:id="rId3"/>
    <p:sldId id="257" r:id="rId4"/>
    <p:sldId id="261" r:id="rId5"/>
    <p:sldId id="262" r:id="rId6"/>
    <p:sldId id="337" r:id="rId7"/>
    <p:sldId id="263" r:id="rId8"/>
    <p:sldId id="264" r:id="rId9"/>
    <p:sldId id="265" r:id="rId10"/>
    <p:sldId id="267" r:id="rId11"/>
    <p:sldId id="340" r:id="rId12"/>
    <p:sldId id="342" r:id="rId13"/>
    <p:sldId id="344" r:id="rId14"/>
    <p:sldId id="268" r:id="rId15"/>
    <p:sldId id="345" r:id="rId16"/>
    <p:sldId id="338" r:id="rId17"/>
    <p:sldId id="266" r:id="rId18"/>
    <p:sldId id="269" r:id="rId19"/>
    <p:sldId id="270" r:id="rId20"/>
    <p:sldId id="271" r:id="rId21"/>
    <p:sldId id="361" r:id="rId22"/>
    <p:sldId id="273" r:id="rId23"/>
    <p:sldId id="274" r:id="rId24"/>
    <p:sldId id="336" r:id="rId25"/>
    <p:sldId id="275" r:id="rId26"/>
    <p:sldId id="277" r:id="rId27"/>
    <p:sldId id="278" r:id="rId28"/>
    <p:sldId id="279" r:id="rId29"/>
    <p:sldId id="280" r:id="rId30"/>
    <p:sldId id="347" r:id="rId31"/>
    <p:sldId id="348" r:id="rId32"/>
    <p:sldId id="349" r:id="rId33"/>
    <p:sldId id="350" r:id="rId34"/>
    <p:sldId id="282" r:id="rId35"/>
    <p:sldId id="285" r:id="rId36"/>
    <p:sldId id="286" r:id="rId37"/>
    <p:sldId id="287" r:id="rId38"/>
    <p:sldId id="290" r:id="rId39"/>
    <p:sldId id="339" r:id="rId40"/>
    <p:sldId id="288" r:id="rId41"/>
    <p:sldId id="292" r:id="rId42"/>
    <p:sldId id="295" r:id="rId43"/>
    <p:sldId id="294" r:id="rId44"/>
    <p:sldId id="297" r:id="rId45"/>
    <p:sldId id="296" r:id="rId46"/>
    <p:sldId id="299" r:id="rId47"/>
    <p:sldId id="300" r:id="rId48"/>
    <p:sldId id="301" r:id="rId49"/>
    <p:sldId id="302" r:id="rId50"/>
    <p:sldId id="303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8" r:id="rId61"/>
    <p:sldId id="319" r:id="rId62"/>
    <p:sldId id="320" r:id="rId63"/>
    <p:sldId id="364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1" r:id="rId74"/>
    <p:sldId id="335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0D1BC84-E474-4F65-9299-9174BE99D044}">
          <p14:sldIdLst>
            <p14:sldId id="256"/>
          </p14:sldIdLst>
        </p14:section>
        <p14:section name="Sekcja bez tytułu" id="{F7FDD2E4-008A-4B50-8AB6-C554FD1E40C7}">
          <p14:sldIdLst>
            <p14:sldId id="258"/>
            <p14:sldId id="257"/>
            <p14:sldId id="261"/>
            <p14:sldId id="262"/>
            <p14:sldId id="337"/>
            <p14:sldId id="263"/>
            <p14:sldId id="264"/>
            <p14:sldId id="265"/>
            <p14:sldId id="267"/>
            <p14:sldId id="340"/>
            <p14:sldId id="342"/>
            <p14:sldId id="344"/>
            <p14:sldId id="268"/>
            <p14:sldId id="345"/>
            <p14:sldId id="338"/>
            <p14:sldId id="266"/>
            <p14:sldId id="269"/>
            <p14:sldId id="270"/>
            <p14:sldId id="271"/>
            <p14:sldId id="361"/>
            <p14:sldId id="273"/>
            <p14:sldId id="274"/>
            <p14:sldId id="336"/>
            <p14:sldId id="275"/>
            <p14:sldId id="277"/>
            <p14:sldId id="278"/>
            <p14:sldId id="279"/>
            <p14:sldId id="280"/>
            <p14:sldId id="347"/>
            <p14:sldId id="348"/>
            <p14:sldId id="349"/>
            <p14:sldId id="350"/>
            <p14:sldId id="282"/>
            <p14:sldId id="285"/>
            <p14:sldId id="286"/>
            <p14:sldId id="287"/>
            <p14:sldId id="290"/>
            <p14:sldId id="339"/>
            <p14:sldId id="288"/>
            <p14:sldId id="292"/>
            <p14:sldId id="295"/>
            <p14:sldId id="294"/>
            <p14:sldId id="297"/>
            <p14:sldId id="296"/>
            <p14:sldId id="299"/>
            <p14:sldId id="300"/>
            <p14:sldId id="301"/>
            <p14:sldId id="302"/>
            <p14:sldId id="303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8"/>
            <p14:sldId id="319"/>
            <p14:sldId id="320"/>
            <p14:sldId id="364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1"/>
            <p14:sldId id="335"/>
          </p14:sldIdLst>
        </p14:section>
        <p14:section name="Sekcja bez tytułu" id="{E09F209D-FAAE-4CEE-8B0A-5FC22E2618C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yl ciemny 1 — Ak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43" autoAdjust="0"/>
    <p:restoredTop sz="97449" autoAdjust="0"/>
  </p:normalViewPr>
  <p:slideViewPr>
    <p:cSldViewPr snapToGrid="0">
      <p:cViewPr varScale="1">
        <p:scale>
          <a:sx n="57" d="100"/>
          <a:sy n="57" d="100"/>
        </p:scale>
        <p:origin x="1914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Arkusz1!$A$2</c:f>
              <c:strCache>
                <c:ptCount val="1"/>
                <c:pt idx="0">
                  <c:v>Children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Arkusz1!$B$1:$D$1</c:f>
              <c:strCache>
                <c:ptCount val="3"/>
                <c:pt idx="0">
                  <c:v>Nasal congestion</c:v>
                </c:pt>
                <c:pt idx="1">
                  <c:v>Runny nose</c:v>
                </c:pt>
                <c:pt idx="2">
                  <c:v>Sneezing</c:v>
                </c:pt>
              </c:strCache>
            </c:strRef>
          </c:cat>
          <c:val>
            <c:numRef>
              <c:f>Arkusz1!$B$2:$D$2</c:f>
              <c:numCache>
                <c:formatCode>General</c:formatCode>
                <c:ptCount val="3"/>
                <c:pt idx="0">
                  <c:v>63</c:v>
                </c:pt>
                <c:pt idx="1">
                  <c:v>19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E-4094-BE65-FC42FBDB8701}"/>
            </c:ext>
          </c:extLst>
        </c:ser>
        <c:ser>
          <c:idx val="1"/>
          <c:order val="1"/>
          <c:tx>
            <c:strRef>
              <c:f>Arkusz1!$A$3</c:f>
              <c:strCache>
                <c:ptCount val="1"/>
                <c:pt idx="0">
                  <c:v>Adults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Arkusz1!$B$1:$D$1</c:f>
              <c:strCache>
                <c:ptCount val="3"/>
                <c:pt idx="0">
                  <c:v>Nasal congestion</c:v>
                </c:pt>
                <c:pt idx="1">
                  <c:v>Runny nose</c:v>
                </c:pt>
                <c:pt idx="2">
                  <c:v>Sneezing</c:v>
                </c:pt>
              </c:strCache>
            </c:strRef>
          </c:cat>
          <c:val>
            <c:numRef>
              <c:f>Arkusz1!$B$3:$D$3</c:f>
              <c:numCache>
                <c:formatCode>General</c:formatCode>
                <c:ptCount val="3"/>
                <c:pt idx="0">
                  <c:v>50</c:v>
                </c:pt>
                <c:pt idx="1">
                  <c:v>17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E-4094-BE65-FC42FBDB8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8105279"/>
        <c:axId val="1554954335"/>
      </c:barChart>
      <c:catAx>
        <c:axId val="1178105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554954335"/>
        <c:crosses val="autoZero"/>
        <c:auto val="1"/>
        <c:lblAlgn val="ctr"/>
        <c:lblOffset val="100"/>
        <c:noMultiLvlLbl val="0"/>
      </c:catAx>
      <c:valAx>
        <c:axId val="1554954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 err="1"/>
                  <a:t>Respondents</a:t>
                </a:r>
                <a:r>
                  <a:rPr lang="pl-PL" baseline="0" dirty="0"/>
                  <a:t> (%)</a:t>
                </a:r>
                <a:endParaRPr lang="pl-PL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178105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2A749-FE13-4560-9AD2-57A3862DE78D}" type="datetimeFigureOut">
              <a:rPr lang="pl-PL" smtClean="0"/>
              <a:t>11.11.2025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CB1E7-0160-4FEE-ADA5-17AA525CC8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2638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F89F3D-199A-4AC2-831B-B0240661CC98}" type="datetime1">
              <a:rPr lang="pl-PL" smtClean="0"/>
              <a:t>11.11.2025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9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AF0C-86BD-46BD-AC89-E9F611999AA5}" type="datetime1">
              <a:rPr lang="pl-PL" smtClean="0"/>
              <a:t>11.11.2025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458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1B5B-EB82-4E4A-9D74-F7F1D2CD7EC4}" type="datetime1">
              <a:rPr lang="pl-PL" smtClean="0"/>
              <a:t>11.11.2025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32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AE53-CB27-4EF3-BA03-416D65E64DBA}" type="datetime1">
              <a:rPr lang="pl-PL" smtClean="0"/>
              <a:t>11.11.2025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48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8C52D-C4E7-42A9-B393-4A58A8A785C7}" type="datetime1">
              <a:rPr lang="pl-PL" smtClean="0"/>
              <a:t>11.11.2025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90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E1F-44B4-4331-A75F-B86F7B56A552}" type="datetime1">
              <a:rPr lang="pl-PL" smtClean="0"/>
              <a:t>11.11.2025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A3AF-D38B-42BF-B1C7-D326EABF1494}" type="datetime1">
              <a:rPr lang="pl-PL" smtClean="0"/>
              <a:t>11.11.2025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57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8E2B7-54CB-44C8-A738-00C1AB211393}" type="datetime1">
              <a:rPr lang="pl-PL" smtClean="0"/>
              <a:t>11.11.2025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1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1AEA-C5E5-466E-B743-F46E2852CC1E}" type="datetime1">
              <a:rPr lang="pl-PL" smtClean="0"/>
              <a:t>11.11.2025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25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F7DD1-03AA-4F05-AC96-47BA0061127A}" type="datetime1">
              <a:rPr lang="pl-PL" smtClean="0"/>
              <a:t>11.11.2025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098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3FBD-71D7-469B-B011-AE02543E46F6}" type="datetime1">
              <a:rPr lang="pl-PL" smtClean="0"/>
              <a:t>11.11.2025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36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840929D-6CF7-4EC0-9B4E-157E0546F106}" type="datetime1">
              <a:rPr lang="pl-PL" smtClean="0"/>
              <a:t>11.11.2025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22DDA25-0B47-434F-A93F-6D224D646327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96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pl/url?sa=i&amp;rct=j&amp;q=&amp;esrc=s&amp;source=images&amp;cd=&amp;cad=rja&amp;uact=8&amp;ved=0ahUKEwi7_9n1j4zPAhXFkSwKHVqhBsMQjRwIBw&amp;url=http%3A%2F%2Fwww.mjakmama24.pl%2Fdziecko%2Fchoroby-i-dolegliwosci-u-dzieci%2Fprzeziebienei-czy-alegia-jak-rozpoznac-czy-dziecko-jest-przeziebione-czy-ma-alergie%2C560_604.html&amp;bvm=bv.132479545,d.bGg&amp;psig=AFQjCNEtsAPzGVC9urr7MUDTNcg5Em96ZQ&amp;ust=147384854437894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7B7386-8EA5-4956-B76F-C456C0AD5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C78A1E-AAE8-49B1-86D2-C77A21817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err="1"/>
              <a:t>Department</a:t>
            </a:r>
            <a:r>
              <a:rPr lang="pl-PL" dirty="0"/>
              <a:t> and </a:t>
            </a:r>
            <a:r>
              <a:rPr lang="pl-PL" dirty="0" err="1"/>
              <a:t>Clinic</a:t>
            </a:r>
            <a:r>
              <a:rPr lang="pl-PL" dirty="0"/>
              <a:t> of </a:t>
            </a:r>
            <a:r>
              <a:rPr lang="pl-PL" dirty="0" err="1"/>
              <a:t>Pediatrics</a:t>
            </a:r>
            <a:r>
              <a:rPr lang="pl-PL" dirty="0"/>
              <a:t>, </a:t>
            </a:r>
            <a:r>
              <a:rPr lang="pl-PL" dirty="0" err="1"/>
              <a:t>Allergology</a:t>
            </a:r>
            <a:r>
              <a:rPr lang="pl-PL" dirty="0"/>
              <a:t> and </a:t>
            </a:r>
            <a:r>
              <a:rPr lang="pl-PL" dirty="0" err="1"/>
              <a:t>Gastroenterology</a:t>
            </a:r>
            <a:r>
              <a:rPr lang="pl-PL" dirty="0"/>
              <a:t>, Collegium </a:t>
            </a:r>
            <a:r>
              <a:rPr lang="pl-PL" dirty="0" err="1"/>
              <a:t>Medicum</a:t>
            </a:r>
            <a:r>
              <a:rPr lang="pl-PL" dirty="0"/>
              <a:t> in Bydgoszcz, Nicolaus Copernicus University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C5BBEF3-6D88-47D3-89B0-0426A078D170}"/>
              </a:ext>
            </a:extLst>
          </p:cNvPr>
          <p:cNvGrpSpPr/>
          <p:nvPr/>
        </p:nvGrpSpPr>
        <p:grpSpPr>
          <a:xfrm>
            <a:off x="6172200" y="106780"/>
            <a:ext cx="2869781" cy="1270243"/>
            <a:chOff x="5299911" y="106780"/>
            <a:chExt cx="3742070" cy="1292759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E8E1E43D-B086-4856-8473-F4590E8F5F71}"/>
                </a:ext>
              </a:extLst>
            </p:cNvPr>
            <p:cNvSpPr/>
            <p:nvPr/>
          </p:nvSpPr>
          <p:spPr>
            <a:xfrm>
              <a:off x="5299911" y="106780"/>
              <a:ext cx="3742070" cy="71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ADCBAD56-3111-4235-A163-DA4E201B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182" y="106781"/>
              <a:ext cx="3030799" cy="1292758"/>
            </a:xfrm>
            <a:prstGeom prst="rect">
              <a:avLst/>
            </a:prstGeom>
          </p:spPr>
        </p:pic>
      </p:grp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1ABE15C2-25F7-4785-8176-478AE41D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68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AF0EE-CBDF-4B3F-AD36-9B85EDC90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Diagnose Allergic Rhinitis – Medical History</a:t>
            </a:r>
            <a:endParaRPr lang="pl-PL" sz="27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679B4-5ADE-4127-96D3-05FFCAE499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b="1" dirty="0"/>
              <a:t>Typical symptoms: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/>
              <a:t> </a:t>
            </a:r>
            <a:r>
              <a:rPr lang="en-US" sz="2800" b="1" dirty="0"/>
              <a:t>Watery nasal discharge (rhinorrhea)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/>
              <a:t> </a:t>
            </a:r>
            <a:r>
              <a:rPr lang="en-US" sz="2800" b="1" dirty="0"/>
              <a:t>Paroxysmal sneezing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/>
              <a:t> </a:t>
            </a:r>
            <a:r>
              <a:rPr lang="en-US" sz="2800" b="1" dirty="0"/>
              <a:t>Nasal obstruction / congestion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/>
              <a:t> </a:t>
            </a:r>
            <a:r>
              <a:rPr lang="en-US" sz="2800" b="1" dirty="0"/>
              <a:t>Nasal itching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800" b="1" dirty="0"/>
              <a:t> </a:t>
            </a:r>
            <a:r>
              <a:rPr lang="en-US" sz="2800" b="1" dirty="0"/>
              <a:t>Associated ocular symptoms:</a:t>
            </a:r>
            <a:r>
              <a:rPr lang="en-US" sz="2800" dirty="0"/>
              <a:t> tearing, redness, itching of the eyes</a:t>
            </a:r>
          </a:p>
          <a:p>
            <a:r>
              <a:rPr lang="en-US" sz="2800" dirty="0"/>
              <a:t>The presence of </a:t>
            </a:r>
            <a:r>
              <a:rPr lang="en-US" sz="2800" b="1" dirty="0"/>
              <a:t>several of these symptoms simultaneously</a:t>
            </a:r>
            <a:r>
              <a:rPr lang="en-US" sz="2800" dirty="0"/>
              <a:t> is </a:t>
            </a:r>
            <a:r>
              <a:rPr lang="en-US" sz="2800" b="1" dirty="0"/>
              <a:t>highly suggestive of allergic rhinitis.</a:t>
            </a:r>
            <a:endParaRPr lang="en-US" sz="2800" dirty="0"/>
          </a:p>
          <a:p>
            <a:br>
              <a:rPr lang="en-US" sz="2800" dirty="0"/>
            </a:br>
            <a:endParaRPr lang="en-US" sz="2800" dirty="0"/>
          </a:p>
          <a:p>
            <a:endParaRPr lang="pl-PL" sz="24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DE794BAD-C10F-4854-447D-A673BDD246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900" b="1" dirty="0"/>
              <a:t>Less typical (but important) symptoms: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 dirty="0"/>
              <a:t>Reduced sense of smell (hyposmia)</a:t>
            </a:r>
            <a:endParaRPr lang="en-US" sz="2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 dirty="0"/>
              <a:t>Itching of the throat or palate</a:t>
            </a:r>
            <a:endParaRPr lang="en-US" sz="29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900" b="1" dirty="0"/>
              <a:t>Snoring, sleep disturbances, daytime fatigue</a:t>
            </a:r>
            <a:endParaRPr lang="en-US" sz="2900" dirty="0"/>
          </a:p>
          <a:p>
            <a:r>
              <a:rPr lang="en-US" sz="2900" b="1" dirty="0"/>
              <a:t>In children:</a:t>
            </a:r>
            <a:r>
              <a:rPr lang="en-US" sz="2900" dirty="0"/>
              <a:t> poor concentration, irritability, reluctance to participate in activities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6996D9-67A4-4D58-AD0F-3C71ABF2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257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56761-EC49-9824-4BB0-CC36E0C2E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D3860F-CBA0-0167-4933-64E4CE046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3" y="296528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How to Diagnose Allergic Rhinitis – Medical History</a:t>
            </a:r>
            <a:endParaRPr lang="pl-PL" sz="27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DC6300-8AE3-5173-6928-B911392D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616" y="1570825"/>
            <a:ext cx="8001000" cy="4899879"/>
          </a:xfrm>
        </p:spPr>
        <p:txBody>
          <a:bodyPr>
            <a:normAutofit fontScale="70000" lnSpcReduction="20000"/>
          </a:bodyPr>
          <a:lstStyle/>
          <a:p>
            <a:r>
              <a:rPr lang="en-US" sz="2400" b="1" dirty="0"/>
              <a:t>Seasonality of symptoms</a:t>
            </a:r>
          </a:p>
          <a:p>
            <a:r>
              <a:rPr lang="en-US" sz="2400" dirty="0"/>
              <a:t>When do the symptoms </a:t>
            </a:r>
            <a:r>
              <a:rPr lang="en-US" sz="2400" b="1" dirty="0"/>
              <a:t>appear or worsen</a:t>
            </a:r>
            <a:r>
              <a:rPr lang="en-US" sz="2400" dirty="0"/>
              <a:t>? (specific </a:t>
            </a:r>
            <a:r>
              <a:rPr lang="en-US" sz="2400" b="1" dirty="0"/>
              <a:t>months, days of the week, time of day</a:t>
            </a:r>
            <a:r>
              <a:rPr lang="en-US" sz="2400" dirty="0"/>
              <a:t>)</a:t>
            </a:r>
          </a:p>
          <a:p>
            <a:r>
              <a:rPr lang="en-US" sz="2400" dirty="0"/>
              <a:t>Relation to </a:t>
            </a:r>
            <a:r>
              <a:rPr lang="en-US" sz="2400" b="1" dirty="0"/>
              <a:t>pollen seasons</a:t>
            </a:r>
            <a:r>
              <a:rPr lang="en-US" sz="2400" dirty="0"/>
              <a:t> (grass, birch, </a:t>
            </a:r>
            <a:r>
              <a:rPr lang="en-US" sz="2400" dirty="0" err="1"/>
              <a:t>mugwort</a:t>
            </a:r>
            <a:r>
              <a:rPr lang="en-US" sz="2400" dirty="0"/>
              <a:t>) or activities such as </a:t>
            </a:r>
            <a:r>
              <a:rPr lang="en-US" sz="2400" b="1" dirty="0"/>
              <a:t>lawn mowing</a:t>
            </a:r>
            <a:r>
              <a:rPr lang="en-US" sz="2400" dirty="0"/>
              <a:t>, </a:t>
            </a:r>
            <a:r>
              <a:rPr lang="en-US" sz="2400" b="1" dirty="0"/>
              <a:t>going to meadows or sports fields</a:t>
            </a:r>
            <a:endParaRPr lang="en-US" sz="2400" dirty="0"/>
          </a:p>
          <a:p>
            <a:r>
              <a:rPr lang="en-US" sz="2400" b="1" dirty="0"/>
              <a:t>Improvement during rainy days</a:t>
            </a:r>
            <a:r>
              <a:rPr lang="en-US" sz="2400" dirty="0"/>
              <a:t>, </a:t>
            </a:r>
            <a:r>
              <a:rPr lang="en-US" sz="2400" b="1" dirty="0"/>
              <a:t>worsening in windy weather</a:t>
            </a:r>
            <a:endParaRPr lang="en-US" sz="2400" dirty="0"/>
          </a:p>
          <a:p>
            <a:r>
              <a:rPr lang="en-US" sz="2400" dirty="0"/>
              <a:t>Were there </a:t>
            </a:r>
            <a:r>
              <a:rPr lang="en-US" sz="2400" b="1" dirty="0"/>
              <a:t>symptom-free periods</a:t>
            </a:r>
            <a:r>
              <a:rPr lang="en-US" sz="2400" dirty="0"/>
              <a:t>, e.g. during </a:t>
            </a:r>
            <a:r>
              <a:rPr lang="en-US" sz="2400" b="1" dirty="0"/>
              <a:t>holidays</a:t>
            </a:r>
            <a:r>
              <a:rPr lang="en-US" sz="2400" dirty="0"/>
              <a:t>, </a:t>
            </a:r>
            <a:r>
              <a:rPr lang="en-US" sz="2400" b="1" dirty="0"/>
              <a:t>stays by the sea</a:t>
            </a:r>
            <a:r>
              <a:rPr lang="en-US" sz="2400" dirty="0"/>
              <a:t>, or in the </a:t>
            </a:r>
            <a:r>
              <a:rPr lang="en-US" sz="2400" b="1" dirty="0"/>
              <a:t>mountains</a:t>
            </a:r>
            <a:r>
              <a:rPr lang="en-US" sz="2400" dirty="0"/>
              <a:t>?</a:t>
            </a:r>
          </a:p>
          <a:p>
            <a:br>
              <a:rPr lang="en-US" sz="2400" dirty="0"/>
            </a:br>
            <a:r>
              <a:rPr lang="en-US" sz="2400" b="1" dirty="0"/>
              <a:t> Home / Nursery / School Environment</a:t>
            </a:r>
          </a:p>
          <a:p>
            <a:r>
              <a:rPr lang="en-US" sz="2400" dirty="0"/>
              <a:t>Where are the symptoms </a:t>
            </a:r>
            <a:r>
              <a:rPr lang="en-US" sz="2400" b="1" dirty="0"/>
              <a:t>most severe</a:t>
            </a:r>
            <a:r>
              <a:rPr lang="en-US" sz="2400" dirty="0"/>
              <a:t>?</a:t>
            </a:r>
            <a:br>
              <a:rPr lang="en-US" sz="2400" dirty="0"/>
            </a:br>
            <a:r>
              <a:rPr lang="en-US" sz="2400" dirty="0"/>
              <a:t>– Bedroom, nursery room, classroom, common room, gym?</a:t>
            </a:r>
          </a:p>
          <a:p>
            <a:r>
              <a:rPr lang="en-US" sz="2400" dirty="0"/>
              <a:t>Possible </a:t>
            </a:r>
            <a:r>
              <a:rPr lang="en-US" sz="2400" b="1" dirty="0"/>
              <a:t>dust mite exposure</a:t>
            </a:r>
            <a:r>
              <a:rPr lang="en-US" sz="2400" dirty="0"/>
              <a:t>: carpets, curtains, stuffed toys, old mattresses, humidifiers, visible mold.</a:t>
            </a:r>
          </a:p>
          <a:p>
            <a:r>
              <a:rPr lang="en-US" sz="2400" b="1" dirty="0"/>
              <a:t>Recent renovations</a:t>
            </a:r>
            <a:r>
              <a:rPr lang="en-US" sz="2400" dirty="0"/>
              <a:t>, </a:t>
            </a:r>
            <a:r>
              <a:rPr lang="en-US" sz="2400" b="1" dirty="0"/>
              <a:t>new smells</a:t>
            </a:r>
            <a:r>
              <a:rPr lang="en-US" sz="2400" dirty="0"/>
              <a:t> (paint, varnish), </a:t>
            </a:r>
            <a:r>
              <a:rPr lang="en-US" sz="2400" b="1" dirty="0"/>
              <a:t>ventilation or air conditioning</a:t>
            </a:r>
            <a:r>
              <a:rPr lang="en-US" sz="2400" dirty="0"/>
              <a:t>, </a:t>
            </a:r>
            <a:r>
              <a:rPr lang="en-US" sz="2400" b="1" dirty="0"/>
              <a:t>humidity problems</a:t>
            </a:r>
            <a:r>
              <a:rPr lang="en-US" sz="2400" dirty="0"/>
              <a:t>.</a:t>
            </a:r>
          </a:p>
          <a:p>
            <a:r>
              <a:rPr lang="en-US" sz="2400" dirty="0"/>
              <a:t>Do symptoms </a:t>
            </a:r>
            <a:r>
              <a:rPr lang="en-US" sz="2400" b="1" dirty="0"/>
              <a:t>change after weekends</a:t>
            </a:r>
            <a:r>
              <a:rPr lang="en-US" sz="2400" dirty="0"/>
              <a:t>, or </a:t>
            </a:r>
            <a:r>
              <a:rPr lang="en-US" sz="2400" b="1" dirty="0"/>
              <a:t>after sleeping at grandparents’ house</a:t>
            </a:r>
            <a:r>
              <a:rPr lang="en-US" sz="2400" dirty="0"/>
              <a:t>?</a:t>
            </a:r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5CF7A2-160C-B6F2-93CA-5AF008BB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979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DFDF0-3A0E-2975-2AD1-95E088373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F1D059-224F-0B0B-1636-12B4B3EB7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3" y="296528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How to Diagnose Allergic Rhinitis – Medical History</a:t>
            </a:r>
            <a:endParaRPr lang="pl-PL" sz="27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4D060B5-9342-95A6-234E-0826DA37A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68" y="1958122"/>
            <a:ext cx="8233682" cy="3834972"/>
          </a:xfrm>
        </p:spPr>
        <p:txBody>
          <a:bodyPr>
            <a:normAutofit lnSpcReduction="10000"/>
          </a:bodyPr>
          <a:lstStyle/>
          <a:p>
            <a:r>
              <a:rPr lang="en-US" sz="1700" b="1" dirty="0"/>
              <a:t>Animals</a:t>
            </a:r>
          </a:p>
          <a:p>
            <a:r>
              <a:rPr lang="en-US" sz="1700" dirty="0"/>
              <a:t>What animals are present </a:t>
            </a:r>
            <a:r>
              <a:rPr lang="en-US" sz="1700" b="1" dirty="0"/>
              <a:t>at home or in school</a:t>
            </a:r>
            <a:r>
              <a:rPr lang="en-US" sz="1700" dirty="0"/>
              <a:t>? (cat, dog, rodent, rabbit, birds)</a:t>
            </a:r>
          </a:p>
          <a:p>
            <a:r>
              <a:rPr lang="en-US" sz="1700" b="1" dirty="0"/>
              <a:t>Since when</a:t>
            </a:r>
            <a:r>
              <a:rPr lang="en-US" sz="1700" dirty="0"/>
              <a:t> has the animal been in the household, and did </a:t>
            </a:r>
            <a:r>
              <a:rPr lang="en-US" sz="1700" b="1" dirty="0"/>
              <a:t>symptoms begin after its arrival</a:t>
            </a:r>
            <a:r>
              <a:rPr lang="en-US" sz="1700" dirty="0"/>
              <a:t>?</a:t>
            </a:r>
          </a:p>
          <a:p>
            <a:r>
              <a:rPr lang="en-US" sz="1700" dirty="0"/>
              <a:t>Any </a:t>
            </a:r>
            <a:r>
              <a:rPr lang="en-US" sz="1700" b="1" dirty="0"/>
              <a:t>indirect contact</a:t>
            </a:r>
            <a:r>
              <a:rPr lang="en-US" sz="1700" dirty="0"/>
              <a:t> (e.g. via parents’ clothes, visits to friends or relatives with pets)?</a:t>
            </a:r>
          </a:p>
          <a:p>
            <a:r>
              <a:rPr lang="en-US" sz="1700" dirty="0"/>
              <a:t>Do symptoms </a:t>
            </a:r>
            <a:r>
              <a:rPr lang="en-US" sz="1700" b="1" dirty="0"/>
              <a:t>improve when away from home</a:t>
            </a:r>
            <a:r>
              <a:rPr lang="en-US" sz="1700" dirty="0"/>
              <a:t> or during </a:t>
            </a:r>
            <a:r>
              <a:rPr lang="en-US" sz="1700" b="1" dirty="0"/>
              <a:t>longer trips without the animal</a:t>
            </a:r>
            <a:r>
              <a:rPr lang="en-US" sz="1700" dirty="0"/>
              <a:t>?</a:t>
            </a:r>
          </a:p>
          <a:p>
            <a:br>
              <a:rPr lang="en-US" sz="1700" dirty="0"/>
            </a:br>
            <a:r>
              <a:rPr lang="en-US" sz="1700" b="1" dirty="0"/>
              <a:t>Smoke and Other Irritants</a:t>
            </a:r>
          </a:p>
          <a:p>
            <a:r>
              <a:rPr lang="en-US" sz="1700" b="1" dirty="0"/>
              <a:t>Exposure to tobacco smoke</a:t>
            </a:r>
            <a:r>
              <a:rPr lang="en-US" sz="1700" dirty="0"/>
              <a:t> (at home, on the balcony, in the car), </a:t>
            </a:r>
            <a:r>
              <a:rPr lang="en-US" sz="1700" b="1" dirty="0"/>
              <a:t>e-cigarettes</a:t>
            </a:r>
            <a:r>
              <a:rPr lang="en-US" sz="1700" dirty="0"/>
              <a:t>, </a:t>
            </a:r>
            <a:r>
              <a:rPr lang="en-US" sz="1700" b="1" dirty="0"/>
              <a:t>incense</a:t>
            </a:r>
            <a:r>
              <a:rPr lang="en-US" sz="1700" dirty="0"/>
              <a:t>, or </a:t>
            </a:r>
            <a:r>
              <a:rPr lang="en-US" sz="1700" b="1" dirty="0"/>
              <a:t>scented candles</a:t>
            </a:r>
            <a:endParaRPr lang="en-US" sz="1700" dirty="0"/>
          </a:p>
          <a:p>
            <a:r>
              <a:rPr lang="en-US" sz="1700" b="1" dirty="0"/>
              <a:t>Fireplace smoke</a:t>
            </a:r>
            <a:r>
              <a:rPr lang="en-US" sz="1700" dirty="0"/>
              <a:t>, </a:t>
            </a:r>
            <a:r>
              <a:rPr lang="en-US" sz="1700" b="1" dirty="0"/>
              <a:t>dust</a:t>
            </a:r>
            <a:r>
              <a:rPr lang="en-US" sz="1700" dirty="0"/>
              <a:t>, </a:t>
            </a:r>
            <a:r>
              <a:rPr lang="en-US" sz="1700" b="1" dirty="0"/>
              <a:t>aerosols</a:t>
            </a:r>
            <a:r>
              <a:rPr lang="en-US" sz="1700" dirty="0"/>
              <a:t> (deodorants, air fresheners), </a:t>
            </a:r>
            <a:r>
              <a:rPr lang="en-US" sz="1700" b="1" dirty="0"/>
              <a:t>cleaning sprays</a:t>
            </a:r>
            <a:endParaRPr lang="en-US" sz="1700" dirty="0"/>
          </a:p>
          <a:p>
            <a:r>
              <a:rPr lang="en-US" sz="1700" dirty="0"/>
              <a:t>Do symptoms </a:t>
            </a:r>
            <a:r>
              <a:rPr lang="en-US" sz="1700" b="1" dirty="0"/>
              <a:t>worsen after cleaning, vacuuming, or using air fresheners</a:t>
            </a:r>
            <a:r>
              <a:rPr lang="en-US" sz="1700" dirty="0"/>
              <a:t>?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6CF07FE-CC31-647C-C6BB-1B53FFE3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5262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B9881-709F-E5A7-A7E0-8EEEBC9C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00A794-FB13-EE36-C9DE-4B91AF6E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573" y="296528"/>
            <a:ext cx="7290054" cy="1499616"/>
          </a:xfrm>
        </p:spPr>
        <p:txBody>
          <a:bodyPr>
            <a:normAutofit/>
          </a:bodyPr>
          <a:lstStyle/>
          <a:p>
            <a:r>
              <a:rPr lang="en-US" dirty="0"/>
              <a:t>How to Diagnose Allergic Rhinitis – Medical History</a:t>
            </a:r>
            <a:endParaRPr lang="pl-PL" sz="27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AAF984-6D13-4138-1FF0-E1E2CB17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91343"/>
            <a:ext cx="8001000" cy="4899879"/>
          </a:xfrm>
        </p:spPr>
        <p:txBody>
          <a:bodyPr>
            <a:normAutofit fontScale="70000" lnSpcReduction="20000"/>
          </a:bodyPr>
          <a:lstStyle/>
          <a:p>
            <a:endParaRPr lang="pl-PL" sz="2400" b="1" dirty="0"/>
          </a:p>
          <a:p>
            <a:r>
              <a:rPr lang="pl-PL" sz="2400" b="1" dirty="0" err="1"/>
              <a:t>Allergic</a:t>
            </a:r>
            <a:r>
              <a:rPr lang="pl-PL" sz="2400" b="1" dirty="0"/>
              <a:t> </a:t>
            </a:r>
            <a:r>
              <a:rPr lang="pl-PL" sz="2400" b="1" dirty="0" err="1"/>
              <a:t>Rhinitis</a:t>
            </a:r>
            <a:r>
              <a:rPr lang="pl-PL" sz="2400" b="1" dirty="0"/>
              <a:t> – </a:t>
            </a:r>
            <a:r>
              <a:rPr lang="pl-PL" sz="2400" b="1" dirty="0" err="1"/>
              <a:t>Additional</a:t>
            </a:r>
            <a:r>
              <a:rPr lang="pl-PL" sz="2400" b="1" dirty="0"/>
              <a:t> </a:t>
            </a:r>
            <a:r>
              <a:rPr lang="pl-PL" sz="2400" b="1" dirty="0" err="1"/>
              <a:t>Questions</a:t>
            </a:r>
            <a:endParaRPr lang="pl-PL" sz="2400" b="1" dirty="0"/>
          </a:p>
          <a:p>
            <a:r>
              <a:rPr lang="pl-PL" sz="2400" b="1" dirty="0" err="1"/>
              <a:t>Effect</a:t>
            </a:r>
            <a:r>
              <a:rPr lang="pl-PL" sz="2400" b="1" dirty="0"/>
              <a:t> on </a:t>
            </a:r>
            <a:r>
              <a:rPr lang="pl-PL" sz="2400" b="1" dirty="0" err="1"/>
              <a:t>sleep</a:t>
            </a:r>
            <a:r>
              <a:rPr lang="pl-PL" sz="2400" b="1" dirty="0"/>
              <a:t> and learning:</a:t>
            </a:r>
            <a:r>
              <a:rPr lang="pl-PL" sz="2400" dirty="0"/>
              <a:t> </a:t>
            </a:r>
            <a:r>
              <a:rPr lang="pl-PL" sz="2400" dirty="0" err="1"/>
              <a:t>snoring</a:t>
            </a:r>
            <a:r>
              <a:rPr lang="pl-PL" sz="2400" dirty="0"/>
              <a:t>, </a:t>
            </a:r>
            <a:r>
              <a:rPr lang="pl-PL" sz="2400" dirty="0" err="1"/>
              <a:t>mouth</a:t>
            </a:r>
            <a:r>
              <a:rPr lang="pl-PL" sz="2400" dirty="0"/>
              <a:t> </a:t>
            </a:r>
            <a:r>
              <a:rPr lang="pl-PL" sz="2400" dirty="0" err="1"/>
              <a:t>breathing</a:t>
            </a:r>
            <a:r>
              <a:rPr lang="pl-PL" sz="2400" dirty="0"/>
              <a:t>, </a:t>
            </a:r>
            <a:r>
              <a:rPr lang="pl-PL" sz="2400" dirty="0" err="1"/>
              <a:t>morning</a:t>
            </a:r>
            <a:r>
              <a:rPr lang="pl-PL" sz="2400" dirty="0"/>
              <a:t> </a:t>
            </a:r>
            <a:r>
              <a:rPr lang="pl-PL" sz="2400" dirty="0" err="1"/>
              <a:t>headaches</a:t>
            </a:r>
            <a:r>
              <a:rPr lang="pl-PL" sz="2400" dirty="0"/>
              <a:t>.</a:t>
            </a:r>
          </a:p>
          <a:p>
            <a:r>
              <a:rPr lang="pl-PL" sz="2400" b="1" dirty="0" err="1"/>
              <a:t>Conjunctival</a:t>
            </a:r>
            <a:r>
              <a:rPr lang="pl-PL" sz="2400" b="1" dirty="0"/>
              <a:t> </a:t>
            </a:r>
            <a:r>
              <a:rPr lang="pl-PL" sz="2400" b="1" dirty="0" err="1"/>
              <a:t>symptoms</a:t>
            </a:r>
            <a:r>
              <a:rPr lang="pl-PL" sz="2400" b="1" dirty="0"/>
              <a:t>:</a:t>
            </a:r>
            <a:r>
              <a:rPr lang="pl-PL" sz="2400" dirty="0"/>
              <a:t> </a:t>
            </a:r>
            <a:r>
              <a:rPr lang="pl-PL" sz="2400" dirty="0" err="1"/>
              <a:t>itching</a:t>
            </a:r>
            <a:r>
              <a:rPr lang="pl-PL" sz="2400" dirty="0"/>
              <a:t>, </a:t>
            </a:r>
            <a:r>
              <a:rPr lang="pl-PL" sz="2400" dirty="0" err="1"/>
              <a:t>tearing</a:t>
            </a:r>
            <a:r>
              <a:rPr lang="pl-PL" sz="2400" dirty="0"/>
              <a:t>, </a:t>
            </a:r>
            <a:r>
              <a:rPr lang="pl-PL" sz="2400" dirty="0" err="1"/>
              <a:t>redness</a:t>
            </a:r>
            <a:r>
              <a:rPr lang="pl-PL" sz="2400" dirty="0"/>
              <a:t>.</a:t>
            </a:r>
          </a:p>
          <a:p>
            <a:r>
              <a:rPr lang="pl-PL" sz="2400" b="1" dirty="0"/>
              <a:t>Lower </a:t>
            </a:r>
            <a:r>
              <a:rPr lang="pl-PL" sz="2400" b="1" dirty="0" err="1"/>
              <a:t>airway</a:t>
            </a:r>
            <a:r>
              <a:rPr lang="pl-PL" sz="2400" b="1" dirty="0"/>
              <a:t> </a:t>
            </a:r>
            <a:r>
              <a:rPr lang="pl-PL" sz="2400" b="1" dirty="0" err="1"/>
              <a:t>symptoms</a:t>
            </a:r>
            <a:r>
              <a:rPr lang="pl-PL" sz="2400" b="1" dirty="0"/>
              <a:t>:</a:t>
            </a:r>
            <a:r>
              <a:rPr lang="pl-PL" sz="2400" dirty="0"/>
              <a:t> </a:t>
            </a:r>
            <a:r>
              <a:rPr lang="pl-PL" sz="2400" dirty="0" err="1"/>
              <a:t>cough</a:t>
            </a:r>
            <a:r>
              <a:rPr lang="pl-PL" sz="2400" dirty="0"/>
              <a:t>, </a:t>
            </a:r>
            <a:r>
              <a:rPr lang="pl-PL" sz="2400" dirty="0" err="1"/>
              <a:t>wheezing</a:t>
            </a:r>
            <a:r>
              <a:rPr lang="pl-PL" sz="2400" dirty="0"/>
              <a:t>, </a:t>
            </a:r>
            <a:r>
              <a:rPr lang="pl-PL" sz="2400" dirty="0" err="1"/>
              <a:t>exercise</a:t>
            </a:r>
            <a:r>
              <a:rPr lang="pl-PL" sz="2400" dirty="0"/>
              <a:t> </a:t>
            </a:r>
            <a:r>
              <a:rPr lang="pl-PL" sz="2400" dirty="0" err="1"/>
              <a:t>intolerance</a:t>
            </a:r>
            <a:r>
              <a:rPr lang="pl-PL" sz="2400" dirty="0"/>
              <a:t>.</a:t>
            </a:r>
          </a:p>
          <a:p>
            <a:r>
              <a:rPr lang="pl-PL" sz="2400" b="1" dirty="0"/>
              <a:t>Family </a:t>
            </a:r>
            <a:r>
              <a:rPr lang="pl-PL" sz="2400" b="1" dirty="0" err="1"/>
              <a:t>history</a:t>
            </a:r>
            <a:r>
              <a:rPr lang="pl-PL" sz="2400" b="1" dirty="0"/>
              <a:t> of </a:t>
            </a:r>
            <a:r>
              <a:rPr lang="pl-PL" sz="2400" b="1" dirty="0" err="1"/>
              <a:t>atopy</a:t>
            </a:r>
            <a:r>
              <a:rPr lang="pl-PL" sz="2400" b="1" dirty="0"/>
              <a:t>:</a:t>
            </a:r>
            <a:r>
              <a:rPr lang="pl-PL" sz="2400" dirty="0"/>
              <a:t> </a:t>
            </a:r>
            <a:r>
              <a:rPr lang="pl-PL" sz="2400" dirty="0" err="1"/>
              <a:t>allergic</a:t>
            </a:r>
            <a:r>
              <a:rPr lang="pl-PL" sz="2400" dirty="0"/>
              <a:t> </a:t>
            </a:r>
            <a:r>
              <a:rPr lang="pl-PL" sz="2400" dirty="0" err="1"/>
              <a:t>rhinitis</a:t>
            </a:r>
            <a:r>
              <a:rPr lang="pl-PL" sz="2400" dirty="0"/>
              <a:t>, </a:t>
            </a:r>
            <a:r>
              <a:rPr lang="pl-PL" sz="2400" dirty="0" err="1"/>
              <a:t>asthma</a:t>
            </a:r>
            <a:r>
              <a:rPr lang="pl-PL" sz="2400" dirty="0"/>
              <a:t>, </a:t>
            </a:r>
            <a:r>
              <a:rPr lang="pl-PL" sz="2400" dirty="0" err="1"/>
              <a:t>atopic</a:t>
            </a:r>
            <a:r>
              <a:rPr lang="pl-PL" sz="2400" dirty="0"/>
              <a:t> </a:t>
            </a:r>
            <a:r>
              <a:rPr lang="pl-PL" sz="2400" dirty="0" err="1"/>
              <a:t>dermatitis</a:t>
            </a:r>
            <a:r>
              <a:rPr lang="pl-PL" sz="2400" dirty="0"/>
              <a:t>.</a:t>
            </a:r>
          </a:p>
          <a:p>
            <a:br>
              <a:rPr lang="pl-PL" sz="2400" dirty="0"/>
            </a:br>
            <a:endParaRPr lang="pl-PL" sz="2400" dirty="0"/>
          </a:p>
          <a:p>
            <a:r>
              <a:rPr lang="pl-PL" sz="2400" b="1" dirty="0" err="1"/>
              <a:t>Remember</a:t>
            </a:r>
            <a:endParaRPr lang="pl-PL" sz="2400" b="1" dirty="0"/>
          </a:p>
          <a:p>
            <a:r>
              <a:rPr lang="pl-PL" sz="2400" b="1" dirty="0"/>
              <a:t>(+) </a:t>
            </a:r>
            <a:r>
              <a:rPr lang="pl-PL" sz="2400" b="1" dirty="0" err="1"/>
              <a:t>Seasonality</a:t>
            </a:r>
            <a:r>
              <a:rPr lang="pl-PL" sz="2400" b="1" dirty="0"/>
              <a:t> </a:t>
            </a:r>
            <a:r>
              <a:rPr lang="pl-PL" sz="2400" b="1" dirty="0" err="1"/>
              <a:t>or</a:t>
            </a:r>
            <a:r>
              <a:rPr lang="pl-PL" sz="2400" b="1" dirty="0"/>
              <a:t> </a:t>
            </a:r>
            <a:r>
              <a:rPr lang="pl-PL" sz="2400" b="1" dirty="0" err="1"/>
              <a:t>specific</a:t>
            </a:r>
            <a:r>
              <a:rPr lang="pl-PL" sz="2400" b="1" dirty="0"/>
              <a:t> </a:t>
            </a:r>
            <a:r>
              <a:rPr lang="pl-PL" sz="2400" b="1" dirty="0" err="1"/>
              <a:t>exposure</a:t>
            </a:r>
            <a:r>
              <a:rPr lang="pl-PL" sz="2400" b="1" dirty="0"/>
              <a:t> → </a:t>
            </a:r>
            <a:r>
              <a:rPr lang="pl-PL" sz="2400" b="1" dirty="0" err="1"/>
              <a:t>think</a:t>
            </a:r>
            <a:r>
              <a:rPr lang="pl-PL" sz="2400" b="1" dirty="0"/>
              <a:t> of </a:t>
            </a:r>
            <a:r>
              <a:rPr lang="pl-PL" sz="2400" b="1" dirty="0" err="1"/>
              <a:t>an</a:t>
            </a:r>
            <a:r>
              <a:rPr lang="pl-PL" sz="2400" b="1" dirty="0"/>
              <a:t> </a:t>
            </a:r>
            <a:r>
              <a:rPr lang="pl-PL" sz="2400" b="1" dirty="0" err="1"/>
              <a:t>airborne</a:t>
            </a:r>
            <a:r>
              <a:rPr lang="pl-PL" sz="2400" b="1" dirty="0"/>
              <a:t> </a:t>
            </a:r>
            <a:r>
              <a:rPr lang="pl-PL" sz="2400" b="1" dirty="0" err="1"/>
              <a:t>allergen</a:t>
            </a:r>
            <a:r>
              <a:rPr lang="pl-PL" sz="2400" b="1" dirty="0"/>
              <a:t>.</a:t>
            </a:r>
            <a:endParaRPr lang="pl-PL" sz="2400" dirty="0"/>
          </a:p>
          <a:p>
            <a:r>
              <a:rPr lang="pl-PL" sz="2400" b="1" dirty="0" err="1"/>
              <a:t>Symptoms</a:t>
            </a:r>
            <a:r>
              <a:rPr lang="pl-PL" sz="2400" b="1" dirty="0"/>
              <a:t> dominant in the </a:t>
            </a:r>
            <a:r>
              <a:rPr lang="pl-PL" sz="2400" b="1" dirty="0" err="1"/>
              <a:t>bedroom</a:t>
            </a:r>
            <a:r>
              <a:rPr lang="pl-PL" sz="2400" b="1" dirty="0"/>
              <a:t> → </a:t>
            </a:r>
            <a:r>
              <a:rPr lang="pl-PL" sz="2400" b="1" dirty="0" err="1"/>
              <a:t>assess</a:t>
            </a:r>
            <a:r>
              <a:rPr lang="pl-PL" sz="2400" b="1" dirty="0"/>
              <a:t> for </a:t>
            </a:r>
            <a:r>
              <a:rPr lang="pl-PL" sz="2400" b="1" dirty="0" err="1"/>
              <a:t>dust</a:t>
            </a:r>
            <a:r>
              <a:rPr lang="pl-PL" sz="2400" b="1" dirty="0"/>
              <a:t> </a:t>
            </a:r>
            <a:r>
              <a:rPr lang="pl-PL" sz="2400" b="1" dirty="0" err="1"/>
              <a:t>mites</a:t>
            </a:r>
            <a:r>
              <a:rPr lang="pl-PL" sz="2400" b="1" dirty="0"/>
              <a:t> </a:t>
            </a:r>
            <a:r>
              <a:rPr lang="pl-PL" sz="2400" b="1" dirty="0" err="1"/>
              <a:t>or</a:t>
            </a:r>
            <a:r>
              <a:rPr lang="pl-PL" sz="2400" b="1" dirty="0"/>
              <a:t> </a:t>
            </a:r>
            <a:r>
              <a:rPr lang="pl-PL" sz="2400" b="1" dirty="0" err="1"/>
              <a:t>mold</a:t>
            </a:r>
            <a:r>
              <a:rPr lang="pl-PL" sz="2400" b="1" dirty="0"/>
              <a:t> </a:t>
            </a:r>
            <a:r>
              <a:rPr lang="pl-PL" sz="2400" b="1" dirty="0" err="1"/>
              <a:t>exposure</a:t>
            </a:r>
            <a:r>
              <a:rPr lang="pl-PL" sz="2400" b="1" dirty="0"/>
              <a:t>.</a:t>
            </a:r>
            <a:endParaRPr lang="pl-PL" sz="2400" dirty="0"/>
          </a:p>
          <a:p>
            <a:r>
              <a:rPr lang="pl-PL" sz="2400" b="1" dirty="0" err="1"/>
              <a:t>Symptoms</a:t>
            </a:r>
            <a:r>
              <a:rPr lang="pl-PL" sz="2400" b="1" dirty="0"/>
              <a:t> </a:t>
            </a:r>
            <a:r>
              <a:rPr lang="pl-PL" sz="2400" b="1" dirty="0" err="1"/>
              <a:t>triggered</a:t>
            </a:r>
            <a:r>
              <a:rPr lang="pl-PL" sz="2400" b="1" dirty="0"/>
              <a:t> by </a:t>
            </a:r>
            <a:r>
              <a:rPr lang="pl-PL" sz="2400" b="1" dirty="0" err="1"/>
              <a:t>animal</a:t>
            </a:r>
            <a:r>
              <a:rPr lang="pl-PL" sz="2400" b="1" dirty="0"/>
              <a:t> </a:t>
            </a:r>
            <a:r>
              <a:rPr lang="pl-PL" sz="2400" b="1" dirty="0" err="1"/>
              <a:t>contact</a:t>
            </a:r>
            <a:r>
              <a:rPr lang="pl-PL" sz="2400" b="1" dirty="0"/>
              <a:t> → </a:t>
            </a:r>
            <a:r>
              <a:rPr lang="pl-PL" sz="2400" b="1" dirty="0" err="1"/>
              <a:t>consider</a:t>
            </a:r>
            <a:r>
              <a:rPr lang="pl-PL" sz="2400" b="1" dirty="0"/>
              <a:t> </a:t>
            </a:r>
            <a:r>
              <a:rPr lang="pl-PL" sz="2400" b="1" dirty="0" err="1"/>
              <a:t>elimination</a:t>
            </a:r>
            <a:r>
              <a:rPr lang="pl-PL" sz="2400" b="1" dirty="0"/>
              <a:t> </a:t>
            </a:r>
            <a:r>
              <a:rPr lang="pl-PL" sz="2400" b="1" dirty="0" err="1"/>
              <a:t>trial</a:t>
            </a:r>
            <a:r>
              <a:rPr lang="pl-PL" sz="2400" b="1" dirty="0"/>
              <a:t> </a:t>
            </a:r>
            <a:r>
              <a:rPr lang="pl-PL" sz="2400" b="1" dirty="0" err="1"/>
              <a:t>or</a:t>
            </a:r>
            <a:r>
              <a:rPr lang="pl-PL" sz="2400" b="1" dirty="0"/>
              <a:t> </a:t>
            </a:r>
            <a:r>
              <a:rPr lang="pl-PL" sz="2400" b="1" dirty="0" err="1"/>
              <a:t>IgE</a:t>
            </a:r>
            <a:r>
              <a:rPr lang="pl-PL" sz="2400" b="1" dirty="0"/>
              <a:t> </a:t>
            </a:r>
            <a:r>
              <a:rPr lang="pl-PL" sz="2400" b="1" dirty="0" err="1"/>
              <a:t>testing</a:t>
            </a:r>
            <a:r>
              <a:rPr lang="pl-PL" sz="2400" b="1" dirty="0"/>
              <a:t>.</a:t>
            </a:r>
            <a:endParaRPr lang="pl-PL" sz="2400" dirty="0"/>
          </a:p>
          <a:p>
            <a:r>
              <a:rPr lang="pl-PL" sz="2400" b="1" dirty="0" err="1"/>
              <a:t>Exposure</a:t>
            </a:r>
            <a:r>
              <a:rPr lang="pl-PL" sz="2400" b="1" dirty="0"/>
              <a:t> to </a:t>
            </a:r>
            <a:r>
              <a:rPr lang="pl-PL" sz="2400" b="1" dirty="0" err="1"/>
              <a:t>smoke</a:t>
            </a:r>
            <a:r>
              <a:rPr lang="pl-PL" sz="2400" b="1" dirty="0"/>
              <a:t> </a:t>
            </a:r>
            <a:r>
              <a:rPr lang="pl-PL" sz="2400" b="1" dirty="0" err="1"/>
              <a:t>or</a:t>
            </a:r>
            <a:r>
              <a:rPr lang="pl-PL" sz="2400" b="1" dirty="0"/>
              <a:t> </a:t>
            </a:r>
            <a:r>
              <a:rPr lang="pl-PL" sz="2400" b="1" dirty="0" err="1"/>
              <a:t>irritants</a:t>
            </a:r>
            <a:r>
              <a:rPr lang="pl-PL" sz="2400" b="1" dirty="0"/>
              <a:t> → </a:t>
            </a:r>
            <a:r>
              <a:rPr lang="pl-PL" sz="2400" b="1" dirty="0" err="1"/>
              <a:t>provide</a:t>
            </a:r>
            <a:r>
              <a:rPr lang="pl-PL" sz="2400" b="1" dirty="0"/>
              <a:t> </a:t>
            </a:r>
            <a:r>
              <a:rPr lang="pl-PL" sz="2400" b="1" dirty="0" err="1"/>
              <a:t>education</a:t>
            </a:r>
            <a:r>
              <a:rPr lang="pl-PL" sz="2400" b="1" dirty="0"/>
              <a:t> and </a:t>
            </a:r>
            <a:r>
              <a:rPr lang="pl-PL" sz="2400" b="1" dirty="0" err="1"/>
              <a:t>recommend</a:t>
            </a:r>
            <a:r>
              <a:rPr lang="pl-PL" sz="2400" b="1" dirty="0"/>
              <a:t> </a:t>
            </a:r>
            <a:r>
              <a:rPr lang="pl-PL" sz="2400" b="1" dirty="0" err="1"/>
              <a:t>avoidance</a:t>
            </a:r>
            <a:r>
              <a:rPr lang="pl-PL" sz="2400" b="1" dirty="0"/>
              <a:t>.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8AAA58F-56EB-0EA4-F39E-928D51A3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700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2AF0EE-CBDF-4B3F-AD36-9B85EDC90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46" y="161979"/>
            <a:ext cx="7290054" cy="1499616"/>
          </a:xfrm>
        </p:spPr>
        <p:txBody>
          <a:bodyPr/>
          <a:lstStyle/>
          <a:p>
            <a:r>
              <a:rPr lang="en-US" dirty="0"/>
              <a:t>How to Diagnose Allergic Rhinitis – Physical Examination</a:t>
            </a:r>
            <a:endParaRPr lang="pl-PL" sz="27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3679B4-5ADE-4127-96D3-05FFCAE49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073" y="1591291"/>
            <a:ext cx="7290054" cy="487941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Assessment of Nasal Patency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Characteristic appearance of a child with chronic allergic rhinitis: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Mouth constantly open</a:t>
            </a:r>
            <a:r>
              <a:rPr lang="en-US" dirty="0"/>
              <a:t> – due to </a:t>
            </a:r>
            <a:r>
              <a:rPr lang="en-US" b="1" dirty="0"/>
              <a:t>difficulty breathing through the nose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Malocclusion / “adenoidal face”</a:t>
            </a:r>
            <a:r>
              <a:rPr lang="en-US" dirty="0"/>
              <a:t> – the result of </a:t>
            </a:r>
            <a:r>
              <a:rPr lang="en-US" b="1" dirty="0"/>
              <a:t>chronic mouth breathing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Tired, apathetic facial expression</a:t>
            </a:r>
            <a:r>
              <a:rPr lang="en-US" dirty="0"/>
              <a:t> – reflecting </a:t>
            </a:r>
            <a:r>
              <a:rPr lang="en-US" b="1" dirty="0"/>
              <a:t>sleep disturbance and chronic nasal obstruction</a:t>
            </a:r>
            <a:endParaRPr lang="en-US" dirty="0"/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Clinical note:</a:t>
            </a:r>
            <a:br>
              <a:rPr lang="en-US" dirty="0"/>
            </a:br>
            <a:r>
              <a:rPr lang="en-US" dirty="0"/>
              <a:t>Chronic nasal obstruction in children can lead to </a:t>
            </a:r>
            <a:r>
              <a:rPr lang="en-US" b="1" dirty="0"/>
              <a:t>abnormal facial growth</a:t>
            </a:r>
            <a:r>
              <a:rPr lang="en-US" dirty="0"/>
              <a:t>, </a:t>
            </a:r>
            <a:r>
              <a:rPr lang="en-US" b="1" dirty="0"/>
              <a:t>speech development problems</a:t>
            </a:r>
            <a:r>
              <a:rPr lang="en-US" dirty="0"/>
              <a:t>, and </a:t>
            </a:r>
            <a:r>
              <a:rPr lang="en-US" b="1" dirty="0"/>
              <a:t>reduced concentration</a:t>
            </a:r>
            <a:r>
              <a:rPr lang="en-US" dirty="0"/>
              <a:t> due to </a:t>
            </a:r>
            <a:r>
              <a:rPr lang="en-US" b="1" dirty="0"/>
              <a:t>sleep fragmentation</a:t>
            </a:r>
            <a:r>
              <a:rPr lang="en-US" dirty="0"/>
              <a:t> and </a:t>
            </a:r>
            <a:r>
              <a:rPr lang="en-US" b="1" dirty="0"/>
              <a:t>hypoxia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pl-PL" sz="29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6996D9-67A4-4D58-AD0F-3C71ABF20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70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62CF3-0C15-A35D-AEE6-0A6FEF22C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928E0-1DA4-CC10-6926-7D086BC55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46" y="161979"/>
            <a:ext cx="7290054" cy="1499616"/>
          </a:xfrm>
        </p:spPr>
        <p:txBody>
          <a:bodyPr/>
          <a:lstStyle/>
          <a:p>
            <a:r>
              <a:rPr lang="en-US" dirty="0"/>
              <a:t>How to Diagnose Allergic Rhinitis – Physical Examination</a:t>
            </a:r>
            <a:endParaRPr lang="pl-PL" sz="2700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239FB8-051C-319F-4FC6-8F0940B8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393371"/>
            <a:ext cx="7290054" cy="4879413"/>
          </a:xfrm>
        </p:spPr>
        <p:txBody>
          <a:bodyPr>
            <a:normAutofit fontScale="62500" lnSpcReduction="20000"/>
          </a:bodyPr>
          <a:lstStyle/>
          <a:p>
            <a:r>
              <a:rPr lang="en-US" sz="3200" b="1" dirty="0"/>
              <a:t>Ocular findings: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Dark circles under the eyes (“allergic shiners”)</a:t>
            </a:r>
            <a:r>
              <a:rPr lang="en-US" sz="3200" dirty="0"/>
              <a:t> – caused by </a:t>
            </a:r>
            <a:r>
              <a:rPr lang="en-US" sz="3200" b="1" dirty="0"/>
              <a:t>venous congestion</a:t>
            </a:r>
            <a:r>
              <a:rPr lang="en-US" sz="3200" dirty="0"/>
              <a:t> in the periorbital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Redness and tearing of the eyes</a:t>
            </a:r>
            <a:r>
              <a:rPr lang="en-US" sz="3200" dirty="0"/>
              <a:t> – signs of </a:t>
            </a:r>
            <a:r>
              <a:rPr lang="en-US" sz="3200" b="1" dirty="0"/>
              <a:t>associated allergic conjunctivitis</a:t>
            </a:r>
            <a:endParaRPr lang="en-US" sz="3200" dirty="0"/>
          </a:p>
          <a:p>
            <a:br>
              <a:rPr lang="en-US" sz="3200" dirty="0"/>
            </a:br>
            <a:r>
              <a:rPr lang="en-US" sz="3200" b="1" dirty="0"/>
              <a:t>Nasal findings: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Swollen nasal mucosa</a:t>
            </a:r>
            <a:r>
              <a:rPr lang="en-US" sz="3200" dirty="0"/>
              <a:t>, leading to </a:t>
            </a:r>
            <a:r>
              <a:rPr lang="en-US" sz="3200" b="1" dirty="0"/>
              <a:t>impaired nasal patency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Transverse nasal crease (“allergic crease”)</a:t>
            </a:r>
            <a:r>
              <a:rPr lang="en-US" sz="3200" dirty="0"/>
              <a:t> – characteristic in children with </a:t>
            </a:r>
            <a:r>
              <a:rPr lang="en-US" sz="3200" b="1" dirty="0"/>
              <a:t>intense nasal itching</a:t>
            </a:r>
            <a:r>
              <a:rPr lang="en-US" sz="3200" dirty="0"/>
              <a:t> and the </a:t>
            </a:r>
            <a:r>
              <a:rPr lang="en-US" sz="3200" b="1" dirty="0"/>
              <a:t>habit of rubbing the nose upward</a:t>
            </a:r>
            <a:endParaRPr lang="en-US" sz="3200" dirty="0"/>
          </a:p>
          <a:p>
            <a:br>
              <a:rPr lang="en-US" sz="3200" dirty="0"/>
            </a:br>
            <a:r>
              <a:rPr lang="en-US" sz="3200" b="1" dirty="0"/>
              <a:t>Clinical note:</a:t>
            </a:r>
            <a:br>
              <a:rPr lang="en-US" sz="3200" dirty="0"/>
            </a:br>
            <a:r>
              <a:rPr lang="en-US" sz="3200" dirty="0"/>
              <a:t>These signs, although subtle, are </a:t>
            </a:r>
            <a:r>
              <a:rPr lang="en-US" sz="3200" b="1" dirty="0"/>
              <a:t>highly suggestive of chronic allergic rhinitis</a:t>
            </a:r>
            <a:r>
              <a:rPr lang="en-US" sz="3200" dirty="0"/>
              <a:t> and often precede visible inflammation during active disease.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EEBEA11-B99E-49C4-3F39-A545FD81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9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EA69-FB77-C871-6BA8-B67691439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0EA4CB-00AF-B7B2-57AB-6DC4486F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Nonspecific Symptoms of Upper Airway Allergy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381015-1C27-29AB-85AD-AEE9AB42E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301" y="1939550"/>
            <a:ext cx="4394572" cy="5165507"/>
          </a:xfrm>
        </p:spPr>
        <p:txBody>
          <a:bodyPr>
            <a:noAutofit/>
          </a:bodyPr>
          <a:lstStyle/>
          <a:p>
            <a:r>
              <a:rPr lang="en-US" sz="1400" b="1" dirty="0"/>
              <a:t>Allergic shiners</a:t>
            </a:r>
          </a:p>
          <a:p>
            <a:r>
              <a:rPr lang="en-US" sz="1400" dirty="0"/>
              <a:t>These are </a:t>
            </a:r>
            <a:r>
              <a:rPr lang="en-US" sz="1400" b="1" dirty="0"/>
              <a:t>dark circles under the eyes</a:t>
            </a:r>
            <a:r>
              <a:rPr lang="en-US" sz="1400" dirty="0"/>
              <a:t>, often bluish or purplish in color.</a:t>
            </a:r>
          </a:p>
          <a:p>
            <a:r>
              <a:rPr lang="en-US" sz="1400" dirty="0"/>
              <a:t>They are believed to result from </a:t>
            </a:r>
            <a:r>
              <a:rPr lang="en-US" sz="1400" b="1" dirty="0"/>
              <a:t>venous congestion</a:t>
            </a:r>
            <a:r>
              <a:rPr lang="en-US" sz="1400" dirty="0"/>
              <a:t> caused by </a:t>
            </a:r>
            <a:r>
              <a:rPr lang="en-US" sz="1400" b="1" dirty="0"/>
              <a:t>impaired venous drainage</a:t>
            </a:r>
            <a:r>
              <a:rPr lang="en-US" sz="1400" dirty="0"/>
              <a:t> secondary to </a:t>
            </a:r>
            <a:r>
              <a:rPr lang="en-US" sz="1400" b="1" dirty="0"/>
              <a:t>nasal mucosal edema</a:t>
            </a:r>
            <a:r>
              <a:rPr lang="en-US" sz="1400" dirty="0"/>
              <a:t> in allergic rhinitis.</a:t>
            </a:r>
          </a:p>
          <a:p>
            <a:r>
              <a:rPr lang="en-US" sz="1400" dirty="0"/>
              <a:t>Most often seen in </a:t>
            </a:r>
            <a:r>
              <a:rPr lang="en-US" sz="1400" b="1" dirty="0"/>
              <a:t>children with chronic nasal obstruction</a:t>
            </a:r>
            <a:r>
              <a:rPr lang="en-US" sz="1400" dirty="0"/>
              <a:t>.</a:t>
            </a:r>
          </a:p>
          <a:p>
            <a:r>
              <a:rPr lang="en-US" sz="1400" b="1" dirty="0"/>
              <a:t>Allergic salute</a:t>
            </a:r>
          </a:p>
          <a:p>
            <a:r>
              <a:rPr lang="en-US" sz="1400" dirty="0"/>
              <a:t>Also known as the </a:t>
            </a:r>
            <a:r>
              <a:rPr lang="en-US" sz="1400" b="1" dirty="0"/>
              <a:t>“nasal salute”</a:t>
            </a:r>
            <a:r>
              <a:rPr lang="en-US" sz="1400" dirty="0"/>
              <a:t>, this is a </a:t>
            </a:r>
            <a:r>
              <a:rPr lang="en-US" sz="1400" b="1" dirty="0"/>
              <a:t>typical gesture observed mainly in children</a:t>
            </a:r>
            <a:r>
              <a:rPr lang="en-US" sz="1400" dirty="0"/>
              <a:t> with allergic rhinitis.</a:t>
            </a:r>
          </a:p>
          <a:p>
            <a:r>
              <a:rPr lang="en-US" sz="1400" dirty="0"/>
              <a:t>It consists of </a:t>
            </a:r>
            <a:r>
              <a:rPr lang="en-US" sz="1400" b="1" dirty="0"/>
              <a:t>frequently rubbing or pushing the tip of the nose upward with the palm or fingers</a:t>
            </a:r>
            <a:r>
              <a:rPr lang="en-US" sz="1400" dirty="0"/>
              <a:t>,</a:t>
            </a:r>
            <a:br>
              <a:rPr lang="en-US" sz="1400" dirty="0"/>
            </a:br>
            <a:r>
              <a:rPr lang="en-US" sz="1400" dirty="0"/>
              <a:t>in an attempt to </a:t>
            </a:r>
            <a:r>
              <a:rPr lang="en-US" sz="1400" b="1" dirty="0"/>
              <a:t>improve nasal airflow</a:t>
            </a:r>
            <a:r>
              <a:rPr lang="en-US" sz="1400" dirty="0"/>
              <a:t> and </a:t>
            </a:r>
            <a:r>
              <a:rPr lang="en-US" sz="1400" b="1" dirty="0"/>
              <a:t>relieve itching</a:t>
            </a:r>
            <a:r>
              <a:rPr lang="en-US" sz="1400" dirty="0"/>
              <a:t>.</a:t>
            </a:r>
          </a:p>
          <a:p>
            <a:r>
              <a:rPr lang="en-US" sz="1400" dirty="0"/>
              <a:t>Repeated motion can lead to the formation of a </a:t>
            </a:r>
            <a:r>
              <a:rPr lang="en-US" sz="1400" b="1" dirty="0"/>
              <a:t>transverse nasal crease</a:t>
            </a:r>
            <a:r>
              <a:rPr lang="en-US" sz="1400" dirty="0"/>
              <a:t> across the bridge of the nose — a characteristic physical finding.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16A0152-F29C-4677-A7E4-3D1401C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16</a:t>
            </a:fld>
            <a:endParaRPr lang="pl-PL"/>
          </a:p>
        </p:txBody>
      </p:sp>
      <p:pic>
        <p:nvPicPr>
          <p:cNvPr id="2052" name="Picture 4" descr="Masz ciemne cienie pod oczami? To może być objaw alergii - Zdrowie Radio ZET">
            <a:extLst>
              <a:ext uri="{FF2B5EF4-FFF2-40B4-BE49-F238E27FC236}">
                <a16:creationId xmlns:a16="http://schemas.microsoft.com/office/drawing/2014/main" id="{5D2E589E-F19B-1569-41AD-3833693B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64" y="2225040"/>
            <a:ext cx="2140373" cy="120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llergic salute - Wikipedia">
            <a:extLst>
              <a:ext uri="{FF2B5EF4-FFF2-40B4-BE49-F238E27FC236}">
                <a16:creationId xmlns:a16="http://schemas.microsoft.com/office/drawing/2014/main" id="{1F91DD54-6262-CB9A-12DA-D3CDE7AD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535" y="4065814"/>
            <a:ext cx="2804369" cy="1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00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1E90A2-606E-451E-9278-7A2AA68A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Nonspecific Symptoms of Upper Airway Allergy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B83367-E67C-48B4-B2BA-E79F114B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376" y="2014071"/>
            <a:ext cx="4159625" cy="429528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Dennie–Morgan folds</a:t>
            </a:r>
          </a:p>
          <a:p>
            <a:r>
              <a:rPr lang="en-US" dirty="0"/>
              <a:t>These are </a:t>
            </a:r>
            <a:r>
              <a:rPr lang="en-US" b="1" dirty="0"/>
              <a:t>infraorbital skin folds or creases</a:t>
            </a:r>
            <a:r>
              <a:rPr lang="en-US" dirty="0"/>
              <a:t> that appear </a:t>
            </a:r>
            <a:r>
              <a:rPr lang="en-US" b="1" dirty="0"/>
              <a:t>beneath the lower eyelids</a:t>
            </a:r>
            <a:r>
              <a:rPr lang="en-US" dirty="0"/>
              <a:t>.</a:t>
            </a:r>
          </a:p>
          <a:p>
            <a:r>
              <a:rPr lang="en-US" dirty="0"/>
              <a:t>They are commonly seen in </a:t>
            </a:r>
            <a:r>
              <a:rPr lang="en-US" b="1" dirty="0"/>
              <a:t>patients with atopic dermatitis</a:t>
            </a:r>
            <a:r>
              <a:rPr lang="en-US" dirty="0"/>
              <a:t>, often </a:t>
            </a:r>
            <a:r>
              <a:rPr lang="en-US" b="1" dirty="0"/>
              <a:t>from early childhood</a:t>
            </a:r>
            <a:r>
              <a:rPr lang="en-US" dirty="0"/>
              <a:t>.</a:t>
            </a:r>
          </a:p>
          <a:p>
            <a:r>
              <a:rPr lang="en-US" dirty="0"/>
              <a:t>The folds are thought to result from </a:t>
            </a:r>
            <a:r>
              <a:rPr lang="en-US" b="1" dirty="0"/>
              <a:t>chronic periorbital edema</a:t>
            </a:r>
            <a:r>
              <a:rPr lang="en-US" dirty="0"/>
              <a:t> and </a:t>
            </a:r>
            <a:r>
              <a:rPr lang="en-US" b="1" dirty="0"/>
              <a:t>frequent rubbing</a:t>
            </a:r>
            <a:r>
              <a:rPr lang="en-US" dirty="0"/>
              <a:t> of the eyes due to itching.</a:t>
            </a:r>
          </a:p>
          <a:p>
            <a:r>
              <a:rPr lang="en-US" b="1" dirty="0"/>
              <a:t>Malocclusion / Upper protrusion of the maxilla (overbite)</a:t>
            </a:r>
          </a:p>
          <a:p>
            <a:r>
              <a:rPr lang="en-US" b="1" dirty="0"/>
              <a:t>Chronic nasal obstruction</a:t>
            </a:r>
            <a:r>
              <a:rPr lang="en-US" dirty="0"/>
              <a:t> and </a:t>
            </a:r>
            <a:r>
              <a:rPr lang="en-US" b="1" dirty="0"/>
              <a:t>mouth breathing</a:t>
            </a:r>
            <a:r>
              <a:rPr lang="en-US" dirty="0"/>
              <a:t> may lead to </a:t>
            </a:r>
            <a:r>
              <a:rPr lang="en-US" b="1" dirty="0"/>
              <a:t>abnormal craniofacial development</a:t>
            </a:r>
            <a:r>
              <a:rPr lang="en-US" dirty="0"/>
              <a:t>, resulting in:</a:t>
            </a:r>
          </a:p>
          <a:p>
            <a:pPr lvl="1"/>
            <a:r>
              <a:rPr lang="en-US" b="1" dirty="0"/>
              <a:t>High-arched palate</a:t>
            </a:r>
            <a:endParaRPr lang="en-US" dirty="0"/>
          </a:p>
          <a:p>
            <a:pPr lvl="1"/>
            <a:r>
              <a:rPr lang="en-US" b="1" dirty="0"/>
              <a:t>Narrow upper jaw</a:t>
            </a:r>
            <a:endParaRPr lang="en-US" dirty="0"/>
          </a:p>
          <a:p>
            <a:pPr lvl="1"/>
            <a:r>
              <a:rPr lang="en-US" b="1" dirty="0"/>
              <a:t>Protrusion of upper incisors (“open bite” or “overbite”)</a:t>
            </a:r>
            <a:endParaRPr lang="en-US" dirty="0"/>
          </a:p>
          <a:p>
            <a:r>
              <a:rPr lang="en-US" dirty="0"/>
              <a:t>These features are part of the so-called </a:t>
            </a:r>
            <a:r>
              <a:rPr lang="en-US" b="1" dirty="0"/>
              <a:t>“allergic facies”</a:t>
            </a:r>
            <a:r>
              <a:rPr lang="en-US" dirty="0"/>
              <a:t>, typical of children with long-standing upper airway obstruction.</a:t>
            </a:r>
          </a:p>
          <a:p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BABFEF-C8CA-49BA-91B2-C62D4E04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17</a:t>
            </a:fld>
            <a:endParaRPr lang="pl-PL"/>
          </a:p>
        </p:txBody>
      </p:sp>
      <p:pic>
        <p:nvPicPr>
          <p:cNvPr id="2054" name="Picture 6" descr="What are Dennie-Morgan lines and how do you treat them? - Patel Plastic  Surgery Salt Lake City and St. George">
            <a:extLst>
              <a:ext uri="{FF2B5EF4-FFF2-40B4-BE49-F238E27FC236}">
                <a16:creationId xmlns:a16="http://schemas.microsoft.com/office/drawing/2014/main" id="{8A8A2FED-7BE2-3843-C1D8-1E4B82720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07" y="2777128"/>
            <a:ext cx="3816963" cy="14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0B7A176-557D-900E-6EAB-581AB9D1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331" y="4586151"/>
            <a:ext cx="2275113" cy="108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71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5B08D9-BBBF-4DCA-BBD3-87AF81C90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Diagnostic Tests in Allergic Rhinitis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4B7B4-C12B-4D53-BB8A-468297C59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A clear correlation between the clinical history and sensitization to specific inhalant allergens must be established to confirm the diagnosis of allergic rhinitis.</a:t>
            </a:r>
            <a:endParaRPr lang="pl-PL" b="1" dirty="0">
              <a:solidFill>
                <a:srgbClr val="1CADE4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B648BA1-A486-4693-9A11-3A941B81A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18</a:t>
            </a:fld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C4DFCE2D-2108-48DC-B97D-13BD9E4E5942}"/>
              </a:ext>
            </a:extLst>
          </p:cNvPr>
          <p:cNvGrpSpPr/>
          <p:nvPr/>
        </p:nvGrpSpPr>
        <p:grpSpPr>
          <a:xfrm>
            <a:off x="296106" y="3372644"/>
            <a:ext cx="8551787" cy="1965494"/>
            <a:chOff x="255630" y="3354109"/>
            <a:chExt cx="8551787" cy="1965494"/>
          </a:xfrm>
        </p:grpSpPr>
        <p:pic>
          <p:nvPicPr>
            <p:cNvPr id="5" name="Picture 5" descr="Testy alergiczne skórne - przygotowanie, przebieg i cena">
              <a:extLst>
                <a:ext uri="{FF2B5EF4-FFF2-40B4-BE49-F238E27FC236}">
                  <a16:creationId xmlns:a16="http://schemas.microsoft.com/office/drawing/2014/main" id="{263A6917-A0C3-4339-9B95-0CF440141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30" y="3429000"/>
              <a:ext cx="2833995" cy="188587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Oznaczenia alergenowo-specyficznej IgE_ 2015.indd">
              <a:extLst>
                <a:ext uri="{FF2B5EF4-FFF2-40B4-BE49-F238E27FC236}">
                  <a16:creationId xmlns:a16="http://schemas.microsoft.com/office/drawing/2014/main" id="{FF963B6A-05D4-4472-8EC3-4DD1AE77E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206" y="3354109"/>
              <a:ext cx="2110388" cy="188714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az 3">
              <a:extLst>
                <a:ext uri="{FF2B5EF4-FFF2-40B4-BE49-F238E27FC236}">
                  <a16:creationId xmlns:a16="http://schemas.microsoft.com/office/drawing/2014/main" id="{9AD4CE34-F187-4A7D-9952-5C1810609C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04"/>
            <a:stretch/>
          </p:blipFill>
          <p:spPr bwMode="auto">
            <a:xfrm>
              <a:off x="5597175" y="3435197"/>
              <a:ext cx="3210242" cy="188440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9766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B8B109-DD04-4411-AA03-8087C51F2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Pollen </a:t>
            </a:r>
            <a:r>
              <a:rPr lang="pl-PL" dirty="0" err="1"/>
              <a:t>Calendar</a:t>
            </a:r>
            <a:r>
              <a:rPr lang="pl-PL" dirty="0"/>
              <a:t> (Poland / Central Europe)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0F5F8F-E94D-45E4-A499-F87E2F7C4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2B86F6C-3F4A-44EB-A649-9A6B30FD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19</a:t>
            </a:fld>
            <a:endParaRPr lang="pl-PL"/>
          </a:p>
        </p:txBody>
      </p:sp>
      <p:pic>
        <p:nvPicPr>
          <p:cNvPr id="13314" name="Picture 2" descr="Poster - LABOKLIN Europe">
            <a:extLst>
              <a:ext uri="{FF2B5EF4-FFF2-40B4-BE49-F238E27FC236}">
                <a16:creationId xmlns:a16="http://schemas.microsoft.com/office/drawing/2014/main" id="{EFC1DD0D-CC20-7784-E14B-DD8B1509B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23" y="1900976"/>
            <a:ext cx="6468954" cy="424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62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90205C2-CE63-4E19-BBB7-FEB0C092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r>
              <a:rPr lang="pl-PL" dirty="0"/>
              <a:t> – Definition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5AD6BC-6F99-402A-8CE5-4620D5A4D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994" y="1709057"/>
            <a:ext cx="8273519" cy="4930281"/>
          </a:xfrm>
        </p:spPr>
        <p:txBody>
          <a:bodyPr>
            <a:normAutofit/>
          </a:bodyPr>
          <a:lstStyle/>
          <a:p>
            <a:r>
              <a:rPr lang="en-US" dirty="0"/>
              <a:t>A clinical syndrome caused by an </a:t>
            </a:r>
            <a:r>
              <a:rPr lang="en-US" b="1" dirty="0" err="1"/>
              <a:t>IgE</a:t>
            </a:r>
            <a:r>
              <a:rPr lang="en-US" b="1" dirty="0"/>
              <a:t>-mediated inflammatory reaction</a:t>
            </a:r>
            <a:r>
              <a:rPr lang="en-US" dirty="0"/>
              <a:t> of the nasal mucosa to an allergen, which clinically manifests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en-US" dirty="0"/>
              <a:t>watery nasal discharge,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en-US" dirty="0"/>
              <a:t>nasal obstruction (blockage),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en-US" dirty="0"/>
              <a:t>nasal itching,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 </a:t>
            </a:r>
            <a:r>
              <a:rPr lang="en-US" dirty="0"/>
              <a:t>sneezing.</a:t>
            </a:r>
          </a:p>
          <a:p>
            <a:endParaRPr lang="pl-PL" dirty="0"/>
          </a:p>
          <a:p>
            <a:r>
              <a:rPr lang="en-US" dirty="0"/>
              <a:t>Symptoms should </a:t>
            </a:r>
            <a:r>
              <a:rPr lang="en-US" b="1" dirty="0"/>
              <a:t>persist for more than one hour per day</a:t>
            </a:r>
            <a:r>
              <a:rPr lang="en-US" dirty="0"/>
              <a:t> on most days,</a:t>
            </a:r>
            <a:br>
              <a:rPr lang="en-US" dirty="0"/>
            </a:br>
            <a:r>
              <a:rPr lang="en-US" dirty="0"/>
              <a:t>depending on the nature and duration of allergen exposure.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72836F0F-5831-430C-B1B8-CB5E5808E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982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2DB26C-213A-45C1-BF7D-B8EF1352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204216"/>
            <a:ext cx="7290054" cy="1499616"/>
          </a:xfrm>
        </p:spPr>
        <p:txBody>
          <a:bodyPr/>
          <a:lstStyle/>
          <a:p>
            <a:r>
              <a:rPr lang="pl-PL" b="1" dirty="0"/>
              <a:t>LANN – </a:t>
            </a:r>
            <a:r>
              <a:rPr lang="pl-PL" b="1" dirty="0" err="1"/>
              <a:t>Local</a:t>
            </a:r>
            <a:r>
              <a:rPr lang="pl-PL" b="1" dirty="0"/>
              <a:t> </a:t>
            </a:r>
            <a:r>
              <a:rPr lang="pl-PL" b="1" dirty="0" err="1"/>
              <a:t>Allergic</a:t>
            </a:r>
            <a:r>
              <a:rPr lang="pl-PL" b="1" dirty="0"/>
              <a:t> </a:t>
            </a:r>
            <a:r>
              <a:rPr lang="pl-PL" b="1" dirty="0" err="1"/>
              <a:t>Rhinitis</a:t>
            </a:r>
            <a:r>
              <a:rPr lang="pl-PL" b="1" dirty="0"/>
              <a:t> (LAR)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6779C2-614D-4DF7-8AC0-4509A3D8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20</a:t>
            </a:fld>
            <a:endParaRPr lang="pl-PL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9EF27E6-3629-F9DB-D1E0-CE0F585E46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096" y="1440687"/>
            <a:ext cx="7975479" cy="501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b="1" dirty="0"/>
              <a:t>Definition:</a:t>
            </a:r>
          </a:p>
          <a:p>
            <a:r>
              <a:rPr lang="en-US" sz="1800" b="1" dirty="0"/>
              <a:t>Local allergic rhinitis (LAR)</a:t>
            </a:r>
            <a:r>
              <a:rPr lang="en-US" sz="1800" dirty="0"/>
              <a:t> is a form of rhinitis in which patients present with </a:t>
            </a:r>
            <a:r>
              <a:rPr lang="en-US" sz="1800" b="1" dirty="0"/>
              <a:t>typical symptoms of allergic rhinitis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but </a:t>
            </a:r>
            <a:r>
              <a:rPr lang="en-US" sz="1800" b="1" dirty="0"/>
              <a:t>without systemic atopy</a:t>
            </a:r>
            <a:r>
              <a:rPr lang="en-US" sz="1800" dirty="0"/>
              <a:t> — i.e. </a:t>
            </a:r>
            <a:r>
              <a:rPr lang="en-US" sz="1800" b="1" dirty="0"/>
              <a:t>negative skin prick tests (SPT)</a:t>
            </a:r>
            <a:r>
              <a:rPr lang="en-US" sz="1800" dirty="0"/>
              <a:t> and </a:t>
            </a:r>
            <a:r>
              <a:rPr lang="en-US" sz="1800" b="1" dirty="0"/>
              <a:t>undetectable serum specific </a:t>
            </a:r>
            <a:r>
              <a:rPr lang="en-US" sz="1800" b="1" dirty="0" err="1"/>
              <a:t>IgE</a:t>
            </a:r>
            <a:r>
              <a:rPr lang="en-US" sz="1800" dirty="0"/>
              <a:t>.</a:t>
            </a:r>
          </a:p>
          <a:p>
            <a:r>
              <a:rPr lang="en-US" sz="1800" dirty="0"/>
              <a:t>Despite this, there is </a:t>
            </a:r>
            <a:r>
              <a:rPr lang="en-US" sz="1800" b="1" dirty="0"/>
              <a:t>local production of specific </a:t>
            </a:r>
            <a:r>
              <a:rPr lang="en-US" sz="1800" b="1" dirty="0" err="1"/>
              <a:t>IgE</a:t>
            </a:r>
            <a:r>
              <a:rPr lang="en-US" sz="1800" b="1" dirty="0"/>
              <a:t> antibodies</a:t>
            </a:r>
            <a:r>
              <a:rPr lang="en-US" sz="1800" dirty="0"/>
              <a:t> and </a:t>
            </a:r>
            <a:r>
              <a:rPr lang="en-US" sz="1800" b="1" dirty="0"/>
              <a:t>nasal mucosal inflammation</a:t>
            </a:r>
            <a:r>
              <a:rPr lang="en-US" sz="1800" dirty="0"/>
              <a:t> similar to that seen in classic allergic rhinitis.</a:t>
            </a:r>
          </a:p>
          <a:p>
            <a:endParaRPr lang="en-US" sz="1800" dirty="0"/>
          </a:p>
          <a:p>
            <a:r>
              <a:rPr lang="en-US" sz="1800" b="1" dirty="0"/>
              <a:t>Pathophysiology: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Localized Th2-type immune response</a:t>
            </a:r>
            <a:r>
              <a:rPr lang="en-US" sz="1800" dirty="0"/>
              <a:t> within the nasal mucosa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Local synthesis of specific </a:t>
            </a:r>
            <a:r>
              <a:rPr lang="en-US" sz="1800" b="1" dirty="0" err="1"/>
              <a:t>IgE</a:t>
            </a:r>
            <a:r>
              <a:rPr lang="en-US" sz="1800" b="1" dirty="0"/>
              <a:t> antibodies</a:t>
            </a:r>
            <a:r>
              <a:rPr lang="en-US" sz="1800" dirty="0"/>
              <a:t> (detectable in nasal secretions)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Activation of mast cells and eosinophils</a:t>
            </a:r>
            <a:r>
              <a:rPr lang="en-US" sz="1800" dirty="0"/>
              <a:t> → release of histamine, leukotrienes, cytokines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No systemic sensitization</a:t>
            </a:r>
            <a:r>
              <a:rPr lang="en-US" sz="1800" dirty="0"/>
              <a:t> demonstrable in blood or skin testing</a:t>
            </a:r>
          </a:p>
        </p:txBody>
      </p:sp>
    </p:spTree>
    <p:extLst>
      <p:ext uri="{BB962C8B-B14F-4D97-AF65-F5344CB8AC3E}">
        <p14:creationId xmlns:p14="http://schemas.microsoft.com/office/powerpoint/2010/main" val="3861741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A250A-12EE-CA96-2E25-10094DC48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46A80F-E9D1-CFF7-F0B7-71C277BD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204216"/>
            <a:ext cx="7290054" cy="1499616"/>
          </a:xfrm>
        </p:spPr>
        <p:txBody>
          <a:bodyPr/>
          <a:lstStyle/>
          <a:p>
            <a:r>
              <a:rPr lang="pl-PL" b="1" dirty="0"/>
              <a:t>LANN – </a:t>
            </a:r>
            <a:r>
              <a:rPr lang="pl-PL" b="1" dirty="0" err="1"/>
              <a:t>Local</a:t>
            </a:r>
            <a:r>
              <a:rPr lang="pl-PL" b="1" dirty="0"/>
              <a:t> </a:t>
            </a:r>
            <a:r>
              <a:rPr lang="pl-PL" b="1" dirty="0" err="1"/>
              <a:t>Allergic</a:t>
            </a:r>
            <a:r>
              <a:rPr lang="pl-PL" b="1" dirty="0"/>
              <a:t> </a:t>
            </a:r>
            <a:r>
              <a:rPr lang="pl-PL" b="1" dirty="0" err="1"/>
              <a:t>Rhinitis</a:t>
            </a:r>
            <a:r>
              <a:rPr lang="pl-PL" b="1" dirty="0"/>
              <a:t> (LAR)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9F8B14-CC39-3FA1-C4DB-B04B91876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21</a:t>
            </a:fld>
            <a:endParaRPr lang="pl-PL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26C3F3E-6D3A-278A-BDF6-20E573B962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096" y="1171382"/>
            <a:ext cx="7975479" cy="5557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 sz="1800" b="1" dirty="0"/>
          </a:p>
          <a:p>
            <a:r>
              <a:rPr lang="pl-PL" sz="1800" b="1" dirty="0" err="1"/>
              <a:t>Diagnosis</a:t>
            </a:r>
            <a:r>
              <a:rPr lang="pl-PL" sz="18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dirty="0" err="1"/>
              <a:t>Nasal</a:t>
            </a:r>
            <a:r>
              <a:rPr lang="pl-PL" sz="1800" b="1" dirty="0"/>
              <a:t> </a:t>
            </a:r>
            <a:r>
              <a:rPr lang="pl-PL" sz="1800" b="1" dirty="0" err="1"/>
              <a:t>allergen</a:t>
            </a:r>
            <a:r>
              <a:rPr lang="pl-PL" sz="1800" b="1" dirty="0"/>
              <a:t> </a:t>
            </a:r>
            <a:r>
              <a:rPr lang="pl-PL" sz="1800" b="1" dirty="0" err="1"/>
              <a:t>provocation</a:t>
            </a:r>
            <a:r>
              <a:rPr lang="pl-PL" sz="1800" b="1" dirty="0"/>
              <a:t> test (NAPT)</a:t>
            </a:r>
            <a:r>
              <a:rPr lang="pl-PL" sz="1800" dirty="0"/>
              <a:t> – </a:t>
            </a:r>
            <a:r>
              <a:rPr lang="pl-PL" sz="1800" dirty="0" err="1"/>
              <a:t>gold</a:t>
            </a:r>
            <a:r>
              <a:rPr lang="pl-PL" sz="1800" dirty="0"/>
              <a:t> standard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dirty="0" err="1"/>
              <a:t>Detection</a:t>
            </a:r>
            <a:r>
              <a:rPr lang="pl-PL" sz="1800" b="1" dirty="0"/>
              <a:t> of </a:t>
            </a:r>
            <a:r>
              <a:rPr lang="pl-PL" sz="1800" b="1" dirty="0" err="1"/>
              <a:t>specific</a:t>
            </a:r>
            <a:r>
              <a:rPr lang="pl-PL" sz="1800" b="1" dirty="0"/>
              <a:t> </a:t>
            </a:r>
            <a:r>
              <a:rPr lang="pl-PL" sz="1800" b="1" dirty="0" err="1"/>
              <a:t>IgE</a:t>
            </a:r>
            <a:r>
              <a:rPr lang="pl-PL" sz="1800" b="1" dirty="0"/>
              <a:t> in </a:t>
            </a:r>
            <a:r>
              <a:rPr lang="pl-PL" sz="1800" b="1" dirty="0" err="1"/>
              <a:t>nasal</a:t>
            </a:r>
            <a:r>
              <a:rPr lang="pl-PL" sz="1800" b="1" dirty="0"/>
              <a:t> </a:t>
            </a:r>
            <a:r>
              <a:rPr lang="pl-PL" sz="1800" b="1" dirty="0" err="1"/>
              <a:t>secretions</a:t>
            </a:r>
            <a:r>
              <a:rPr lang="pl-PL" sz="1800" dirty="0"/>
              <a:t> (by </a:t>
            </a:r>
            <a:r>
              <a:rPr lang="pl-PL" sz="1800" dirty="0" err="1"/>
              <a:t>ImmunoCAP</a:t>
            </a:r>
            <a:r>
              <a:rPr lang="pl-PL" sz="1800" dirty="0"/>
              <a:t> </a:t>
            </a:r>
            <a:r>
              <a:rPr lang="pl-PL" sz="1800" dirty="0" err="1"/>
              <a:t>or</a:t>
            </a:r>
            <a:r>
              <a:rPr lang="pl-PL" sz="1800" dirty="0"/>
              <a:t> ELISA)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b="1" dirty="0" err="1"/>
              <a:t>Exclusion</a:t>
            </a:r>
            <a:r>
              <a:rPr lang="pl-PL" sz="1800" b="1" dirty="0"/>
              <a:t> of </a:t>
            </a:r>
            <a:r>
              <a:rPr lang="pl-PL" sz="1800" b="1" dirty="0" err="1"/>
              <a:t>systemic</a:t>
            </a:r>
            <a:r>
              <a:rPr lang="pl-PL" sz="1800" b="1" dirty="0"/>
              <a:t> </a:t>
            </a:r>
            <a:r>
              <a:rPr lang="pl-PL" sz="1800" b="1" dirty="0" err="1"/>
              <a:t>atopy</a:t>
            </a:r>
            <a:r>
              <a:rPr lang="pl-PL" sz="1800" dirty="0"/>
              <a:t> (</a:t>
            </a:r>
            <a:r>
              <a:rPr lang="pl-PL" sz="1800" dirty="0" err="1"/>
              <a:t>negative</a:t>
            </a:r>
            <a:r>
              <a:rPr lang="pl-PL" sz="1800" dirty="0"/>
              <a:t> SPT and serum </a:t>
            </a:r>
            <a:r>
              <a:rPr lang="pl-PL" sz="1800" dirty="0" err="1"/>
              <a:t>sIgE</a:t>
            </a:r>
            <a:r>
              <a:rPr lang="pl-PL" sz="1800" dirty="0"/>
              <a:t>)</a:t>
            </a:r>
          </a:p>
          <a:p>
            <a:br>
              <a:rPr lang="pl-PL" sz="1800" dirty="0"/>
            </a:br>
            <a:endParaRPr lang="pl-PL" sz="1800" dirty="0"/>
          </a:p>
          <a:p>
            <a:r>
              <a:rPr lang="pl-PL" sz="1800" b="1" dirty="0" err="1"/>
              <a:t>Clinical</a:t>
            </a:r>
            <a:r>
              <a:rPr lang="pl-PL" sz="1800" b="1" dirty="0"/>
              <a:t> </a:t>
            </a:r>
            <a:r>
              <a:rPr lang="pl-PL" sz="1800" b="1" dirty="0" err="1"/>
              <a:t>features</a:t>
            </a:r>
            <a:r>
              <a:rPr lang="pl-PL" sz="1800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err="1"/>
              <a:t>Symptoms</a:t>
            </a:r>
            <a:r>
              <a:rPr lang="pl-PL" sz="1800" dirty="0"/>
              <a:t> </a:t>
            </a:r>
            <a:r>
              <a:rPr lang="pl-PL" sz="1800" dirty="0" err="1"/>
              <a:t>identical</a:t>
            </a:r>
            <a:r>
              <a:rPr lang="pl-PL" sz="1800" dirty="0"/>
              <a:t> to </a:t>
            </a:r>
            <a:r>
              <a:rPr lang="pl-PL" sz="1800" b="1" dirty="0" err="1"/>
              <a:t>classic</a:t>
            </a:r>
            <a:r>
              <a:rPr lang="pl-PL" sz="1800" b="1" dirty="0"/>
              <a:t> </a:t>
            </a:r>
            <a:r>
              <a:rPr lang="pl-PL" sz="1800" b="1" dirty="0" err="1"/>
              <a:t>allergic</a:t>
            </a:r>
            <a:r>
              <a:rPr lang="pl-PL" sz="1800" b="1" dirty="0"/>
              <a:t> </a:t>
            </a:r>
            <a:r>
              <a:rPr lang="pl-PL" sz="1800" b="1" dirty="0" err="1"/>
              <a:t>rhinitis</a:t>
            </a:r>
            <a:r>
              <a:rPr lang="pl-PL" sz="1800" dirty="0"/>
              <a:t> (</a:t>
            </a:r>
            <a:r>
              <a:rPr lang="pl-PL" sz="1800" dirty="0" err="1"/>
              <a:t>sneezing</a:t>
            </a:r>
            <a:r>
              <a:rPr lang="pl-PL" sz="1800" dirty="0"/>
              <a:t>, </a:t>
            </a:r>
            <a:r>
              <a:rPr lang="pl-PL" sz="1800" dirty="0" err="1"/>
              <a:t>itching</a:t>
            </a:r>
            <a:r>
              <a:rPr lang="pl-PL" sz="1800" dirty="0"/>
              <a:t>, </a:t>
            </a:r>
            <a:r>
              <a:rPr lang="pl-PL" sz="1800" dirty="0" err="1"/>
              <a:t>nasal</a:t>
            </a:r>
            <a:r>
              <a:rPr lang="pl-PL" sz="1800" dirty="0"/>
              <a:t> </a:t>
            </a:r>
            <a:r>
              <a:rPr lang="pl-PL" sz="1800" dirty="0" err="1"/>
              <a:t>obstruction</a:t>
            </a:r>
            <a:r>
              <a:rPr lang="pl-PL" sz="1800" dirty="0"/>
              <a:t>, </a:t>
            </a:r>
            <a:r>
              <a:rPr lang="pl-PL" sz="1800" dirty="0" err="1"/>
              <a:t>watery</a:t>
            </a:r>
            <a:r>
              <a:rPr lang="pl-PL" sz="1800" dirty="0"/>
              <a:t> </a:t>
            </a:r>
            <a:r>
              <a:rPr lang="pl-PL" sz="1800" dirty="0" err="1"/>
              <a:t>rhinorrhea</a:t>
            </a:r>
            <a:r>
              <a:rPr lang="pl-PL" sz="1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err="1"/>
              <a:t>Often</a:t>
            </a:r>
            <a:r>
              <a:rPr lang="pl-PL" sz="1800" dirty="0"/>
              <a:t> </a:t>
            </a:r>
            <a:r>
              <a:rPr lang="pl-PL" sz="1800" b="1" dirty="0" err="1"/>
              <a:t>perennial</a:t>
            </a:r>
            <a:r>
              <a:rPr lang="pl-PL" sz="1800" dirty="0"/>
              <a:t>, </a:t>
            </a:r>
            <a:r>
              <a:rPr lang="pl-PL" sz="1800" dirty="0" err="1"/>
              <a:t>sometimes</a:t>
            </a:r>
            <a:r>
              <a:rPr lang="pl-PL" sz="1800" dirty="0"/>
              <a:t> with </a:t>
            </a:r>
            <a:r>
              <a:rPr lang="pl-PL" sz="1800" b="1" dirty="0" err="1"/>
              <a:t>seasonal</a:t>
            </a:r>
            <a:r>
              <a:rPr lang="pl-PL" sz="1800" b="1" dirty="0"/>
              <a:t> </a:t>
            </a:r>
            <a:r>
              <a:rPr lang="pl-PL" sz="1800" b="1" dirty="0" err="1"/>
              <a:t>exacerbations</a:t>
            </a:r>
            <a:endParaRPr lang="pl-P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err="1"/>
              <a:t>Common</a:t>
            </a:r>
            <a:r>
              <a:rPr lang="pl-PL" sz="1800" dirty="0"/>
              <a:t> in </a:t>
            </a:r>
            <a:r>
              <a:rPr lang="pl-PL" sz="1800" b="1" dirty="0" err="1"/>
              <a:t>young</a:t>
            </a:r>
            <a:r>
              <a:rPr lang="pl-PL" sz="1800" b="1" dirty="0"/>
              <a:t> </a:t>
            </a:r>
            <a:r>
              <a:rPr lang="pl-PL" sz="1800" b="1" dirty="0" err="1"/>
              <a:t>adults</a:t>
            </a:r>
            <a:r>
              <a:rPr lang="pl-PL" sz="1800" b="1" dirty="0"/>
              <a:t> and </a:t>
            </a:r>
            <a:r>
              <a:rPr lang="pl-PL" sz="1800" b="1" dirty="0" err="1"/>
              <a:t>women</a:t>
            </a:r>
            <a:endParaRPr lang="pl-PL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1800" dirty="0" err="1"/>
              <a:t>Frequently</a:t>
            </a:r>
            <a:r>
              <a:rPr lang="pl-PL" sz="1800" dirty="0"/>
              <a:t> </a:t>
            </a:r>
            <a:r>
              <a:rPr lang="pl-PL" sz="1800" b="1" dirty="0" err="1"/>
              <a:t>underdiagnosed</a:t>
            </a:r>
            <a:r>
              <a:rPr lang="pl-PL" sz="1800" dirty="0"/>
              <a:t>, </a:t>
            </a:r>
            <a:r>
              <a:rPr lang="pl-PL" sz="1800" dirty="0" err="1"/>
              <a:t>misclassified</a:t>
            </a:r>
            <a:r>
              <a:rPr lang="pl-PL" sz="1800" dirty="0"/>
              <a:t> as </a:t>
            </a:r>
            <a:r>
              <a:rPr lang="pl-PL" sz="1800" b="1" dirty="0" err="1"/>
              <a:t>nonallergic</a:t>
            </a:r>
            <a:r>
              <a:rPr lang="pl-PL" sz="1800" b="1" dirty="0"/>
              <a:t> </a:t>
            </a:r>
            <a:r>
              <a:rPr lang="pl-PL" sz="1800" b="1" dirty="0" err="1"/>
              <a:t>rhinitis</a:t>
            </a:r>
            <a:endParaRPr lang="pl-PL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767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DB866E-B69C-42D6-AEAE-CA91229A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06" y="216049"/>
            <a:ext cx="7529658" cy="818335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Differential</a:t>
            </a:r>
            <a:r>
              <a:rPr lang="pl-PL" dirty="0"/>
              <a:t> </a:t>
            </a:r>
            <a:r>
              <a:rPr lang="pl-PL" dirty="0" err="1"/>
              <a:t>Diagnosis</a:t>
            </a:r>
            <a:r>
              <a:rPr lang="pl-PL" dirty="0"/>
              <a:t>: </a:t>
            </a:r>
            <a:r>
              <a:rPr lang="pl-PL" sz="3600" dirty="0" err="1"/>
              <a:t>Allergic</a:t>
            </a:r>
            <a:r>
              <a:rPr lang="pl-PL" sz="3600" dirty="0"/>
              <a:t> vs. </a:t>
            </a:r>
            <a:r>
              <a:rPr lang="pl-PL" sz="3600" dirty="0" err="1"/>
              <a:t>Infectious</a:t>
            </a:r>
            <a:r>
              <a:rPr lang="pl-PL" sz="3600" dirty="0"/>
              <a:t> </a:t>
            </a:r>
            <a:r>
              <a:rPr lang="pl-PL" sz="3600" dirty="0" err="1"/>
              <a:t>Rhinitis</a:t>
            </a: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89A05919-4C27-EDC7-6A0D-98757C372D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03719"/>
              </p:ext>
            </p:extLst>
          </p:nvPr>
        </p:nvGraphicFramePr>
        <p:xfrm>
          <a:off x="1158619" y="1171804"/>
          <a:ext cx="6701814" cy="5425415"/>
        </p:xfrm>
        <a:graphic>
          <a:graphicData uri="http://schemas.openxmlformats.org/drawingml/2006/table">
            <a:tbl>
              <a:tblPr>
                <a:tableStyleId>{91EBBBCC-DAD2-459C-BE2E-F6DE35CF9A28}</a:tableStyleId>
              </a:tblPr>
              <a:tblGrid>
                <a:gridCol w="2233938">
                  <a:extLst>
                    <a:ext uri="{9D8B030D-6E8A-4147-A177-3AD203B41FA5}">
                      <a16:colId xmlns:a16="http://schemas.microsoft.com/office/drawing/2014/main" val="3275117669"/>
                    </a:ext>
                  </a:extLst>
                </a:gridCol>
                <a:gridCol w="2233938">
                  <a:extLst>
                    <a:ext uri="{9D8B030D-6E8A-4147-A177-3AD203B41FA5}">
                      <a16:colId xmlns:a16="http://schemas.microsoft.com/office/drawing/2014/main" val="2365069526"/>
                    </a:ext>
                  </a:extLst>
                </a:gridCol>
                <a:gridCol w="2233938">
                  <a:extLst>
                    <a:ext uri="{9D8B030D-6E8A-4147-A177-3AD203B41FA5}">
                      <a16:colId xmlns:a16="http://schemas.microsoft.com/office/drawing/2014/main" val="2995325329"/>
                    </a:ext>
                  </a:extLst>
                </a:gridCol>
              </a:tblGrid>
              <a:tr h="179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Feature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Allergic Rhinitis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Infectious Rhinitis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661346332"/>
                  </a:ext>
                </a:extLst>
              </a:tr>
              <a:tr h="584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Etiology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IgE-mediated allergic reaction to airborne allergens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Viral (mainly rhinoviruses, coronaviruses); occasionally bacterial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2590658741"/>
                  </a:ext>
                </a:extLst>
              </a:tr>
              <a:tr h="314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Onset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Sudden, often after allergen exposure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Gradual, after contact with infected persons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4274521527"/>
                  </a:ext>
                </a:extLst>
              </a:tr>
              <a:tr h="449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 err="1"/>
                        <a:t>Duration</a:t>
                      </a:r>
                      <a:endParaRPr lang="pl-PL" sz="1400" dirty="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Chronic or recurrent; symptoms persist during allergen exposure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 err="1"/>
                        <a:t>Usually</a:t>
                      </a:r>
                      <a:r>
                        <a:rPr lang="pl-PL" sz="1400" dirty="0"/>
                        <a:t> </a:t>
                      </a:r>
                      <a:r>
                        <a:rPr lang="pl-PL" sz="1400" dirty="0" err="1"/>
                        <a:t>self-limiting</a:t>
                      </a:r>
                      <a:r>
                        <a:rPr lang="pl-PL" sz="1400" dirty="0"/>
                        <a:t> (7–10 </a:t>
                      </a:r>
                      <a:r>
                        <a:rPr lang="pl-PL" sz="1400" dirty="0" err="1"/>
                        <a:t>days</a:t>
                      </a:r>
                      <a:r>
                        <a:rPr lang="pl-PL" sz="1400" dirty="0"/>
                        <a:t>)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330293916"/>
                  </a:ext>
                </a:extLst>
              </a:tr>
              <a:tr h="314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Nasal discharge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Watery, clear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 err="1"/>
                        <a:t>Thick</a:t>
                      </a:r>
                      <a:r>
                        <a:rPr lang="pl-PL" sz="1400" b="1" dirty="0"/>
                        <a:t>, </a:t>
                      </a:r>
                      <a:r>
                        <a:rPr lang="pl-PL" sz="1400" b="1" dirty="0" err="1"/>
                        <a:t>purulent</a:t>
                      </a:r>
                      <a:r>
                        <a:rPr lang="pl-PL" sz="1400" dirty="0"/>
                        <a:t> (</a:t>
                      </a:r>
                      <a:r>
                        <a:rPr lang="pl-PL" sz="1400" dirty="0" err="1"/>
                        <a:t>yellow</a:t>
                      </a:r>
                      <a:r>
                        <a:rPr lang="pl-PL" sz="1400" dirty="0"/>
                        <a:t>/</a:t>
                      </a:r>
                      <a:r>
                        <a:rPr lang="pl-PL" sz="1400" dirty="0" err="1"/>
                        <a:t>green</a:t>
                      </a:r>
                      <a:r>
                        <a:rPr lang="pl-PL" sz="1400" dirty="0"/>
                        <a:t>)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1838670946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Sneezing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Frequent, paroxysmal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Occasionally, mild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4097441796"/>
                  </a:ext>
                </a:extLst>
              </a:tr>
              <a:tr h="17974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Nasal itching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Common, often intense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Absent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2850988665"/>
                  </a:ext>
                </a:extLst>
              </a:tr>
              <a:tr h="314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Nasal obstruction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Variable, may alternate sides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Common, progressive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3290821798"/>
                  </a:ext>
                </a:extLst>
              </a:tr>
              <a:tr h="314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Conjunctival symptoms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Common (itching, tearing, redness)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Absent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1485147733"/>
                  </a:ext>
                </a:extLst>
              </a:tr>
              <a:tr h="449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Systemic symptoms (fever, malaise)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Absent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Often present (especially in viral infection)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2952454583"/>
                  </a:ext>
                </a:extLst>
              </a:tr>
              <a:tr h="314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Mucosal appearance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Pale, bluish, edematous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Red, hyperemic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791102410"/>
                  </a:ext>
                </a:extLst>
              </a:tr>
              <a:tr h="314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Response to antihistamines</a:t>
                      </a:r>
                      <a:endParaRPr lang="pl-PL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Good improvement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Minimal or no effect</a:t>
                      </a:r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2728984126"/>
                  </a:ext>
                </a:extLst>
              </a:tr>
              <a:tr h="314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Family/personal history of atopy</a:t>
                      </a:r>
                      <a:endParaRPr lang="en-US" sz="1400"/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/>
                        <a:t>Frequently positive</a:t>
                      </a:r>
                    </a:p>
                  </a:txBody>
                  <a:tcPr marL="42795" marR="42795" marT="21397" marB="21397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 err="1"/>
                        <a:t>Negative</a:t>
                      </a:r>
                      <a:endParaRPr lang="pl-PL" sz="1400" dirty="0"/>
                    </a:p>
                  </a:txBody>
                  <a:tcPr marL="42795" marR="42795" marT="21397" marB="21397" anchor="ctr"/>
                </a:tc>
                <a:extLst>
                  <a:ext uri="{0D108BD9-81ED-4DB2-BD59-A6C34878D82A}">
                    <a16:rowId xmlns:a16="http://schemas.microsoft.com/office/drawing/2014/main" val="992852043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76F31CF-2BB0-4885-865D-2AE485A73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092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09D32B-E89A-48C6-8D4E-7C20FCE0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of Allergic Rhinitis (AR)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057251-B8B2-4657-8EDA-1AE79F4CC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Infection</a:t>
            </a:r>
            <a:r>
              <a:rPr lang="pl-PL" b="1" dirty="0"/>
              <a:t> of the </a:t>
            </a:r>
            <a:r>
              <a:rPr lang="pl-PL" b="1" dirty="0" err="1"/>
              <a:t>nasal</a:t>
            </a:r>
            <a:r>
              <a:rPr lang="pl-PL" b="1" dirty="0"/>
              <a:t> </a:t>
            </a:r>
            <a:r>
              <a:rPr lang="pl-PL" b="1" dirty="0" err="1"/>
              <a:t>mucosa</a:t>
            </a:r>
            <a:r>
              <a:rPr lang="pl-PL" dirty="0"/>
              <a:t> </a:t>
            </a:r>
            <a:r>
              <a:rPr lang="pl-PL" i="1" dirty="0"/>
              <a:t>(</a:t>
            </a:r>
            <a:r>
              <a:rPr lang="pl-PL" i="1" dirty="0" err="1"/>
              <a:t>infectious</a:t>
            </a:r>
            <a:r>
              <a:rPr lang="pl-PL" i="1" dirty="0"/>
              <a:t> </a:t>
            </a:r>
            <a:r>
              <a:rPr lang="pl-PL" i="1" dirty="0" err="1"/>
              <a:t>rhinitis</a:t>
            </a:r>
            <a:r>
              <a:rPr lang="pl-PL" i="1" dirty="0"/>
              <a:t> / </a:t>
            </a:r>
            <a:r>
              <a:rPr lang="pl-PL" i="1" dirty="0" err="1"/>
              <a:t>rhinosinusitis</a:t>
            </a:r>
            <a:r>
              <a:rPr lang="pl-PL" i="1" dirty="0"/>
              <a:t>)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Foreign</a:t>
            </a:r>
            <a:r>
              <a:rPr lang="pl-PL" b="1" dirty="0"/>
              <a:t> body in the </a:t>
            </a:r>
            <a:r>
              <a:rPr lang="pl-PL" b="1" dirty="0" err="1"/>
              <a:t>nasal</a:t>
            </a:r>
            <a:r>
              <a:rPr lang="pl-PL" b="1" dirty="0"/>
              <a:t> </a:t>
            </a:r>
            <a:r>
              <a:rPr lang="pl-PL" b="1" dirty="0" err="1"/>
              <a:t>cavity</a:t>
            </a:r>
            <a:r>
              <a:rPr lang="pl-PL" dirty="0"/>
              <a:t> </a:t>
            </a:r>
            <a:r>
              <a:rPr lang="pl-PL" i="1" dirty="0"/>
              <a:t>(</a:t>
            </a:r>
            <a:r>
              <a:rPr lang="pl-PL" i="1" dirty="0" err="1"/>
              <a:t>especially</a:t>
            </a:r>
            <a:r>
              <a:rPr lang="pl-PL" i="1" dirty="0"/>
              <a:t> </a:t>
            </a:r>
            <a:r>
              <a:rPr lang="pl-PL" i="1" dirty="0" err="1"/>
              <a:t>unilateral</a:t>
            </a:r>
            <a:r>
              <a:rPr lang="pl-PL" i="1" dirty="0"/>
              <a:t> </a:t>
            </a:r>
            <a:r>
              <a:rPr lang="pl-PL" i="1" dirty="0" err="1"/>
              <a:t>symptoms</a:t>
            </a:r>
            <a:r>
              <a:rPr lang="pl-PL" i="1" dirty="0"/>
              <a:t> in </a:t>
            </a:r>
            <a:r>
              <a:rPr lang="pl-PL" i="1" dirty="0" err="1"/>
              <a:t>children</a:t>
            </a:r>
            <a:r>
              <a:rPr lang="pl-PL" i="1" dirty="0"/>
              <a:t>)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Anatomical</a:t>
            </a:r>
            <a:r>
              <a:rPr lang="pl-PL" b="1" dirty="0"/>
              <a:t> </a:t>
            </a:r>
            <a:r>
              <a:rPr lang="pl-PL" b="1" dirty="0" err="1"/>
              <a:t>abnormalities</a:t>
            </a:r>
            <a:r>
              <a:rPr lang="pl-PL" b="1" dirty="0"/>
              <a:t> of the </a:t>
            </a:r>
            <a:r>
              <a:rPr lang="pl-PL" b="1" dirty="0" err="1"/>
              <a:t>nose</a:t>
            </a:r>
            <a:r>
              <a:rPr lang="pl-PL" dirty="0"/>
              <a:t> </a:t>
            </a:r>
            <a:r>
              <a:rPr lang="pl-PL" i="1" dirty="0"/>
              <a:t>(</a:t>
            </a:r>
            <a:r>
              <a:rPr lang="pl-PL" i="1" dirty="0" err="1"/>
              <a:t>e.g</a:t>
            </a:r>
            <a:r>
              <a:rPr lang="pl-PL" i="1" dirty="0"/>
              <a:t>. </a:t>
            </a:r>
            <a:r>
              <a:rPr lang="pl-PL" i="1" dirty="0" err="1"/>
              <a:t>deviated</a:t>
            </a:r>
            <a:r>
              <a:rPr lang="pl-PL" i="1" dirty="0"/>
              <a:t> </a:t>
            </a:r>
            <a:r>
              <a:rPr lang="pl-PL" i="1" dirty="0" err="1"/>
              <a:t>nasal</a:t>
            </a:r>
            <a:r>
              <a:rPr lang="pl-PL" i="1" dirty="0"/>
              <a:t> </a:t>
            </a:r>
            <a:r>
              <a:rPr lang="pl-PL" i="1" dirty="0" err="1"/>
              <a:t>septum</a:t>
            </a:r>
            <a:r>
              <a:rPr lang="pl-PL" i="1" dirty="0"/>
              <a:t>, </a:t>
            </a:r>
            <a:r>
              <a:rPr lang="pl-PL" i="1" dirty="0" err="1"/>
              <a:t>nasal</a:t>
            </a:r>
            <a:r>
              <a:rPr lang="pl-PL" i="1" dirty="0"/>
              <a:t> </a:t>
            </a:r>
            <a:r>
              <a:rPr lang="pl-PL" i="1" dirty="0" err="1"/>
              <a:t>polyps</a:t>
            </a:r>
            <a:r>
              <a:rPr lang="pl-PL" i="1" dirty="0"/>
              <a:t>)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Cystic</a:t>
            </a:r>
            <a:r>
              <a:rPr lang="pl-PL" b="1" dirty="0"/>
              <a:t> </a:t>
            </a:r>
            <a:r>
              <a:rPr lang="pl-PL" b="1" dirty="0" err="1"/>
              <a:t>fibrosis</a:t>
            </a:r>
            <a:r>
              <a:rPr lang="pl-PL" dirty="0"/>
              <a:t> </a:t>
            </a:r>
            <a:r>
              <a:rPr lang="pl-PL" i="1" dirty="0"/>
              <a:t>(</a:t>
            </a:r>
            <a:r>
              <a:rPr lang="pl-PL" i="1" dirty="0" err="1"/>
              <a:t>chronic</a:t>
            </a:r>
            <a:r>
              <a:rPr lang="pl-PL" i="1" dirty="0"/>
              <a:t> </a:t>
            </a:r>
            <a:r>
              <a:rPr lang="pl-PL" i="1" dirty="0" err="1"/>
              <a:t>sinusitis</a:t>
            </a:r>
            <a:r>
              <a:rPr lang="pl-PL" i="1" dirty="0"/>
              <a:t>, </a:t>
            </a:r>
            <a:r>
              <a:rPr lang="pl-PL" i="1" dirty="0" err="1"/>
              <a:t>nasal</a:t>
            </a:r>
            <a:r>
              <a:rPr lang="pl-PL" i="1" dirty="0"/>
              <a:t> </a:t>
            </a:r>
            <a:r>
              <a:rPr lang="pl-PL" i="1" dirty="0" err="1"/>
              <a:t>polyps</a:t>
            </a:r>
            <a:r>
              <a:rPr lang="pl-PL" i="1" dirty="0"/>
              <a:t>, </a:t>
            </a:r>
            <a:r>
              <a:rPr lang="pl-PL" i="1" dirty="0" err="1"/>
              <a:t>thick</a:t>
            </a:r>
            <a:r>
              <a:rPr lang="pl-PL" i="1" dirty="0"/>
              <a:t> </a:t>
            </a:r>
            <a:r>
              <a:rPr lang="pl-PL" i="1" dirty="0" err="1"/>
              <a:t>mucus</a:t>
            </a:r>
            <a:r>
              <a:rPr lang="pl-PL" i="1" dirty="0"/>
              <a:t>)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Primary</a:t>
            </a:r>
            <a:r>
              <a:rPr lang="pl-PL" b="1" dirty="0"/>
              <a:t> </a:t>
            </a:r>
            <a:r>
              <a:rPr lang="pl-PL" b="1" dirty="0" err="1"/>
              <a:t>ciliary</a:t>
            </a:r>
            <a:r>
              <a:rPr lang="pl-PL" b="1" dirty="0"/>
              <a:t> </a:t>
            </a:r>
            <a:r>
              <a:rPr lang="pl-PL" b="1" dirty="0" err="1"/>
              <a:t>dyskinesia</a:t>
            </a:r>
            <a:r>
              <a:rPr lang="pl-PL" b="1" dirty="0"/>
              <a:t> (PCD)</a:t>
            </a:r>
            <a:r>
              <a:rPr lang="pl-PL" dirty="0"/>
              <a:t> </a:t>
            </a:r>
            <a:r>
              <a:rPr lang="pl-PL" i="1" dirty="0"/>
              <a:t>(</a:t>
            </a:r>
            <a:r>
              <a:rPr lang="pl-PL" i="1" dirty="0" err="1"/>
              <a:t>impaired</a:t>
            </a:r>
            <a:r>
              <a:rPr lang="pl-PL" i="1" dirty="0"/>
              <a:t> </a:t>
            </a:r>
            <a:r>
              <a:rPr lang="pl-PL" i="1" dirty="0" err="1"/>
              <a:t>mucociliary</a:t>
            </a:r>
            <a:r>
              <a:rPr lang="pl-PL" i="1" dirty="0"/>
              <a:t> </a:t>
            </a:r>
            <a:r>
              <a:rPr lang="pl-PL" i="1" dirty="0" err="1"/>
              <a:t>clearance</a:t>
            </a:r>
            <a:r>
              <a:rPr lang="pl-PL" i="1" dirty="0"/>
              <a:t>, </a:t>
            </a:r>
            <a:r>
              <a:rPr lang="pl-PL" i="1" dirty="0" err="1"/>
              <a:t>chronic</a:t>
            </a:r>
            <a:r>
              <a:rPr lang="pl-PL" i="1" dirty="0"/>
              <a:t> </a:t>
            </a:r>
            <a:r>
              <a:rPr lang="pl-PL" i="1" dirty="0" err="1"/>
              <a:t>rhinitis</a:t>
            </a:r>
            <a:r>
              <a:rPr lang="pl-PL" i="1" dirty="0"/>
              <a:t>, </a:t>
            </a:r>
            <a:r>
              <a:rPr lang="pl-PL" i="1" dirty="0" err="1"/>
              <a:t>sinusitis</a:t>
            </a:r>
            <a:r>
              <a:rPr lang="pl-PL" i="1" dirty="0"/>
              <a:t>, </a:t>
            </a:r>
            <a:r>
              <a:rPr lang="pl-PL" i="1" dirty="0" err="1"/>
              <a:t>otitis</a:t>
            </a:r>
            <a:r>
              <a:rPr lang="pl-PL" i="1" dirty="0"/>
              <a:t> media)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Adenoid</a:t>
            </a:r>
            <a:r>
              <a:rPr lang="pl-PL" b="1" dirty="0"/>
              <a:t> </a:t>
            </a:r>
            <a:r>
              <a:rPr lang="pl-PL" b="1" dirty="0" err="1"/>
              <a:t>hypertrophy</a:t>
            </a:r>
            <a:r>
              <a:rPr lang="pl-PL" dirty="0"/>
              <a:t> </a:t>
            </a:r>
            <a:r>
              <a:rPr lang="pl-PL" i="1" dirty="0"/>
              <a:t>(</a:t>
            </a:r>
            <a:r>
              <a:rPr lang="pl-PL" i="1" dirty="0" err="1"/>
              <a:t>common</a:t>
            </a:r>
            <a:r>
              <a:rPr lang="pl-PL" i="1" dirty="0"/>
              <a:t> </a:t>
            </a:r>
            <a:r>
              <a:rPr lang="pl-PL" i="1" dirty="0" err="1"/>
              <a:t>cause</a:t>
            </a:r>
            <a:r>
              <a:rPr lang="pl-PL" i="1" dirty="0"/>
              <a:t> of </a:t>
            </a:r>
            <a:r>
              <a:rPr lang="pl-PL" i="1" dirty="0" err="1"/>
              <a:t>chronic</a:t>
            </a:r>
            <a:r>
              <a:rPr lang="pl-PL" i="1" dirty="0"/>
              <a:t> </a:t>
            </a:r>
            <a:r>
              <a:rPr lang="pl-PL" i="1" dirty="0" err="1"/>
              <a:t>nasal</a:t>
            </a:r>
            <a:r>
              <a:rPr lang="pl-PL" i="1" dirty="0"/>
              <a:t> </a:t>
            </a:r>
            <a:r>
              <a:rPr lang="pl-PL" i="1" dirty="0" err="1"/>
              <a:t>obstruction</a:t>
            </a:r>
            <a:r>
              <a:rPr lang="pl-PL" i="1" dirty="0"/>
              <a:t> in </a:t>
            </a:r>
            <a:r>
              <a:rPr lang="pl-PL" i="1" dirty="0" err="1"/>
              <a:t>children</a:t>
            </a:r>
            <a:r>
              <a:rPr lang="pl-PL" i="1" dirty="0"/>
              <a:t>)</a:t>
            </a:r>
            <a:endParaRPr lang="pl-PL" dirty="0"/>
          </a:p>
          <a:p>
            <a:pPr lvl="1"/>
            <a:endParaRPr lang="pl-PL" sz="2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ED3D49C-FCEB-487E-B8BC-C2917DC9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837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FAD655-0023-4850-BCF5-7731689A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7" y="356616"/>
            <a:ext cx="7290054" cy="1499616"/>
          </a:xfrm>
        </p:spPr>
        <p:txBody>
          <a:bodyPr/>
          <a:lstStyle/>
          <a:p>
            <a:r>
              <a:rPr lang="en-US" dirty="0"/>
              <a:t>Allergic Rhinitis and Quality of Life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BE04DA-1146-499F-AAC0-DFB1D905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24</a:t>
            </a:fld>
            <a:endParaRPr lang="pl-PL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1A9AA8D-0A44-65BD-7928-EBC7929113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85768" y="1856232"/>
            <a:ext cx="8472482" cy="46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Although nasal symptoms predominate, </a:t>
            </a:r>
            <a:r>
              <a:rPr lang="en-US" sz="2400" b="1" dirty="0"/>
              <a:t>allergic rhinitis </a:t>
            </a:r>
            <a:r>
              <a:rPr lang="en-US" sz="2400" dirty="0"/>
              <a:t>should be considered a </a:t>
            </a:r>
            <a:r>
              <a:rPr lang="en-US" sz="2400" b="1" dirty="0"/>
              <a:t>systemic inflammatory disorder</a:t>
            </a:r>
            <a:r>
              <a:rPr lang="en-US" sz="2400" dirty="0"/>
              <a:t>.</a:t>
            </a:r>
            <a:br>
              <a:rPr lang="en-US" sz="2400" dirty="0"/>
            </a:br>
            <a:r>
              <a:rPr lang="en-US" sz="2400" dirty="0"/>
              <a:t>It significantly </a:t>
            </a:r>
            <a:r>
              <a:rPr lang="en-US" sz="2400" b="1" dirty="0"/>
              <a:t>reduces learning and work performance</a:t>
            </a:r>
            <a:r>
              <a:rPr lang="en-US" sz="2400" dirty="0"/>
              <a:t> and </a:t>
            </a:r>
            <a:r>
              <a:rPr lang="en-US" sz="2400" b="1" dirty="0"/>
              <a:t>impairs quality of life</a:t>
            </a:r>
            <a:r>
              <a:rPr lang="en-US" sz="2400" dirty="0"/>
              <a:t>.</a:t>
            </a:r>
          </a:p>
          <a:p>
            <a:r>
              <a:rPr lang="en-US" sz="2400" b="1" dirty="0"/>
              <a:t>Societal Burden</a:t>
            </a:r>
          </a:p>
          <a:p>
            <a:r>
              <a:rPr lang="en-US" sz="2400" b="1" dirty="0"/>
              <a:t>United States:</a:t>
            </a:r>
            <a:br>
              <a:rPr lang="en-US" sz="2400" dirty="0"/>
            </a:br>
            <a:r>
              <a:rPr lang="en-US" sz="2400" dirty="0"/>
              <a:t>≈ </a:t>
            </a:r>
            <a:r>
              <a:rPr lang="en-US" sz="2400" b="1" dirty="0"/>
              <a:t>2 million school days</a:t>
            </a:r>
            <a:r>
              <a:rPr lang="en-US" sz="2400" dirty="0"/>
              <a:t> and </a:t>
            </a:r>
            <a:r>
              <a:rPr lang="en-US" sz="2400" b="1" dirty="0"/>
              <a:t>4 million work days</a:t>
            </a:r>
            <a:r>
              <a:rPr lang="en-US" sz="2400" dirty="0"/>
              <a:t> lost </a:t>
            </a:r>
            <a:r>
              <a:rPr lang="en-US" sz="2400" b="1" dirty="0"/>
              <a:t>each year</a:t>
            </a:r>
            <a:r>
              <a:rPr lang="en-US" sz="2400" dirty="0"/>
              <a:t> due to allergic rhinitis.</a:t>
            </a:r>
          </a:p>
          <a:p>
            <a:r>
              <a:rPr lang="en-US" sz="2400" b="1" dirty="0"/>
              <a:t>United Kingdom:</a:t>
            </a:r>
            <a:br>
              <a:rPr lang="en-US" sz="2400" dirty="0"/>
            </a:br>
            <a:r>
              <a:rPr lang="en-US" sz="2400" dirty="0"/>
              <a:t>Among students aged </a:t>
            </a:r>
            <a:r>
              <a:rPr lang="en-US" sz="2400" b="1" dirty="0"/>
              <a:t>15–16 years</a:t>
            </a:r>
            <a:r>
              <a:rPr lang="en-US" sz="2400" dirty="0"/>
              <a:t>, allergic rhinitis is associated with </a:t>
            </a:r>
            <a:r>
              <a:rPr lang="en-US" sz="2400" b="1" dirty="0"/>
              <a:t>reduced school attendance</a:t>
            </a:r>
            <a:r>
              <a:rPr lang="en-US" sz="2400" dirty="0"/>
              <a:t> and </a:t>
            </a:r>
            <a:r>
              <a:rPr lang="en-US" sz="2400" b="1" dirty="0"/>
              <a:t>poorer examination performance</a:t>
            </a:r>
            <a:r>
              <a:rPr lang="en-US" sz="2400" dirty="0"/>
              <a:t> during pollen season.</a:t>
            </a:r>
          </a:p>
        </p:txBody>
      </p:sp>
    </p:spTree>
    <p:extLst>
      <p:ext uri="{BB962C8B-B14F-4D97-AF65-F5344CB8AC3E}">
        <p14:creationId xmlns:p14="http://schemas.microsoft.com/office/powerpoint/2010/main" val="56343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C4FF2B-FD19-42A6-8032-E023148A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5" y="585216"/>
            <a:ext cx="7405899" cy="1499616"/>
          </a:xfrm>
        </p:spPr>
        <p:txBody>
          <a:bodyPr>
            <a:normAutofit/>
          </a:bodyPr>
          <a:lstStyle/>
          <a:p>
            <a:r>
              <a:rPr lang="en-US" dirty="0"/>
              <a:t>Nasal Obstruction – the Symptom Patients Fear Most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BA57CCC-B23C-49A0-826F-7A18DC97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25</a:t>
            </a:fld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3858E57D-5E4E-4EED-B5F2-3277F0524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7595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378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BDFBA2-2C5F-4D3C-B0BC-7660C9CF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Allergic Rhinitis According to Duration and Symptom Severity (ARIA Guidelines)</a:t>
            </a: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B0C09FB-9970-4125-95A6-0EE6B7165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26</a:t>
            </a:fld>
            <a:endParaRPr lang="pl-PL"/>
          </a:p>
        </p:txBody>
      </p:sp>
      <p:sp>
        <p:nvSpPr>
          <p:cNvPr id="3" name="AutoShape 2" descr="ARIA classification of severity of allergic rhinitis [4]. | Download  Scientific Diagram">
            <a:extLst>
              <a:ext uri="{FF2B5EF4-FFF2-40B4-BE49-F238E27FC236}">
                <a16:creationId xmlns:a16="http://schemas.microsoft.com/office/drawing/2014/main" id="{528F6E53-A469-C930-A505-795BA8A0CA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CE55EA-0A29-758B-DD6C-25787E236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522082"/>
            <a:ext cx="7289800" cy="355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1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EB70B-C7F6-4641-81A6-5FCD6CE3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Symptom Severity in Allergic Rhinitis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AF4497-0673-4773-868D-30D479FB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27</a:t>
            </a:fld>
            <a:endParaRPr lang="pl-PL"/>
          </a:p>
        </p:txBody>
      </p:sp>
      <p:pic>
        <p:nvPicPr>
          <p:cNvPr id="16386" name="Picture 2" descr="Visual analogue scale. A simple tool for daily treatment monitoring in allergic  rhinitis Wizualna skala analogowa – proste na">
            <a:extLst>
              <a:ext uri="{FF2B5EF4-FFF2-40B4-BE49-F238E27FC236}">
                <a16:creationId xmlns:a16="http://schemas.microsoft.com/office/drawing/2014/main" id="{032053D3-A594-FDCA-84A2-4019DD535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822920"/>
            <a:ext cx="3940924" cy="223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Visual Analogue Scale (VAS). 7 | Download Scientific Diagram">
            <a:extLst>
              <a:ext uri="{FF2B5EF4-FFF2-40B4-BE49-F238E27FC236}">
                <a16:creationId xmlns:a16="http://schemas.microsoft.com/office/drawing/2014/main" id="{6A5E1A46-3616-86FC-4E7B-DECA899DB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97" y="3328685"/>
            <a:ext cx="3598307" cy="122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02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EFF103-07C7-4472-AF72-021A38CC6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033B904-8B7C-47DC-A58D-890134F3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28</a:t>
            </a:fld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88E2A00-625C-437E-BC8E-7A18A1CB0B1A}"/>
              </a:ext>
            </a:extLst>
          </p:cNvPr>
          <p:cNvSpPr txBox="1">
            <a:spLocks/>
          </p:cNvSpPr>
          <p:nvPr/>
        </p:nvSpPr>
        <p:spPr>
          <a:xfrm>
            <a:off x="974558" y="6515684"/>
            <a:ext cx="7206916" cy="4288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Samoliński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wsp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ARIA 2019 – zintegrowana opieka w alergicznym nieżycie nosa – Polska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Allergology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2019; 6, 4: 111–126</a:t>
            </a: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A096070D-CA45-43A2-A17B-4F29620E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806EFCB-FC37-A1DB-A0A1-8BB517218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42" y="548640"/>
            <a:ext cx="8472515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2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93DE08-2A63-4742-973A-26DD57726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Allergic Rhinitis (AR)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C712464-163F-4F64-AB10-AE65D724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29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AEF49D4-4357-4425-A7EA-3AFE28FF9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33" y="1845838"/>
            <a:ext cx="7411019" cy="4185226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err="1"/>
              <a:t>Always</a:t>
            </a:r>
            <a:r>
              <a:rPr lang="pl-PL" b="1" dirty="0"/>
              <a:t>: </a:t>
            </a:r>
            <a:r>
              <a:rPr lang="pl-PL" b="1" dirty="0" err="1"/>
              <a:t>Education</a:t>
            </a:r>
            <a:r>
              <a:rPr lang="pl-PL" b="1" dirty="0"/>
              <a:t> + </a:t>
            </a:r>
            <a:r>
              <a:rPr lang="pl-PL" b="1" dirty="0" err="1"/>
              <a:t>Exposure</a:t>
            </a:r>
            <a:r>
              <a:rPr lang="pl-PL" b="1" dirty="0"/>
              <a:t> </a:t>
            </a:r>
            <a:r>
              <a:rPr lang="pl-PL" b="1" dirty="0" err="1"/>
              <a:t>Reduction</a:t>
            </a:r>
            <a:endParaRPr lang="pl-PL" b="1" dirty="0"/>
          </a:p>
          <a:p>
            <a:r>
              <a:rPr lang="pl-PL" b="1" dirty="0" err="1"/>
              <a:t>Nasal</a:t>
            </a:r>
            <a:r>
              <a:rPr lang="pl-PL" b="1" dirty="0"/>
              <a:t> </a:t>
            </a:r>
            <a:r>
              <a:rPr lang="pl-PL" b="1" dirty="0" err="1"/>
              <a:t>hygiene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regular</a:t>
            </a:r>
            <a:r>
              <a:rPr lang="pl-PL" dirty="0"/>
              <a:t> </a:t>
            </a:r>
            <a:r>
              <a:rPr lang="pl-PL" b="1" dirty="0" err="1"/>
              <a:t>isotonic</a:t>
            </a:r>
            <a:r>
              <a:rPr lang="pl-PL" b="1" dirty="0"/>
              <a:t> </a:t>
            </a:r>
            <a:r>
              <a:rPr lang="pl-PL" b="1" dirty="0" err="1"/>
              <a:t>saline</a:t>
            </a:r>
            <a:r>
              <a:rPr lang="pl-PL" b="1" dirty="0"/>
              <a:t> </a:t>
            </a:r>
            <a:r>
              <a:rPr lang="pl-PL" b="1" dirty="0" err="1"/>
              <a:t>irrigations</a:t>
            </a:r>
            <a:r>
              <a:rPr lang="pl-PL" dirty="0"/>
              <a:t>; </a:t>
            </a:r>
            <a:r>
              <a:rPr lang="pl-PL" dirty="0" err="1"/>
              <a:t>teach</a:t>
            </a:r>
            <a:r>
              <a:rPr lang="pl-PL" dirty="0"/>
              <a:t> </a:t>
            </a:r>
            <a:r>
              <a:rPr lang="pl-PL" b="1" dirty="0" err="1"/>
              <a:t>proper</a:t>
            </a:r>
            <a:r>
              <a:rPr lang="pl-PL" b="1" dirty="0"/>
              <a:t> </a:t>
            </a:r>
            <a:r>
              <a:rPr lang="pl-PL" b="1" dirty="0" err="1"/>
              <a:t>intranasal</a:t>
            </a:r>
            <a:r>
              <a:rPr lang="pl-PL" b="1" dirty="0"/>
              <a:t> spray </a:t>
            </a:r>
            <a:r>
              <a:rPr lang="pl-PL" b="1" dirty="0" err="1"/>
              <a:t>technique</a:t>
            </a:r>
            <a:r>
              <a:rPr lang="pl-PL" dirty="0"/>
              <a:t>.</a:t>
            </a:r>
          </a:p>
          <a:p>
            <a:r>
              <a:rPr lang="pl-PL" b="1" dirty="0" err="1"/>
              <a:t>Allergen</a:t>
            </a:r>
            <a:r>
              <a:rPr lang="pl-PL" b="1" dirty="0"/>
              <a:t>/</a:t>
            </a:r>
            <a:r>
              <a:rPr lang="pl-PL" b="1" dirty="0" err="1"/>
              <a:t>irritant</a:t>
            </a:r>
            <a:r>
              <a:rPr lang="pl-PL" b="1" dirty="0"/>
              <a:t> </a:t>
            </a:r>
            <a:r>
              <a:rPr lang="pl-PL" b="1" dirty="0" err="1"/>
              <a:t>reduction</a:t>
            </a:r>
            <a:r>
              <a:rPr lang="pl-PL" b="1" dirty="0"/>
              <a:t>:</a:t>
            </a:r>
            <a:endParaRPr lang="pl-PL" dirty="0"/>
          </a:p>
          <a:p>
            <a:pPr lvl="1"/>
            <a:r>
              <a:rPr lang="pl-PL" b="1" dirty="0"/>
              <a:t>Dust </a:t>
            </a:r>
            <a:r>
              <a:rPr lang="pl-PL" b="1" dirty="0" err="1"/>
              <a:t>mites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encase</a:t>
            </a:r>
            <a:r>
              <a:rPr lang="pl-PL" dirty="0"/>
              <a:t> </a:t>
            </a:r>
            <a:r>
              <a:rPr lang="pl-PL" dirty="0" err="1"/>
              <a:t>mattresses</a:t>
            </a:r>
            <a:r>
              <a:rPr lang="pl-PL" dirty="0"/>
              <a:t>/</a:t>
            </a:r>
            <a:r>
              <a:rPr lang="pl-PL" dirty="0" err="1"/>
              <a:t>pillows</a:t>
            </a:r>
            <a:r>
              <a:rPr lang="pl-PL" dirty="0"/>
              <a:t>, </a:t>
            </a:r>
            <a:r>
              <a:rPr lang="pl-PL" b="1" dirty="0" err="1"/>
              <a:t>wash</a:t>
            </a:r>
            <a:r>
              <a:rPr lang="pl-PL" b="1" dirty="0"/>
              <a:t> </a:t>
            </a:r>
            <a:r>
              <a:rPr lang="pl-PL" b="1" dirty="0" err="1"/>
              <a:t>bedding</a:t>
            </a:r>
            <a:r>
              <a:rPr lang="pl-PL" b="1" dirty="0"/>
              <a:t> ≥60 °C</a:t>
            </a:r>
            <a:r>
              <a:rPr lang="pl-PL" dirty="0"/>
              <a:t>, </a:t>
            </a:r>
            <a:r>
              <a:rPr lang="pl-PL" dirty="0" err="1"/>
              <a:t>declutter</a:t>
            </a:r>
            <a:r>
              <a:rPr lang="pl-PL" dirty="0"/>
              <a:t>, limit </a:t>
            </a:r>
            <a:r>
              <a:rPr lang="pl-PL" dirty="0" err="1"/>
              <a:t>carpets</a:t>
            </a:r>
            <a:r>
              <a:rPr lang="pl-PL" dirty="0"/>
              <a:t>/heavy </a:t>
            </a:r>
            <a:r>
              <a:rPr lang="pl-PL" dirty="0" err="1"/>
              <a:t>curtains</a:t>
            </a:r>
            <a:r>
              <a:rPr lang="pl-PL" dirty="0"/>
              <a:t>, </a:t>
            </a:r>
            <a:r>
              <a:rPr lang="pl-PL" dirty="0" err="1"/>
              <a:t>maintain</a:t>
            </a:r>
            <a:r>
              <a:rPr lang="pl-PL" dirty="0"/>
              <a:t> </a:t>
            </a:r>
            <a:r>
              <a:rPr lang="pl-PL" dirty="0" err="1"/>
              <a:t>low</a:t>
            </a:r>
            <a:r>
              <a:rPr lang="pl-PL" dirty="0"/>
              <a:t> </a:t>
            </a:r>
            <a:r>
              <a:rPr lang="pl-PL" dirty="0" err="1"/>
              <a:t>humidity</a:t>
            </a:r>
            <a:r>
              <a:rPr lang="pl-PL" dirty="0"/>
              <a:t>.</a:t>
            </a:r>
          </a:p>
          <a:p>
            <a:pPr lvl="1"/>
            <a:r>
              <a:rPr lang="pl-PL" b="1" dirty="0" err="1"/>
              <a:t>Pets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minimize</a:t>
            </a:r>
            <a:r>
              <a:rPr lang="pl-PL" dirty="0"/>
              <a:t> </a:t>
            </a:r>
            <a:r>
              <a:rPr lang="pl-PL" dirty="0" err="1"/>
              <a:t>exposure</a:t>
            </a:r>
            <a:r>
              <a:rPr lang="pl-PL" dirty="0"/>
              <a:t>; </a:t>
            </a:r>
            <a:r>
              <a:rPr lang="pl-PL" dirty="0" err="1"/>
              <a:t>consider</a:t>
            </a:r>
            <a:r>
              <a:rPr lang="pl-PL" dirty="0"/>
              <a:t> </a:t>
            </a:r>
            <a:r>
              <a:rPr lang="pl-PL" dirty="0" err="1"/>
              <a:t>restricting</a:t>
            </a:r>
            <a:r>
              <a:rPr lang="pl-PL" dirty="0"/>
              <a:t> </a:t>
            </a:r>
            <a:r>
              <a:rPr lang="pl-PL" dirty="0" err="1"/>
              <a:t>bedroom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temporary</a:t>
            </a:r>
            <a:r>
              <a:rPr lang="pl-PL" dirty="0"/>
              <a:t> </a:t>
            </a:r>
            <a:r>
              <a:rPr lang="pl-PL" dirty="0" err="1"/>
              <a:t>removal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</a:t>
            </a:r>
            <a:r>
              <a:rPr lang="pl-PL" dirty="0" err="1"/>
              <a:t>exacerbations</a:t>
            </a:r>
            <a:r>
              <a:rPr lang="pl-PL" dirty="0"/>
              <a:t>.</a:t>
            </a:r>
          </a:p>
          <a:p>
            <a:pPr lvl="1"/>
            <a:r>
              <a:rPr lang="pl-PL" b="1" dirty="0" err="1"/>
              <a:t>Smoke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strict</a:t>
            </a:r>
            <a:r>
              <a:rPr lang="pl-PL" dirty="0"/>
              <a:t> </a:t>
            </a:r>
            <a:r>
              <a:rPr lang="pl-PL" b="1" dirty="0"/>
              <a:t>no-smoking policy</a:t>
            </a:r>
            <a:r>
              <a:rPr lang="pl-PL" dirty="0"/>
              <a:t> (</a:t>
            </a:r>
            <a:r>
              <a:rPr lang="pl-PL" dirty="0" err="1"/>
              <a:t>home</a:t>
            </a:r>
            <a:r>
              <a:rPr lang="pl-PL" dirty="0"/>
              <a:t>, </a:t>
            </a:r>
            <a:r>
              <a:rPr lang="pl-PL" dirty="0" err="1"/>
              <a:t>balcony</a:t>
            </a:r>
            <a:r>
              <a:rPr lang="pl-PL" dirty="0"/>
              <a:t>, car).</a:t>
            </a:r>
          </a:p>
          <a:p>
            <a:pPr lvl="1"/>
            <a:r>
              <a:rPr lang="pl-PL" b="1" dirty="0" err="1"/>
              <a:t>Aerosols</a:t>
            </a:r>
            <a:r>
              <a:rPr lang="pl-PL" b="1" dirty="0"/>
              <a:t>/</a:t>
            </a:r>
            <a:r>
              <a:rPr lang="pl-PL" b="1" dirty="0" err="1"/>
              <a:t>irritants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avoid</a:t>
            </a:r>
            <a:r>
              <a:rPr lang="pl-PL" dirty="0"/>
              <a:t> </a:t>
            </a:r>
            <a:r>
              <a:rPr lang="pl-PL" dirty="0" err="1"/>
              <a:t>sprays</a:t>
            </a:r>
            <a:r>
              <a:rPr lang="pl-PL" dirty="0"/>
              <a:t> (</a:t>
            </a:r>
            <a:r>
              <a:rPr lang="pl-PL" dirty="0" err="1"/>
              <a:t>deodorants</a:t>
            </a:r>
            <a:r>
              <a:rPr lang="pl-PL" dirty="0"/>
              <a:t>, </a:t>
            </a:r>
            <a:r>
              <a:rPr lang="pl-PL" dirty="0" err="1"/>
              <a:t>air</a:t>
            </a:r>
            <a:r>
              <a:rPr lang="pl-PL" dirty="0"/>
              <a:t> </a:t>
            </a:r>
            <a:r>
              <a:rPr lang="pl-PL" dirty="0" err="1"/>
              <a:t>fresheners</a:t>
            </a:r>
            <a:r>
              <a:rPr lang="pl-PL" dirty="0"/>
              <a:t>), </a:t>
            </a:r>
            <a:r>
              <a:rPr lang="pl-PL" dirty="0" err="1"/>
              <a:t>strong</a:t>
            </a:r>
            <a:r>
              <a:rPr lang="pl-PL" dirty="0"/>
              <a:t> </a:t>
            </a:r>
            <a:r>
              <a:rPr lang="pl-PL" dirty="0" err="1"/>
              <a:t>fragrances</a:t>
            </a:r>
            <a:r>
              <a:rPr lang="pl-PL" dirty="0"/>
              <a:t>, </a:t>
            </a:r>
            <a:r>
              <a:rPr lang="pl-PL" dirty="0" err="1"/>
              <a:t>cleaning</a:t>
            </a:r>
            <a:r>
              <a:rPr lang="pl-PL" dirty="0"/>
              <a:t> </a:t>
            </a:r>
            <a:r>
              <a:rPr lang="pl-PL" dirty="0" err="1"/>
              <a:t>aerosols</a:t>
            </a:r>
            <a:r>
              <a:rPr lang="pl-PL" dirty="0"/>
              <a:t>.</a:t>
            </a:r>
          </a:p>
          <a:p>
            <a:r>
              <a:rPr lang="pl-PL" b="1" dirty="0" err="1"/>
              <a:t>Seasonal</a:t>
            </a:r>
            <a:r>
              <a:rPr lang="pl-PL" b="1" dirty="0"/>
              <a:t> plan:</a:t>
            </a:r>
            <a:r>
              <a:rPr lang="pl-PL" dirty="0"/>
              <a:t> </a:t>
            </a:r>
            <a:r>
              <a:rPr lang="pl-PL" dirty="0" err="1"/>
              <a:t>follow</a:t>
            </a:r>
            <a:r>
              <a:rPr lang="pl-PL" dirty="0"/>
              <a:t> the </a:t>
            </a:r>
            <a:r>
              <a:rPr lang="pl-PL" b="1" dirty="0"/>
              <a:t>pollen monitor/</a:t>
            </a:r>
            <a:r>
              <a:rPr lang="pl-PL" b="1" dirty="0" err="1"/>
              <a:t>calendar</a:t>
            </a:r>
            <a:r>
              <a:rPr lang="pl-PL" dirty="0"/>
              <a:t>; </a:t>
            </a:r>
            <a:r>
              <a:rPr lang="pl-PL" dirty="0" err="1"/>
              <a:t>adjust</a:t>
            </a:r>
            <a:r>
              <a:rPr lang="pl-PL" dirty="0"/>
              <a:t> </a:t>
            </a:r>
            <a:r>
              <a:rPr lang="pl-PL" dirty="0" err="1"/>
              <a:t>outdoor</a:t>
            </a:r>
            <a:r>
              <a:rPr lang="pl-PL" dirty="0"/>
              <a:t> </a:t>
            </a:r>
            <a:r>
              <a:rPr lang="pl-PL" dirty="0" err="1"/>
              <a:t>activity</a:t>
            </a:r>
            <a:r>
              <a:rPr lang="pl-PL" dirty="0"/>
              <a:t> on </a:t>
            </a:r>
            <a:r>
              <a:rPr lang="pl-PL" b="1" dirty="0"/>
              <a:t>high-pollen </a:t>
            </a:r>
            <a:r>
              <a:rPr lang="pl-PL" b="1" dirty="0" err="1"/>
              <a:t>days</a:t>
            </a:r>
            <a:r>
              <a:rPr lang="pl-PL" dirty="0"/>
              <a:t> (</a:t>
            </a:r>
            <a:r>
              <a:rPr lang="pl-PL" dirty="0" err="1"/>
              <a:t>prefer</a:t>
            </a:r>
            <a:r>
              <a:rPr lang="pl-PL" dirty="0"/>
              <a:t> </a:t>
            </a:r>
            <a:r>
              <a:rPr lang="pl-PL" dirty="0" err="1"/>
              <a:t>mornings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rain</a:t>
            </a:r>
            <a:r>
              <a:rPr lang="pl-PL" dirty="0"/>
              <a:t>, </a:t>
            </a:r>
            <a:r>
              <a:rPr lang="pl-PL" dirty="0" err="1"/>
              <a:t>use</a:t>
            </a:r>
            <a:r>
              <a:rPr lang="pl-PL" dirty="0"/>
              <a:t> </a:t>
            </a:r>
            <a:r>
              <a:rPr lang="pl-PL" dirty="0" err="1"/>
              <a:t>sunglasses</a:t>
            </a:r>
            <a:r>
              <a:rPr lang="pl-PL" dirty="0"/>
              <a:t>/</a:t>
            </a:r>
            <a:r>
              <a:rPr lang="pl-PL" dirty="0" err="1"/>
              <a:t>hat</a:t>
            </a:r>
            <a:r>
              <a:rPr lang="pl-PL" dirty="0"/>
              <a:t>, </a:t>
            </a:r>
            <a:r>
              <a:rPr lang="pl-PL" dirty="0" err="1"/>
              <a:t>shower</a:t>
            </a:r>
            <a:r>
              <a:rPr lang="pl-PL" dirty="0"/>
              <a:t>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outdoor</a:t>
            </a:r>
            <a:r>
              <a:rPr lang="pl-PL" dirty="0"/>
              <a:t> </a:t>
            </a:r>
            <a:r>
              <a:rPr lang="pl-PL" dirty="0" err="1"/>
              <a:t>exposure</a:t>
            </a:r>
            <a:r>
              <a:rPr lang="pl-PL" dirty="0"/>
              <a:t>).</a:t>
            </a:r>
          </a:p>
          <a:p>
            <a:r>
              <a:rPr lang="pl-PL" b="1" dirty="0"/>
              <a:t>School/</a:t>
            </a:r>
            <a:r>
              <a:rPr lang="pl-PL" b="1" dirty="0" err="1"/>
              <a:t>nursery</a:t>
            </a:r>
            <a:r>
              <a:rPr lang="pl-PL" b="1" dirty="0"/>
              <a:t> </a:t>
            </a:r>
            <a:r>
              <a:rPr lang="pl-PL" b="1" dirty="0" err="1"/>
              <a:t>coordination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modify</a:t>
            </a:r>
            <a:r>
              <a:rPr lang="pl-PL" dirty="0"/>
              <a:t> </a:t>
            </a:r>
            <a:r>
              <a:rPr lang="pl-PL" b="1" dirty="0" err="1"/>
              <a:t>outdoor</a:t>
            </a:r>
            <a:r>
              <a:rPr lang="pl-PL" b="1" dirty="0"/>
              <a:t> </a:t>
            </a:r>
            <a:r>
              <a:rPr lang="pl-PL" b="1" dirty="0" err="1"/>
              <a:t>activities</a:t>
            </a:r>
            <a:r>
              <a:rPr lang="pl-PL" dirty="0"/>
              <a:t> and </a:t>
            </a:r>
            <a:r>
              <a:rPr lang="pl-PL" b="1" dirty="0" err="1"/>
              <a:t>ventilation</a:t>
            </a:r>
            <a:r>
              <a:rPr lang="pl-PL" dirty="0"/>
              <a:t> </a:t>
            </a:r>
            <a:r>
              <a:rPr lang="pl-PL" dirty="0" err="1"/>
              <a:t>plans</a:t>
            </a:r>
            <a:r>
              <a:rPr lang="pl-PL" dirty="0"/>
              <a:t> on high-pollen </a:t>
            </a:r>
            <a:r>
              <a:rPr lang="pl-PL" dirty="0" err="1"/>
              <a:t>days</a:t>
            </a:r>
            <a:r>
              <a:rPr lang="pl-PL" dirty="0"/>
              <a:t>; </a:t>
            </a:r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access</a:t>
            </a:r>
            <a:r>
              <a:rPr lang="pl-PL" dirty="0"/>
              <a:t> to </a:t>
            </a:r>
            <a:r>
              <a:rPr lang="pl-PL" b="1" dirty="0" err="1"/>
              <a:t>rescue</a:t>
            </a:r>
            <a:r>
              <a:rPr lang="pl-PL" b="1" dirty="0"/>
              <a:t> </a:t>
            </a:r>
            <a:r>
              <a:rPr lang="pl-PL" b="1" dirty="0" err="1"/>
              <a:t>meds</a:t>
            </a:r>
            <a:r>
              <a:rPr lang="pl-PL" dirty="0"/>
              <a:t> and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b="1" dirty="0" err="1"/>
              <a:t>individual</a:t>
            </a:r>
            <a:r>
              <a:rPr lang="pl-PL" b="1" dirty="0"/>
              <a:t> management plan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64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58B775F9-E4EA-42B0-8A0D-AA0570A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20" y="390525"/>
            <a:ext cx="8342567" cy="1423988"/>
          </a:xfrm>
        </p:spPr>
        <p:txBody>
          <a:bodyPr>
            <a:normAutofit/>
          </a:bodyPr>
          <a:lstStyle/>
          <a:p>
            <a:r>
              <a:rPr lang="en-US" sz="3200" dirty="0"/>
              <a:t>Modern Classification of Allergic (Hypersensitivity) Reactions</a:t>
            </a:r>
            <a:endParaRPr lang="pl-PL" sz="3200" dirty="0"/>
          </a:p>
        </p:txBody>
      </p:sp>
      <p:sp>
        <p:nvSpPr>
          <p:cNvPr id="14" name="Symbol zastępczy numeru slajdu 13">
            <a:extLst>
              <a:ext uri="{FF2B5EF4-FFF2-40B4-BE49-F238E27FC236}">
                <a16:creationId xmlns:a16="http://schemas.microsoft.com/office/drawing/2014/main" id="{D049B67A-C199-47B3-B421-0C57393F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</a:t>
            </a:fld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CC87C28-C526-FC69-AF40-B9D3149D3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876" y="1814513"/>
            <a:ext cx="8252373" cy="450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7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7FDEE-6406-664A-BA0A-6A3F57415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E45CE-6187-7A26-E587-ADCC9164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Allergic Rhinitis (AR)</a:t>
            </a:r>
            <a:endParaRPr lang="pl-PL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3618E7D1-9EF9-F6C4-F9A2-2608DC605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6963" y="1837319"/>
            <a:ext cx="3566160" cy="4023360"/>
          </a:xfrm>
        </p:spPr>
        <p:txBody>
          <a:bodyPr>
            <a:noAutofit/>
          </a:bodyPr>
          <a:lstStyle/>
          <a:p>
            <a:r>
              <a:rPr lang="en-US" b="1" noProof="0" dirty="0"/>
              <a:t>Intranasal or Oral H1 Antihistamines (2nd Generation, Non-sedating)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Recommended for </a:t>
            </a:r>
            <a:r>
              <a:rPr lang="en-US" b="1" noProof="0" dirty="0"/>
              <a:t>mild symptoms</a:t>
            </a:r>
            <a:r>
              <a:rPr lang="en-US" noProof="0" dirty="0"/>
              <a:t> or </a:t>
            </a:r>
            <a:r>
              <a:rPr lang="en-US" b="1" noProof="0" dirty="0"/>
              <a:t>as-needed (on-demand) treatment</a:t>
            </a:r>
            <a:r>
              <a:rPr lang="en-US" noProof="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noProof="0" dirty="0"/>
              <a:t>Provide effective relief of </a:t>
            </a:r>
            <a:r>
              <a:rPr lang="en-US" b="1" noProof="0" dirty="0"/>
              <a:t>sneezing</a:t>
            </a:r>
            <a:r>
              <a:rPr lang="en-US" noProof="0" dirty="0"/>
              <a:t>, </a:t>
            </a:r>
            <a:r>
              <a:rPr lang="en-US" b="1" noProof="0" dirty="0"/>
              <a:t>itching</a:t>
            </a:r>
            <a:r>
              <a:rPr lang="en-US" noProof="0" dirty="0"/>
              <a:t>, and </a:t>
            </a:r>
            <a:r>
              <a:rPr lang="en-US" b="1" noProof="0" dirty="0"/>
              <a:t>rhinorrhea</a:t>
            </a:r>
            <a:r>
              <a:rPr lang="en-US" noProof="0" dirty="0"/>
              <a:t>; less effect on </a:t>
            </a:r>
            <a:r>
              <a:rPr lang="en-US" b="1" noProof="0" dirty="0"/>
              <a:t>nasal obstruction</a:t>
            </a:r>
            <a:r>
              <a:rPr lang="en-US" noProof="0" dirty="0"/>
              <a:t>.</a:t>
            </a:r>
          </a:p>
          <a:p>
            <a:pPr marL="0" indent="0">
              <a:buNone/>
            </a:pPr>
            <a:r>
              <a:rPr lang="en-US" noProof="0" dirty="0"/>
              <a:t>Can be used </a:t>
            </a:r>
            <a:r>
              <a:rPr lang="en-US" b="1" noProof="0" dirty="0"/>
              <a:t>alone</a:t>
            </a:r>
            <a:r>
              <a:rPr lang="en-US" noProof="0" dirty="0"/>
              <a:t> in mild cases or </a:t>
            </a:r>
            <a:r>
              <a:rPr lang="en-US" b="1" noProof="0" dirty="0"/>
              <a:t>in combination</a:t>
            </a:r>
            <a:r>
              <a:rPr lang="en-US" noProof="0" dirty="0"/>
              <a:t> with intranasal corticosteroids in moderate/severe disease.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622C8B-E091-B7EC-0642-B3BD68898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0778" y="1837319"/>
            <a:ext cx="3237464" cy="4435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err="1"/>
              <a:t>Avoid</a:t>
            </a:r>
            <a:r>
              <a:rPr lang="pl-PL" b="1" dirty="0"/>
              <a:t> </a:t>
            </a:r>
            <a:r>
              <a:rPr lang="pl-PL" b="1" dirty="0" err="1"/>
              <a:t>first-generation</a:t>
            </a:r>
            <a:r>
              <a:rPr lang="pl-PL" b="1" dirty="0"/>
              <a:t> </a:t>
            </a:r>
            <a:r>
              <a:rPr lang="pl-PL" b="1" dirty="0" err="1"/>
              <a:t>antihistamines</a:t>
            </a:r>
            <a:endParaRPr lang="pl-PL" dirty="0"/>
          </a:p>
          <a:p>
            <a:pPr marL="0" indent="0">
              <a:buNone/>
            </a:pPr>
            <a:r>
              <a:rPr lang="pl-PL" dirty="0" err="1"/>
              <a:t>Cause</a:t>
            </a:r>
            <a:r>
              <a:rPr lang="pl-PL" dirty="0"/>
              <a:t> </a:t>
            </a:r>
            <a:r>
              <a:rPr lang="pl-PL" b="1" dirty="0" err="1"/>
              <a:t>sedation</a:t>
            </a:r>
            <a:r>
              <a:rPr lang="pl-PL" dirty="0"/>
              <a:t>, </a:t>
            </a:r>
            <a:r>
              <a:rPr lang="pl-PL" b="1" dirty="0" err="1"/>
              <a:t>impaired</a:t>
            </a:r>
            <a:r>
              <a:rPr lang="pl-PL" b="1" dirty="0"/>
              <a:t> learning and </a:t>
            </a:r>
            <a:r>
              <a:rPr lang="pl-PL" b="1" dirty="0" err="1"/>
              <a:t>attention</a:t>
            </a:r>
            <a:r>
              <a:rPr lang="pl-PL" dirty="0"/>
              <a:t>, and </a:t>
            </a:r>
            <a:r>
              <a:rPr lang="pl-PL" b="1" dirty="0" err="1"/>
              <a:t>psychomotor</a:t>
            </a:r>
            <a:r>
              <a:rPr lang="pl-PL" b="1" dirty="0"/>
              <a:t> </a:t>
            </a:r>
            <a:r>
              <a:rPr lang="pl-PL" b="1" dirty="0" err="1"/>
              <a:t>slowing</a:t>
            </a:r>
            <a:r>
              <a:rPr lang="pl-PL" dirty="0"/>
              <a:t> — </a:t>
            </a:r>
            <a:r>
              <a:rPr lang="pl-PL" dirty="0" err="1"/>
              <a:t>particularly</a:t>
            </a:r>
            <a:r>
              <a:rPr lang="pl-PL" dirty="0"/>
              <a:t> </a:t>
            </a:r>
            <a:r>
              <a:rPr lang="pl-PL" dirty="0" err="1"/>
              <a:t>problematic</a:t>
            </a:r>
            <a:r>
              <a:rPr lang="pl-PL" dirty="0"/>
              <a:t> in </a:t>
            </a:r>
            <a:r>
              <a:rPr lang="pl-PL" b="1" dirty="0" err="1"/>
              <a:t>children</a:t>
            </a:r>
            <a:r>
              <a:rPr lang="pl-PL" b="1" dirty="0"/>
              <a:t> and </a:t>
            </a:r>
            <a:r>
              <a:rPr lang="pl-PL" b="1" dirty="0" err="1"/>
              <a:t>students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Examples</a:t>
            </a:r>
            <a:r>
              <a:rPr lang="pl-PL" dirty="0"/>
              <a:t>: </a:t>
            </a:r>
            <a:r>
              <a:rPr lang="pl-PL" b="1" dirty="0"/>
              <a:t>c</a:t>
            </a:r>
            <a:r>
              <a:rPr lang="en-US" b="1" dirty="0" err="1"/>
              <a:t>etirizine</a:t>
            </a:r>
            <a:r>
              <a:rPr lang="pl-PL" b="1" dirty="0"/>
              <a:t>, l</a:t>
            </a:r>
            <a:r>
              <a:rPr lang="en-US" b="1" dirty="0" err="1"/>
              <a:t>evocetirizine</a:t>
            </a:r>
            <a:r>
              <a:rPr lang="pl-PL" b="1" dirty="0"/>
              <a:t>, l</a:t>
            </a:r>
            <a:r>
              <a:rPr lang="en-US" b="1" dirty="0" err="1"/>
              <a:t>oratadine</a:t>
            </a:r>
            <a:r>
              <a:rPr lang="pl-PL" b="1" dirty="0"/>
              <a:t>, f</a:t>
            </a:r>
            <a:r>
              <a:rPr lang="en-US" b="1" dirty="0" err="1"/>
              <a:t>exofenadine</a:t>
            </a:r>
            <a:r>
              <a:rPr lang="pl-PL" b="1" dirty="0"/>
              <a:t>, b</a:t>
            </a:r>
            <a:r>
              <a:rPr lang="en-US" b="1" dirty="0" err="1"/>
              <a:t>ilastine</a:t>
            </a:r>
            <a:r>
              <a:rPr lang="pl-PL" b="1" dirty="0"/>
              <a:t>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F52DCE1-7D6C-834D-021A-78EAC8DAC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040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1E6A0-AC79-BE5C-1787-F9AFCD382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E08D0A-21F6-204F-CF66-85630AB6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Allergic Rhinitis (AR)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4A5EF9-F449-552F-871A-007C4772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31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52AF43CB-D589-5C1F-E418-591F407F5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258" y="1999185"/>
            <a:ext cx="7353893" cy="4310175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/>
              <a:t>Intranasal Corticosteroids (INCS) – Cornerstone of Therapy in Moderate/Severe AR</a:t>
            </a:r>
          </a:p>
          <a:p>
            <a:r>
              <a:rPr lang="en-US" sz="1600" b="1" dirty="0"/>
              <a:t>Mainstay treatment</a:t>
            </a:r>
            <a:r>
              <a:rPr lang="en-US" sz="1600" dirty="0"/>
              <a:t> for </a:t>
            </a:r>
            <a:r>
              <a:rPr lang="en-US" sz="1600" b="1" dirty="0"/>
              <a:t>moderate to severe allergic rhinitis</a:t>
            </a:r>
            <a:r>
              <a:rPr lang="en-US" sz="1600" dirty="0"/>
              <a:t>.</a:t>
            </a:r>
          </a:p>
          <a:p>
            <a:r>
              <a:rPr lang="en-US" sz="1600" dirty="0"/>
              <a:t>Should be used </a:t>
            </a:r>
            <a:r>
              <a:rPr lang="en-US" sz="1600" b="1" dirty="0"/>
              <a:t>regularly</a:t>
            </a:r>
            <a:r>
              <a:rPr lang="en-US" sz="1600" dirty="0"/>
              <a:t>, at least for </a:t>
            </a:r>
            <a:r>
              <a:rPr lang="en-US" sz="1600" b="1" dirty="0"/>
              <a:t>several weeks during the pollen season</a:t>
            </a:r>
            <a:r>
              <a:rPr lang="en-US" sz="1600" dirty="0"/>
              <a:t> or longer in perennial AR.</a:t>
            </a:r>
          </a:p>
          <a:p>
            <a:r>
              <a:rPr lang="en-US" sz="1600" b="1" dirty="0"/>
              <a:t>Mechanism:</a:t>
            </a:r>
            <a:r>
              <a:rPr lang="en-US" sz="1600" dirty="0"/>
              <a:t> potent anti-inflammatory effect — reduces nasal obstruction, itching, rhinorrhea, and sneezing.</a:t>
            </a:r>
          </a:p>
          <a:p>
            <a:br>
              <a:rPr lang="en-US" sz="1600" dirty="0"/>
            </a:br>
            <a:endParaRPr lang="en-US" sz="1600" dirty="0"/>
          </a:p>
          <a:p>
            <a:r>
              <a:rPr lang="en-US" sz="1600" b="1" dirty="0"/>
              <a:t>Key principles: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Proper technique:</a:t>
            </a:r>
            <a:r>
              <a:rPr lang="en-US" sz="1600" dirty="0"/>
              <a:t> direct the spray </a:t>
            </a:r>
            <a:r>
              <a:rPr lang="en-US" sz="1600" b="1" dirty="0"/>
              <a:t>away from the nasal septum</a:t>
            </a:r>
            <a:r>
              <a:rPr lang="en-US" sz="1600" dirty="0"/>
              <a:t> to minimize irritation and bleeding.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Adherence:</a:t>
            </a:r>
            <a:r>
              <a:rPr lang="en-US" sz="1600" dirty="0"/>
              <a:t> daily use is essential for optimal control — not just “as needed.”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/>
              <a:t>Evaluation:</a:t>
            </a:r>
            <a:r>
              <a:rPr lang="en-US" sz="1600" dirty="0"/>
              <a:t> assess response after </a:t>
            </a:r>
            <a:r>
              <a:rPr lang="en-US" sz="1600" b="1" dirty="0"/>
              <a:t>2–4 weeks</a:t>
            </a:r>
            <a:r>
              <a:rPr lang="en-US" sz="1600" dirty="0"/>
              <a:t>; if effective, continue through the exposure period.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May be </a:t>
            </a:r>
            <a:r>
              <a:rPr lang="en-US" sz="1600" b="1" dirty="0"/>
              <a:t>combined with an intranasal antihistamine</a:t>
            </a:r>
            <a:r>
              <a:rPr lang="en-US" sz="1600" dirty="0"/>
              <a:t> in patients with severe or persistent symptoms.</a:t>
            </a:r>
          </a:p>
        </p:txBody>
      </p:sp>
    </p:spTree>
    <p:extLst>
      <p:ext uri="{BB962C8B-B14F-4D97-AF65-F5344CB8AC3E}">
        <p14:creationId xmlns:p14="http://schemas.microsoft.com/office/powerpoint/2010/main" val="804656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B12E-10F1-9E36-5421-D74059B5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6B8CB8-77A9-632F-B026-C6EF63A0B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Allergic Rhinitis (AR)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B0C0AB-4552-C1FE-14E5-6F5021C85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32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A36AED82-E23D-7E35-8C72-41D615D81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900" y="1931031"/>
            <a:ext cx="7365252" cy="4378329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 err="1"/>
              <a:t>Add-on</a:t>
            </a:r>
            <a:r>
              <a:rPr lang="pl-PL" b="1" dirty="0"/>
              <a:t> </a:t>
            </a:r>
            <a:r>
              <a:rPr lang="pl-PL" b="1" dirty="0" err="1"/>
              <a:t>Therapy</a:t>
            </a:r>
            <a:r>
              <a:rPr lang="pl-PL" b="1" dirty="0"/>
              <a:t>: </a:t>
            </a:r>
            <a:r>
              <a:rPr lang="pl-PL" b="1" dirty="0" err="1"/>
              <a:t>Leukotriene</a:t>
            </a:r>
            <a:r>
              <a:rPr lang="pl-PL" b="1" dirty="0"/>
              <a:t> Receptor </a:t>
            </a:r>
            <a:r>
              <a:rPr lang="pl-PL" b="1" dirty="0" err="1"/>
              <a:t>Antagonists</a:t>
            </a:r>
            <a:r>
              <a:rPr lang="pl-PL" b="1" dirty="0"/>
              <a:t> (</a:t>
            </a:r>
            <a:r>
              <a:rPr lang="pl-PL" b="1" dirty="0" err="1"/>
              <a:t>Selected</a:t>
            </a:r>
            <a:r>
              <a:rPr lang="pl-PL" b="1" dirty="0"/>
              <a:t> </a:t>
            </a:r>
            <a:r>
              <a:rPr lang="pl-PL" b="1" dirty="0" err="1"/>
              <a:t>Phenotypes</a:t>
            </a:r>
            <a:r>
              <a:rPr lang="pl-PL" b="1" dirty="0"/>
              <a:t>)</a:t>
            </a:r>
          </a:p>
          <a:p>
            <a:r>
              <a:rPr lang="pl-PL" dirty="0" err="1"/>
              <a:t>Consider</a:t>
            </a:r>
            <a:r>
              <a:rPr lang="pl-PL" dirty="0"/>
              <a:t> as </a:t>
            </a:r>
            <a:r>
              <a:rPr lang="pl-PL" b="1" dirty="0" err="1"/>
              <a:t>adjunctive</a:t>
            </a:r>
            <a:r>
              <a:rPr lang="pl-PL" b="1" dirty="0"/>
              <a:t> </a:t>
            </a:r>
            <a:r>
              <a:rPr lang="pl-PL" b="1" dirty="0" err="1"/>
              <a:t>treatment</a:t>
            </a:r>
            <a:r>
              <a:rPr lang="pl-PL" dirty="0"/>
              <a:t> in </a:t>
            </a:r>
            <a:r>
              <a:rPr lang="pl-PL" dirty="0" err="1"/>
              <a:t>specific</a:t>
            </a:r>
            <a:r>
              <a:rPr lang="pl-PL" dirty="0"/>
              <a:t> </a:t>
            </a:r>
            <a:r>
              <a:rPr lang="pl-PL" dirty="0" err="1"/>
              <a:t>patient</a:t>
            </a:r>
            <a:r>
              <a:rPr lang="pl-PL" dirty="0"/>
              <a:t> </a:t>
            </a:r>
            <a:r>
              <a:rPr lang="pl-PL" dirty="0" err="1"/>
              <a:t>profiles</a:t>
            </a:r>
            <a:r>
              <a:rPr lang="pl-PL" dirty="0"/>
              <a:t>:</a:t>
            </a:r>
          </a:p>
          <a:p>
            <a:pPr lvl="1"/>
            <a:r>
              <a:rPr lang="pl-PL" b="1" dirty="0" err="1"/>
              <a:t>Allergic</a:t>
            </a:r>
            <a:r>
              <a:rPr lang="pl-PL" b="1" dirty="0"/>
              <a:t> </a:t>
            </a:r>
            <a:r>
              <a:rPr lang="pl-PL" b="1" dirty="0" err="1"/>
              <a:t>rhinitis</a:t>
            </a:r>
            <a:r>
              <a:rPr lang="pl-PL" b="1" dirty="0"/>
              <a:t> with </a:t>
            </a:r>
            <a:r>
              <a:rPr lang="pl-PL" b="1" dirty="0" err="1"/>
              <a:t>asthma</a:t>
            </a:r>
            <a:r>
              <a:rPr lang="pl-PL" b="1" dirty="0"/>
              <a:t> </a:t>
            </a: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exercise-induced</a:t>
            </a:r>
            <a:r>
              <a:rPr lang="pl-PL" b="1" dirty="0"/>
              <a:t> </a:t>
            </a:r>
            <a:r>
              <a:rPr lang="pl-PL" b="1" dirty="0" err="1"/>
              <a:t>symptoms</a:t>
            </a:r>
            <a:endParaRPr lang="pl-PL" dirty="0"/>
          </a:p>
          <a:p>
            <a:pPr lvl="1"/>
            <a:r>
              <a:rPr lang="pl-PL" b="1" dirty="0" err="1"/>
              <a:t>Allergic</a:t>
            </a:r>
            <a:r>
              <a:rPr lang="pl-PL" b="1" dirty="0"/>
              <a:t> </a:t>
            </a:r>
            <a:r>
              <a:rPr lang="pl-PL" b="1" dirty="0" err="1"/>
              <a:t>rhinitis</a:t>
            </a:r>
            <a:r>
              <a:rPr lang="pl-PL" b="1" dirty="0"/>
              <a:t> with </a:t>
            </a:r>
            <a:r>
              <a:rPr lang="pl-PL" b="1" dirty="0" err="1"/>
              <a:t>nocturnal</a:t>
            </a:r>
            <a:r>
              <a:rPr lang="pl-PL" b="1" dirty="0"/>
              <a:t> </a:t>
            </a:r>
            <a:r>
              <a:rPr lang="pl-PL" b="1" dirty="0" err="1"/>
              <a:t>cough</a:t>
            </a:r>
            <a:endParaRPr lang="pl-PL" dirty="0"/>
          </a:p>
          <a:p>
            <a:pPr lvl="1"/>
            <a:r>
              <a:rPr lang="pl-PL" b="1" dirty="0" err="1"/>
              <a:t>Nasal</a:t>
            </a:r>
            <a:r>
              <a:rPr lang="pl-PL" b="1" dirty="0"/>
              <a:t> </a:t>
            </a:r>
            <a:r>
              <a:rPr lang="pl-PL" b="1" dirty="0" err="1"/>
              <a:t>polyposis</a:t>
            </a:r>
            <a:r>
              <a:rPr lang="pl-PL" b="1" dirty="0"/>
              <a:t> </a:t>
            </a: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chronic</a:t>
            </a:r>
            <a:r>
              <a:rPr lang="pl-PL" b="1" dirty="0"/>
              <a:t> </a:t>
            </a:r>
            <a:r>
              <a:rPr lang="pl-PL" b="1" dirty="0" err="1"/>
              <a:t>rhinosinusitis</a:t>
            </a:r>
            <a:r>
              <a:rPr lang="pl-PL" b="1" dirty="0"/>
              <a:t> (CRS)</a:t>
            </a:r>
            <a:endParaRPr lang="pl-PL" dirty="0"/>
          </a:p>
          <a:p>
            <a:r>
              <a:rPr lang="pl-PL" b="1" dirty="0" err="1"/>
              <a:t>Example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i="1" dirty="0" err="1"/>
              <a:t>Montelukast</a:t>
            </a:r>
            <a:r>
              <a:rPr lang="pl-PL" dirty="0"/>
              <a:t> (</a:t>
            </a:r>
            <a:r>
              <a:rPr lang="pl-PL" dirty="0" err="1"/>
              <a:t>once</a:t>
            </a:r>
            <a:r>
              <a:rPr lang="pl-PL" dirty="0"/>
              <a:t> </a:t>
            </a:r>
            <a:r>
              <a:rPr lang="pl-PL" dirty="0" err="1"/>
              <a:t>daily</a:t>
            </a:r>
            <a:r>
              <a:rPr lang="pl-PL" dirty="0"/>
              <a:t>, </a:t>
            </a:r>
            <a:r>
              <a:rPr lang="pl-PL" dirty="0" err="1"/>
              <a:t>oral</a:t>
            </a:r>
            <a:r>
              <a:rPr lang="pl-PL" dirty="0"/>
              <a:t> </a:t>
            </a:r>
            <a:r>
              <a:rPr lang="pl-PL" dirty="0" err="1"/>
              <a:t>administration</a:t>
            </a:r>
            <a:r>
              <a:rPr lang="pl-PL" dirty="0"/>
              <a:t>)</a:t>
            </a:r>
          </a:p>
          <a:p>
            <a:br>
              <a:rPr lang="pl-PL" dirty="0"/>
            </a:br>
            <a:endParaRPr lang="pl-PL" dirty="0"/>
          </a:p>
          <a:p>
            <a:r>
              <a:rPr lang="pl-PL" b="1" dirty="0" err="1"/>
              <a:t>Clinical</a:t>
            </a:r>
            <a:r>
              <a:rPr lang="pl-PL" b="1" dirty="0"/>
              <a:t> </a:t>
            </a:r>
            <a:r>
              <a:rPr lang="pl-PL" b="1" dirty="0" err="1"/>
              <a:t>considerations</a:t>
            </a:r>
            <a:r>
              <a:rPr lang="pl-PL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/>
              <a:t>Evaluate</a:t>
            </a:r>
            <a:r>
              <a:rPr lang="pl-PL" dirty="0"/>
              <a:t> </a:t>
            </a:r>
            <a:r>
              <a:rPr lang="pl-PL" b="1" dirty="0"/>
              <a:t>benefit–</a:t>
            </a:r>
            <a:r>
              <a:rPr lang="pl-PL" b="1" dirty="0" err="1"/>
              <a:t>risk</a:t>
            </a:r>
            <a:r>
              <a:rPr lang="pl-PL" b="1" dirty="0"/>
              <a:t> ratio</a:t>
            </a:r>
            <a:r>
              <a:rPr lang="pl-PL" dirty="0"/>
              <a:t> </a:t>
            </a:r>
            <a:r>
              <a:rPr lang="pl-PL" dirty="0" err="1"/>
              <a:t>individually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Monitor for </a:t>
            </a:r>
            <a:r>
              <a:rPr lang="pl-PL" b="1" dirty="0" err="1"/>
              <a:t>response</a:t>
            </a:r>
            <a:r>
              <a:rPr lang="pl-PL" dirty="0"/>
              <a:t> (symptom </a:t>
            </a:r>
            <a:r>
              <a:rPr lang="pl-PL" dirty="0" err="1"/>
              <a:t>improvement</a:t>
            </a:r>
            <a:r>
              <a:rPr lang="pl-PL" dirty="0"/>
              <a:t>, </a:t>
            </a:r>
            <a:r>
              <a:rPr lang="pl-PL" dirty="0" err="1"/>
              <a:t>sleep</a:t>
            </a:r>
            <a:r>
              <a:rPr lang="pl-PL" dirty="0"/>
              <a:t> </a:t>
            </a:r>
            <a:r>
              <a:rPr lang="pl-PL" dirty="0" err="1"/>
              <a:t>quality</a:t>
            </a:r>
            <a:r>
              <a:rPr lang="pl-PL" dirty="0"/>
              <a:t>, </a:t>
            </a:r>
            <a:r>
              <a:rPr lang="pl-PL" dirty="0" err="1"/>
              <a:t>cough</a:t>
            </a:r>
            <a:r>
              <a:rPr lang="pl-PL" dirty="0"/>
              <a:t> </a:t>
            </a:r>
            <a:r>
              <a:rPr lang="pl-PL" dirty="0" err="1"/>
              <a:t>reduction</a:t>
            </a:r>
            <a:r>
              <a:rPr lang="pl-PL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err="1"/>
              <a:t>Inform</a:t>
            </a:r>
            <a:r>
              <a:rPr lang="pl-PL" dirty="0"/>
              <a:t> </a:t>
            </a:r>
            <a:r>
              <a:rPr lang="pl-PL" dirty="0" err="1"/>
              <a:t>patients</a:t>
            </a:r>
            <a:r>
              <a:rPr lang="pl-PL" dirty="0"/>
              <a:t> and </a:t>
            </a:r>
            <a:r>
              <a:rPr lang="pl-PL" dirty="0" err="1"/>
              <a:t>caregivers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b="1" dirty="0" err="1"/>
              <a:t>possible</a:t>
            </a:r>
            <a:r>
              <a:rPr lang="pl-PL" b="1" dirty="0"/>
              <a:t> </a:t>
            </a:r>
            <a:r>
              <a:rPr lang="pl-PL" b="1" dirty="0" err="1"/>
              <a:t>neuropsychiatric</a:t>
            </a:r>
            <a:r>
              <a:rPr lang="pl-PL" b="1" dirty="0"/>
              <a:t> </a:t>
            </a:r>
            <a:r>
              <a:rPr lang="pl-PL" b="1" dirty="0" err="1"/>
              <a:t>adverse</a:t>
            </a:r>
            <a:r>
              <a:rPr lang="pl-PL" b="1" dirty="0"/>
              <a:t> </a:t>
            </a:r>
            <a:r>
              <a:rPr lang="pl-PL" b="1" dirty="0" err="1"/>
              <a:t>effects</a:t>
            </a:r>
            <a:r>
              <a:rPr lang="pl-PL" dirty="0"/>
              <a:t> (</a:t>
            </a:r>
            <a:r>
              <a:rPr lang="pl-PL" dirty="0" err="1"/>
              <a:t>rare</a:t>
            </a:r>
            <a:r>
              <a:rPr lang="pl-PL" dirty="0"/>
              <a:t>, but </a:t>
            </a:r>
            <a:r>
              <a:rPr lang="pl-PL" dirty="0" err="1"/>
              <a:t>important</a:t>
            </a:r>
            <a:r>
              <a:rPr lang="pl-PL" dirty="0"/>
              <a:t> to </a:t>
            </a:r>
            <a:r>
              <a:rPr lang="pl-PL" dirty="0" err="1"/>
              <a:t>recognize</a:t>
            </a:r>
            <a:r>
              <a:rPr lang="pl-PL" dirty="0"/>
              <a:t> </a:t>
            </a:r>
            <a:r>
              <a:rPr lang="pl-PL" dirty="0" err="1"/>
              <a:t>early</a:t>
            </a:r>
            <a:r>
              <a:rPr lang="pl-PL" dirty="0"/>
              <a:t>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6282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738B9-0061-878B-B05F-2DE1399E4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36F119-95CA-0212-EE3A-C623A5B04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Allergic Rhinitis (AR)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D5DB42E-C354-C257-290E-4C111D61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33</a:t>
            </a:fld>
            <a:endParaRPr lang="pl-PL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4B712CAD-434A-9F47-81CE-6B2462699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09327"/>
            <a:ext cx="7290055" cy="410003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Combination Nasal Sprays (INCS + Intranasal Antihistamine)</a:t>
            </a:r>
          </a:p>
          <a:p>
            <a:r>
              <a:rPr lang="en-US" i="1" dirty="0"/>
              <a:t>(for older children and adolescents)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Provide </a:t>
            </a:r>
            <a:r>
              <a:rPr lang="en-US" b="1" dirty="0"/>
              <a:t>faster onset of action</a:t>
            </a:r>
            <a:r>
              <a:rPr lang="en-US" dirty="0"/>
              <a:t> and greater </a:t>
            </a:r>
            <a:r>
              <a:rPr lang="en-US" b="1" dirty="0"/>
              <a:t>convenience</a:t>
            </a:r>
            <a:r>
              <a:rPr lang="en-US" dirty="0"/>
              <a:t> — one device combining both mechanisms.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Useful in patients with </a:t>
            </a:r>
            <a:r>
              <a:rPr lang="en-US" b="1" dirty="0"/>
              <a:t>moderate to severe symptoms</a:t>
            </a:r>
            <a:r>
              <a:rPr lang="en-US" dirty="0"/>
              <a:t> not adequately controlled with monotherapy.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Continue to </a:t>
            </a:r>
            <a:r>
              <a:rPr lang="en-US" b="1" dirty="0"/>
              <a:t>monitor correct administration technique</a:t>
            </a:r>
            <a:r>
              <a:rPr lang="en-US" dirty="0"/>
              <a:t> and </a:t>
            </a:r>
            <a:r>
              <a:rPr lang="en-US" b="1" dirty="0"/>
              <a:t>treatment adherence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Always use </a:t>
            </a:r>
            <a:r>
              <a:rPr lang="en-US" b="1" dirty="0"/>
              <a:t>according to age-specific registration and dosing recommendations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Examples:</a:t>
            </a:r>
          </a:p>
          <a:p>
            <a:r>
              <a:rPr lang="en-US" b="1" dirty="0"/>
              <a:t>Fluticasone propionate + Azelastine hydrochloride</a:t>
            </a:r>
            <a:endParaRPr lang="en-US" dirty="0"/>
          </a:p>
          <a:p>
            <a:r>
              <a:rPr lang="en-US" b="1" dirty="0"/>
              <a:t>Mometasone furoate + Olopatadine hydrochloride</a:t>
            </a:r>
            <a:endParaRPr lang="en-US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7177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4BF97-2D7F-4969-9A70-E5B0EA8B6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Treatment</a:t>
            </a:r>
            <a:r>
              <a:rPr lang="pl-PL" dirty="0"/>
              <a:t> </a:t>
            </a:r>
            <a:r>
              <a:rPr lang="pl-PL" dirty="0" err="1"/>
              <a:t>children</a:t>
            </a:r>
            <a:r>
              <a:rPr lang="pl-PL" dirty="0"/>
              <a:t> &lt; 3 </a:t>
            </a:r>
            <a:r>
              <a:rPr lang="pl-PL" dirty="0" err="1"/>
              <a:t>years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B31F5B-686E-4FEE-ADE6-47F13510D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763487"/>
            <a:ext cx="7383237" cy="454587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Allergic Rhinitis in Children &lt;3 Years – EUFOREA Recommendations</a:t>
            </a:r>
          </a:p>
          <a:p>
            <a:r>
              <a:rPr lang="en-US" b="1" dirty="0"/>
              <a:t>What to use first?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Oral antihistamine (H1-blocker)</a:t>
            </a:r>
            <a:r>
              <a:rPr lang="en-US" dirty="0"/>
              <a:t> with </a:t>
            </a:r>
            <a:r>
              <a:rPr lang="en-US" b="1" dirty="0"/>
              <a:t>proven anti-inflammatory properties</a:t>
            </a:r>
            <a:r>
              <a:rPr lang="en-US" dirty="0"/>
              <a:t>,</a:t>
            </a:r>
            <a:br>
              <a:rPr lang="en-US" dirty="0"/>
            </a:br>
            <a:r>
              <a:rPr lang="en-US" b="1" dirty="0"/>
              <a:t>or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Oral antihistamine + leukotriene receptor antagonist (LTRA)</a:t>
            </a:r>
            <a:r>
              <a:rPr lang="en-US" dirty="0"/>
              <a:t> combination.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Why?</a:t>
            </a:r>
          </a:p>
          <a:p>
            <a:r>
              <a:rPr lang="en-US" dirty="0"/>
              <a:t>Provides </a:t>
            </a:r>
            <a:r>
              <a:rPr lang="en-US" b="1" dirty="0"/>
              <a:t>symptom reduction</a:t>
            </a:r>
            <a:r>
              <a:rPr lang="en-US" dirty="0"/>
              <a:t> and helps control </a:t>
            </a:r>
            <a:r>
              <a:rPr lang="en-US" b="1" dirty="0"/>
              <a:t>underlying mucosal inflammation</a:t>
            </a:r>
            <a:r>
              <a:rPr lang="en-US" dirty="0"/>
              <a:t>.</a:t>
            </a:r>
          </a:p>
          <a:p>
            <a:r>
              <a:rPr lang="en-US" dirty="0"/>
              <a:t>Demonstrates </a:t>
            </a:r>
            <a:r>
              <a:rPr lang="en-US" b="1" dirty="0"/>
              <a:t>synergistic effects</a:t>
            </a:r>
            <a:r>
              <a:rPr lang="en-US" dirty="0"/>
              <a:t> when combining </a:t>
            </a:r>
            <a:r>
              <a:rPr lang="en-US" b="1" dirty="0"/>
              <a:t>H1-antihistamine</a:t>
            </a:r>
            <a:r>
              <a:rPr lang="en-US" dirty="0"/>
              <a:t> with </a:t>
            </a:r>
            <a:r>
              <a:rPr lang="en-US" b="1" dirty="0"/>
              <a:t>LTRA</a:t>
            </a:r>
            <a:r>
              <a:rPr lang="en-US" dirty="0"/>
              <a:t>.</a:t>
            </a:r>
          </a:p>
          <a:p>
            <a:r>
              <a:rPr lang="en-US" dirty="0"/>
              <a:t>Aims to minimize early progression of allergic inflammation and prevent chronicity.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EC2DC7-DDF6-45CE-90BC-F001F375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614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327C4F-596C-4D60-9303-F4AF724EC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Allergen-Specific</a:t>
            </a:r>
            <a:r>
              <a:rPr lang="pl-PL" dirty="0"/>
              <a:t> </a:t>
            </a:r>
            <a:r>
              <a:rPr lang="pl-PL" dirty="0" err="1"/>
              <a:t>Immunotherapy</a:t>
            </a:r>
            <a:r>
              <a:rPr lang="pl-PL" dirty="0"/>
              <a:t> (AIT) in </a:t>
            </a:r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6A6DF7-78E4-4CB7-B4E5-1173C4A6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83" y="1996675"/>
            <a:ext cx="7394122" cy="461118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Definition:</a:t>
            </a:r>
            <a:br>
              <a:rPr lang="en-US" dirty="0"/>
            </a:br>
            <a:r>
              <a:rPr lang="en-US" dirty="0"/>
              <a:t>Administration of </a:t>
            </a:r>
            <a:r>
              <a:rPr lang="en-US" b="1" dirty="0"/>
              <a:t>allergen extracts in gradually increasing doses</a:t>
            </a:r>
            <a:r>
              <a:rPr lang="en-US" dirty="0"/>
              <a:t> with the goal of </a:t>
            </a:r>
            <a:r>
              <a:rPr lang="en-US" b="1" dirty="0"/>
              <a:t>reducing symptoms upon natural exposure</a:t>
            </a:r>
            <a:r>
              <a:rPr lang="en-US" dirty="0"/>
              <a:t> to the allergen.</a:t>
            </a:r>
          </a:p>
          <a:p>
            <a:r>
              <a:rPr lang="en-US" b="1" dirty="0"/>
              <a:t>Significance:</a:t>
            </a:r>
            <a:br>
              <a:rPr lang="en-US" dirty="0"/>
            </a:br>
            <a:r>
              <a:rPr lang="en-US" dirty="0"/>
              <a:t>It is the </a:t>
            </a:r>
            <a:r>
              <a:rPr lang="en-US" b="1" dirty="0"/>
              <a:t>only causal (disease-modifying) treatment</a:t>
            </a:r>
            <a:r>
              <a:rPr lang="en-US" dirty="0"/>
              <a:t> for allergic diseases — targeting the underlying immune mechanism rather than just symptoms.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How Does It Work?</a:t>
            </a:r>
          </a:p>
          <a:p>
            <a:r>
              <a:rPr lang="en-US" b="1" dirty="0"/>
              <a:t>Modulates the immune response</a:t>
            </a:r>
            <a:r>
              <a:rPr lang="en-US" dirty="0"/>
              <a:t> — shifts balance from Th2 (allergic) to Th1/Treg (tolerant) profile</a:t>
            </a:r>
          </a:p>
          <a:p>
            <a:r>
              <a:rPr lang="en-US" b="1" dirty="0"/>
              <a:t>Affects both early and late phases</a:t>
            </a:r>
            <a:r>
              <a:rPr lang="en-US" dirty="0"/>
              <a:t> of the allergic reaction</a:t>
            </a:r>
          </a:p>
          <a:p>
            <a:r>
              <a:rPr lang="en-US" b="1" dirty="0"/>
              <a:t>Restores immune tolerance</a:t>
            </a:r>
            <a:r>
              <a:rPr lang="en-US" dirty="0"/>
              <a:t> to specific allergens through induction of regulatory pathways and blocking antibodies (IgG4)</a:t>
            </a:r>
          </a:p>
          <a:p>
            <a:pPr lvl="1"/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8A1BAE-71BB-49B2-AB37-7C98692C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35601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19F3BE-5D79-4585-A47C-C49870A3B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 for Allergen-Specific Immunotherapy (AIT)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CCF4EB-9513-4CFA-A61C-74D672DB8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15" y="1959429"/>
            <a:ext cx="7625969" cy="4349931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I</a:t>
            </a:r>
            <a:r>
              <a:rPr lang="en-US" b="1" dirty="0" err="1"/>
              <a:t>ntermittent</a:t>
            </a:r>
            <a:r>
              <a:rPr lang="en-US" b="1" dirty="0"/>
              <a:t> or persistent allergic rhinitis</a:t>
            </a:r>
            <a:r>
              <a:rPr lang="en-US" dirty="0"/>
              <a:t> of </a:t>
            </a:r>
            <a:r>
              <a:rPr lang="en-US" b="1" dirty="0"/>
              <a:t>moderate to severe intensity</a:t>
            </a:r>
            <a:r>
              <a:rPr lang="en-US" dirty="0"/>
              <a:t>*</a:t>
            </a:r>
          </a:p>
          <a:p>
            <a:r>
              <a:rPr lang="en-US" b="1" dirty="0"/>
              <a:t>Atopic (allergic) asthma</a:t>
            </a:r>
            <a:r>
              <a:rPr lang="en-US" dirty="0"/>
              <a:t>, </a:t>
            </a:r>
            <a:r>
              <a:rPr lang="en-US" i="1" dirty="0"/>
              <a:t>well controlled</a:t>
            </a:r>
            <a:r>
              <a:rPr lang="en-US" dirty="0"/>
              <a:t>, of </a:t>
            </a:r>
            <a:r>
              <a:rPr lang="en-US" b="1" dirty="0"/>
              <a:t>mild to moderate severity</a:t>
            </a:r>
            <a:r>
              <a:rPr lang="en-US" dirty="0"/>
              <a:t>, with </a:t>
            </a:r>
            <a:r>
              <a:rPr lang="en-US" b="1" dirty="0"/>
              <a:t>FEV₁ &gt;80% of predicted</a:t>
            </a:r>
            <a:endParaRPr lang="en-US" dirty="0"/>
          </a:p>
          <a:p>
            <a:r>
              <a:rPr lang="en-US" b="1" dirty="0"/>
              <a:t>Allergy to Hymenoptera venom</a:t>
            </a:r>
            <a:r>
              <a:rPr lang="en-US" dirty="0"/>
              <a:t> (bees, wasps) with a history of </a:t>
            </a:r>
            <a:r>
              <a:rPr lang="en-US" b="1" dirty="0"/>
              <a:t>systemic reactions</a:t>
            </a:r>
            <a:endParaRPr lang="en-US" dirty="0"/>
          </a:p>
          <a:p>
            <a:r>
              <a:rPr lang="en-US" dirty="0"/>
              <a:t>*According to ARIA classification (Allergic Rhinitis and its Impact on Asthma)</a:t>
            </a:r>
          </a:p>
          <a:p>
            <a:pPr marL="128016" lvl="1" indent="0">
              <a:buNone/>
            </a:pPr>
            <a:endParaRPr lang="pl-PL" sz="20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en-US" dirty="0"/>
              <a:t>* </a:t>
            </a:r>
            <a:r>
              <a:rPr lang="en-US" b="1" dirty="0"/>
              <a:t>Initiation of AIT may also be considered</a:t>
            </a:r>
            <a:r>
              <a:rPr lang="en-US" dirty="0"/>
              <a:t> in patients with </a:t>
            </a:r>
            <a:r>
              <a:rPr lang="en-US" b="1" dirty="0"/>
              <a:t>milder forms of allergic rhinitis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if the patient wishes to benefit from the </a:t>
            </a:r>
            <a:r>
              <a:rPr lang="en-US" b="1" dirty="0"/>
              <a:t>long-term disease-modifying effects</a:t>
            </a:r>
            <a:r>
              <a:rPr lang="en-US" dirty="0"/>
              <a:t> of immunotherapy — including the </a:t>
            </a:r>
            <a:r>
              <a:rPr lang="en-US" b="1" dirty="0"/>
              <a:t>potential prevention of asthma development</a:t>
            </a:r>
            <a:r>
              <a:rPr lang="en-US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B0AF210-063D-465C-A5F1-64F99646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36</a:t>
            </a:fld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AA38F8A5-ACA3-44FD-8560-49CCB46C70C0}"/>
              </a:ext>
            </a:extLst>
          </p:cNvPr>
          <p:cNvGrpSpPr/>
          <p:nvPr/>
        </p:nvGrpSpPr>
        <p:grpSpPr>
          <a:xfrm>
            <a:off x="441261" y="3425571"/>
            <a:ext cx="7943724" cy="1543050"/>
            <a:chOff x="743076" y="3820190"/>
            <a:chExt cx="7943724" cy="1543050"/>
          </a:xfrm>
        </p:grpSpPr>
        <p:pic>
          <p:nvPicPr>
            <p:cNvPr id="5" name="Picture 5" descr="Alergiczny nieżyt nosa | Szkoła Podstawowa nr 10 im. Janusza Korczaka">
              <a:extLst>
                <a:ext uri="{FF2B5EF4-FFF2-40B4-BE49-F238E27FC236}">
                  <a16:creationId xmlns:a16="http://schemas.microsoft.com/office/drawing/2014/main" id="{93328633-31D6-44CB-A2C0-0E2A2E696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76" y="3820190"/>
              <a:ext cx="1544512" cy="1543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Leczenie astmy tlenoterapią - Sklep i wypożyczalnia Devipol">
              <a:extLst>
                <a:ext uri="{FF2B5EF4-FFF2-40B4-BE49-F238E27FC236}">
                  <a16:creationId xmlns:a16="http://schemas.microsoft.com/office/drawing/2014/main" id="{20AB24C3-D4FC-4DD8-86E7-58B51296A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888" y="3820190"/>
              <a:ext cx="2962275" cy="1543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UWAGA - owady błonkoskrzydłe - Komenda Powiatowa Państwowej Straży Pożarnej  w Pszczynie - Portal Gov.pl">
              <a:extLst>
                <a:ext uri="{FF2B5EF4-FFF2-40B4-BE49-F238E27FC236}">
                  <a16:creationId xmlns:a16="http://schemas.microsoft.com/office/drawing/2014/main" id="{53AA42FA-ED7F-40F1-B1EF-747F1D9FB9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463" y="4057045"/>
              <a:ext cx="2446337" cy="10318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305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FBC7A1-5CA4-42EB-A53A-1EE202A8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Allergen-Specific Immunotherapy (AIT)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22112C-6219-4374-88C1-D7987945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Subcutaneous (SCIT) / Sublingual (SLIT) Immunotherapy</a:t>
            </a:r>
          </a:p>
          <a:p>
            <a:r>
              <a:rPr lang="en-US" b="1" dirty="0"/>
              <a:t>Duration of treatment:</a:t>
            </a:r>
            <a:r>
              <a:rPr lang="en-US" dirty="0"/>
              <a:t> typically </a:t>
            </a:r>
            <a:r>
              <a:rPr lang="en-US" b="1" dirty="0"/>
              <a:t>3–5 years</a:t>
            </a:r>
            <a:endParaRPr lang="en-US" dirty="0"/>
          </a:p>
          <a:p>
            <a:r>
              <a:rPr lang="en-US" dirty="0"/>
              <a:t>Both methods have </a:t>
            </a:r>
            <a:r>
              <a:rPr lang="en-US" b="1" dirty="0"/>
              <a:t>proven long-term efficacy</a:t>
            </a:r>
            <a:r>
              <a:rPr lang="en-US" dirty="0"/>
              <a:t> and can induce </a:t>
            </a:r>
            <a:r>
              <a:rPr lang="en-US" b="1" dirty="0"/>
              <a:t>lasting immune tolerance</a:t>
            </a:r>
            <a:r>
              <a:rPr lang="en-US" dirty="0"/>
              <a:t> even after therapy discontinuation.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CA7A84F-4C51-46FC-AE1C-8CCC3FF90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37</a:t>
            </a:fld>
            <a:endParaRPr lang="pl-PL"/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745666F3-736C-4433-9A28-A93542013FD4}"/>
              </a:ext>
            </a:extLst>
          </p:cNvPr>
          <p:cNvGrpSpPr/>
          <p:nvPr/>
        </p:nvGrpSpPr>
        <p:grpSpPr>
          <a:xfrm>
            <a:off x="249839" y="4043934"/>
            <a:ext cx="8553450" cy="2228850"/>
            <a:chOff x="-21324" y="3595516"/>
            <a:chExt cx="8553450" cy="2228850"/>
          </a:xfrm>
        </p:grpSpPr>
        <p:pic>
          <p:nvPicPr>
            <p:cNvPr id="5" name="Picture 7" descr="STALORAL 300 IR/ml x 2 SPRAY SUBLINGUAL 300IR/ml STALLERGENES S.A. - Vezi  prospectul | Pfarma.ro">
              <a:extLst>
                <a:ext uri="{FF2B5EF4-FFF2-40B4-BE49-F238E27FC236}">
                  <a16:creationId xmlns:a16="http://schemas.microsoft.com/office/drawing/2014/main" id="{B496448E-C96D-4C7D-8C61-4E7FE3400A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8626" y="3595516"/>
              <a:ext cx="2057400" cy="22288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Novo-Helisen Depot​ - Allergo Aşı">
              <a:extLst>
                <a:ext uri="{FF2B5EF4-FFF2-40B4-BE49-F238E27FC236}">
                  <a16:creationId xmlns:a16="http://schemas.microsoft.com/office/drawing/2014/main" id="{D371AEBA-5105-439A-942E-FD6C8A5E4E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1324" y="3929534"/>
              <a:ext cx="2962275" cy="1543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ALK targeting food allergy | ALK Poland">
              <a:extLst>
                <a:ext uri="{FF2B5EF4-FFF2-40B4-BE49-F238E27FC236}">
                  <a16:creationId xmlns:a16="http://schemas.microsoft.com/office/drawing/2014/main" id="{45D9A69F-FD55-4DC2-A621-69BE3E1FB7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701" y="3843166"/>
              <a:ext cx="2638425" cy="17335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60036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C618E-9C64-42CB-9D3D-6048C7E1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Allergic Rhinitis – A Risk Factor for Bronchial Asthma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AF25C4-8130-4B05-8987-332354BC0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4832"/>
            <a:ext cx="7766304" cy="41879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b="1" dirty="0" err="1"/>
              <a:t>Thesis</a:t>
            </a:r>
            <a:r>
              <a:rPr lang="pl-PL" b="1" dirty="0"/>
              <a:t>:</a:t>
            </a:r>
            <a:br>
              <a:rPr lang="pl-PL" dirty="0"/>
            </a:br>
            <a:r>
              <a:rPr lang="pl-PL" b="1" dirty="0" err="1"/>
              <a:t>Allergic</a:t>
            </a:r>
            <a:r>
              <a:rPr lang="pl-PL" b="1" dirty="0"/>
              <a:t> </a:t>
            </a:r>
            <a:r>
              <a:rPr lang="pl-PL" b="1" dirty="0" err="1"/>
              <a:t>rhinitis</a:t>
            </a:r>
            <a:r>
              <a:rPr lang="pl-PL" b="1" dirty="0"/>
              <a:t> (AR)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significant</a:t>
            </a:r>
            <a:r>
              <a:rPr lang="pl-PL" dirty="0"/>
              <a:t> </a:t>
            </a:r>
            <a:r>
              <a:rPr lang="pl-PL" b="1" dirty="0" err="1"/>
              <a:t>risk</a:t>
            </a:r>
            <a:r>
              <a:rPr lang="pl-PL" b="1" dirty="0"/>
              <a:t> </a:t>
            </a:r>
            <a:r>
              <a:rPr lang="pl-PL" b="1" dirty="0" err="1"/>
              <a:t>factor</a:t>
            </a:r>
            <a:r>
              <a:rPr lang="pl-PL" dirty="0"/>
              <a:t> for the </a:t>
            </a:r>
            <a:r>
              <a:rPr lang="pl-PL" b="1" dirty="0"/>
              <a:t>development and </a:t>
            </a:r>
            <a:r>
              <a:rPr lang="pl-PL" b="1" dirty="0" err="1"/>
              <a:t>exacerbations</a:t>
            </a:r>
            <a:r>
              <a:rPr lang="pl-PL" b="1" dirty="0"/>
              <a:t> of </a:t>
            </a:r>
            <a:r>
              <a:rPr lang="pl-PL" b="1" dirty="0" err="1"/>
              <a:t>bronchial</a:t>
            </a:r>
            <a:r>
              <a:rPr lang="pl-PL" b="1" dirty="0"/>
              <a:t> </a:t>
            </a:r>
            <a:r>
              <a:rPr lang="pl-PL" b="1" dirty="0" err="1"/>
              <a:t>asthma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/>
              <a:t>The </a:t>
            </a:r>
            <a:r>
              <a:rPr lang="pl-PL" b="1" dirty="0" err="1"/>
              <a:t>upper</a:t>
            </a:r>
            <a:r>
              <a:rPr lang="pl-PL" b="1" dirty="0"/>
              <a:t> and </a:t>
            </a:r>
            <a:r>
              <a:rPr lang="pl-PL" b="1" dirty="0" err="1"/>
              <a:t>lower</a:t>
            </a:r>
            <a:r>
              <a:rPr lang="pl-PL" b="1" dirty="0"/>
              <a:t> </a:t>
            </a:r>
            <a:r>
              <a:rPr lang="pl-PL" b="1" dirty="0" err="1"/>
              <a:t>airways</a:t>
            </a:r>
            <a:r>
              <a:rPr lang="pl-PL" dirty="0"/>
              <a:t> form a </a:t>
            </a:r>
            <a:r>
              <a:rPr lang="pl-PL" b="1" dirty="0" err="1"/>
              <a:t>continuous</a:t>
            </a:r>
            <a:r>
              <a:rPr lang="pl-PL" b="1" dirty="0"/>
              <a:t> </a:t>
            </a:r>
            <a:r>
              <a:rPr lang="pl-PL" b="1" dirty="0" err="1"/>
              <a:t>inflammatory</a:t>
            </a:r>
            <a:r>
              <a:rPr lang="pl-PL" b="1" dirty="0"/>
              <a:t> unit</a:t>
            </a:r>
            <a:r>
              <a:rPr lang="pl-PL" dirty="0"/>
              <a:t>—</a:t>
            </a:r>
            <a:r>
              <a:rPr lang="pl-PL" dirty="0" err="1"/>
              <a:t>symptoms</a:t>
            </a:r>
            <a:r>
              <a:rPr lang="pl-PL" dirty="0"/>
              <a:t> </a:t>
            </a:r>
            <a:r>
              <a:rPr lang="pl-PL" dirty="0" err="1"/>
              <a:t>frequently</a:t>
            </a:r>
            <a:r>
              <a:rPr lang="pl-PL" dirty="0"/>
              <a:t> </a:t>
            </a:r>
            <a:r>
              <a:rPr lang="pl-PL" b="1" dirty="0" err="1"/>
              <a:t>coexist</a:t>
            </a:r>
            <a:r>
              <a:rPr lang="pl-PL" dirty="0"/>
              <a:t>.</a:t>
            </a:r>
          </a:p>
          <a:p>
            <a:endParaRPr lang="pl-PL" b="1" dirty="0"/>
          </a:p>
          <a:p>
            <a:r>
              <a:rPr lang="pl-PL" b="1" dirty="0" err="1"/>
              <a:t>Why</a:t>
            </a:r>
            <a:r>
              <a:rPr lang="pl-PL" b="1" dirty="0"/>
              <a:t>?</a:t>
            </a:r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Shared</a:t>
            </a:r>
            <a:r>
              <a:rPr lang="pl-PL" b="1" dirty="0"/>
              <a:t> </a:t>
            </a:r>
            <a:r>
              <a:rPr lang="pl-PL" b="1" dirty="0" err="1"/>
              <a:t>IgE-mediated</a:t>
            </a:r>
            <a:r>
              <a:rPr lang="pl-PL" b="1" dirty="0"/>
              <a:t> </a:t>
            </a:r>
            <a:r>
              <a:rPr lang="pl-PL" b="1" dirty="0" err="1"/>
              <a:t>allergic</a:t>
            </a:r>
            <a:r>
              <a:rPr lang="pl-PL" b="1" dirty="0"/>
              <a:t> </a:t>
            </a:r>
            <a:r>
              <a:rPr lang="pl-PL" b="1" dirty="0" err="1"/>
              <a:t>cascade</a:t>
            </a:r>
            <a:r>
              <a:rPr lang="pl-PL" dirty="0"/>
              <a:t> </a:t>
            </a:r>
            <a:r>
              <a:rPr lang="pl-PL" dirty="0" err="1"/>
              <a:t>involving</a:t>
            </a:r>
            <a:r>
              <a:rPr lang="pl-PL" dirty="0"/>
              <a:t> the </a:t>
            </a:r>
            <a:r>
              <a:rPr lang="pl-PL" b="1" dirty="0" err="1"/>
              <a:t>nose</a:t>
            </a:r>
            <a:r>
              <a:rPr lang="pl-PL" b="1" dirty="0"/>
              <a:t>–</a:t>
            </a:r>
            <a:r>
              <a:rPr lang="pl-PL" b="1" dirty="0" err="1"/>
              <a:t>bronchial</a:t>
            </a:r>
            <a:r>
              <a:rPr lang="pl-PL" dirty="0"/>
              <a:t> continuum.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Airway</a:t>
            </a:r>
            <a:r>
              <a:rPr lang="pl-PL" b="1" dirty="0"/>
              <a:t> </a:t>
            </a:r>
            <a:r>
              <a:rPr lang="pl-PL" b="1" dirty="0" err="1"/>
              <a:t>remodeling</a:t>
            </a:r>
            <a:r>
              <a:rPr lang="pl-PL" dirty="0"/>
              <a:t> and </a:t>
            </a:r>
            <a:r>
              <a:rPr lang="pl-PL" b="1" dirty="0" err="1"/>
              <a:t>hyperresponsiveness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b="1" dirty="0" err="1"/>
              <a:t>amplified</a:t>
            </a:r>
            <a:r>
              <a:rPr lang="pl-PL" b="1" dirty="0"/>
              <a:t> by </a:t>
            </a:r>
            <a:r>
              <a:rPr lang="pl-PL" b="1" dirty="0" err="1"/>
              <a:t>chronic</a:t>
            </a:r>
            <a:r>
              <a:rPr lang="pl-PL" b="1" dirty="0"/>
              <a:t> AR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b="1" dirty="0" err="1"/>
              <a:t>Endotypic</a:t>
            </a:r>
            <a:r>
              <a:rPr lang="pl-PL" b="1" dirty="0"/>
              <a:t> </a:t>
            </a:r>
            <a:r>
              <a:rPr lang="pl-PL" b="1" dirty="0" err="1"/>
              <a:t>concordance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., </a:t>
            </a:r>
            <a:r>
              <a:rPr lang="pl-PL" b="1" dirty="0" err="1"/>
              <a:t>type</a:t>
            </a:r>
            <a:r>
              <a:rPr lang="pl-PL" b="1" dirty="0"/>
              <a:t> 2 </a:t>
            </a:r>
            <a:r>
              <a:rPr lang="pl-PL" b="1" dirty="0" err="1"/>
              <a:t>inflammation</a:t>
            </a:r>
            <a:r>
              <a:rPr lang="pl-PL" dirty="0"/>
              <a:t>) </a:t>
            </a:r>
            <a:r>
              <a:rPr lang="pl-PL" dirty="0" err="1"/>
              <a:t>across</a:t>
            </a:r>
            <a:r>
              <a:rPr lang="pl-PL" dirty="0"/>
              <a:t> </a:t>
            </a:r>
            <a:r>
              <a:rPr lang="pl-PL" dirty="0" err="1"/>
              <a:t>both</a:t>
            </a:r>
            <a:r>
              <a:rPr lang="pl-PL" dirty="0"/>
              <a:t> </a:t>
            </a:r>
            <a:r>
              <a:rPr lang="pl-PL" dirty="0" err="1"/>
              <a:t>airway</a:t>
            </a:r>
            <a:r>
              <a:rPr lang="pl-PL" dirty="0"/>
              <a:t> </a:t>
            </a:r>
            <a:r>
              <a:rPr lang="pl-PL" dirty="0" err="1"/>
              <a:t>levels</a:t>
            </a:r>
            <a:r>
              <a:rPr lang="pl-P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A168C1-357A-4DCB-8C0F-5A734FEE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36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43C60-3DD0-40C8-8F89-7A265C61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91302A-DD1C-FF16-54F6-2CF9F919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Allergic Rhinitis – A Risk Factor for Bronchial Asthma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78518C-AB20-0936-BCB6-BFA2C56D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29" y="2019064"/>
            <a:ext cx="7290055" cy="40233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Clinical Consequences</a:t>
            </a:r>
          </a:p>
          <a:p>
            <a:r>
              <a:rPr lang="en-US" b="1" dirty="0"/>
              <a:t>AR correlates with more frequent exacerbations and poorer asthma control.</a:t>
            </a:r>
            <a:endParaRPr lang="en-US" dirty="0"/>
          </a:p>
          <a:p>
            <a:r>
              <a:rPr lang="en-US" b="1" dirty="0"/>
              <a:t>Untreated AR</a:t>
            </a:r>
            <a:r>
              <a:rPr lang="en-US" dirty="0"/>
              <a:t> → worse </a:t>
            </a:r>
            <a:r>
              <a:rPr lang="en-US" b="1" dirty="0"/>
              <a:t>sleep quality</a:t>
            </a:r>
            <a:r>
              <a:rPr lang="en-US" dirty="0"/>
              <a:t>, reduced </a:t>
            </a:r>
            <a:r>
              <a:rPr lang="en-US" b="1" dirty="0"/>
              <a:t>exercise capacity</a:t>
            </a:r>
            <a:r>
              <a:rPr lang="en-US" dirty="0"/>
              <a:t>, poorer </a:t>
            </a:r>
            <a:r>
              <a:rPr lang="en-US" b="1" dirty="0"/>
              <a:t>adherence</a:t>
            </a:r>
            <a:r>
              <a:rPr lang="en-US" dirty="0"/>
              <a:t>, and </a:t>
            </a:r>
            <a:r>
              <a:rPr lang="en-US" b="1" dirty="0"/>
              <a:t>higher use of reliever medication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Epidemiological Data (reported)</a:t>
            </a:r>
          </a:p>
          <a:p>
            <a:r>
              <a:rPr lang="en-US" b="1" dirty="0"/>
              <a:t>10–40%</a:t>
            </a:r>
            <a:r>
              <a:rPr lang="en-US" dirty="0"/>
              <a:t> of patients with </a:t>
            </a:r>
            <a:r>
              <a:rPr lang="en-US" b="1" dirty="0"/>
              <a:t>allergic rhinitis (AR)</a:t>
            </a:r>
            <a:r>
              <a:rPr lang="en-US" dirty="0"/>
              <a:t> have </a:t>
            </a:r>
            <a:r>
              <a:rPr lang="en-US" b="1" dirty="0"/>
              <a:t>asthma</a:t>
            </a:r>
            <a:br>
              <a:rPr lang="en-US" dirty="0"/>
            </a:br>
            <a:r>
              <a:rPr lang="en-US" dirty="0"/>
              <a:t>– particularly with </a:t>
            </a:r>
            <a:r>
              <a:rPr lang="en-US" b="1" dirty="0"/>
              <a:t>chronic</a:t>
            </a:r>
            <a:r>
              <a:rPr lang="en-US" dirty="0"/>
              <a:t> and/or </a:t>
            </a:r>
            <a:r>
              <a:rPr lang="en-US" b="1" dirty="0"/>
              <a:t>moderate–severe AR</a:t>
            </a:r>
            <a:r>
              <a:rPr lang="en-US" dirty="0"/>
              <a:t>.</a:t>
            </a:r>
          </a:p>
          <a:p>
            <a:r>
              <a:rPr lang="en-US" b="1" dirty="0"/>
              <a:t>≈80%</a:t>
            </a:r>
            <a:r>
              <a:rPr lang="en-US" dirty="0"/>
              <a:t> of patients with </a:t>
            </a:r>
            <a:r>
              <a:rPr lang="en-US" b="1" dirty="0"/>
              <a:t>asthma</a:t>
            </a:r>
            <a:r>
              <a:rPr lang="en-US" dirty="0"/>
              <a:t> have </a:t>
            </a:r>
            <a:r>
              <a:rPr lang="en-US" b="1" dirty="0"/>
              <a:t>coexisting AR</a:t>
            </a:r>
            <a:r>
              <a:rPr lang="en-US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E56050-A41E-8415-C8C1-C99BC709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39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6F7083-C072-9663-CC18-C473D6F14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6377" y="4496747"/>
            <a:ext cx="2093264" cy="17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1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7ED1EC-3505-4DA0-8342-A101C3C1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r>
              <a:rPr lang="pl-PL" dirty="0"/>
              <a:t> – </a:t>
            </a:r>
            <a:r>
              <a:rPr lang="pl-PL" dirty="0" err="1"/>
              <a:t>Epidemiology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7DE796-4042-4481-BE2F-07649544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09057"/>
            <a:ext cx="7439733" cy="460030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The most common allergic disease in the world!</a:t>
            </a:r>
            <a:endParaRPr lang="en-US" dirty="0"/>
          </a:p>
          <a:p>
            <a:r>
              <a:rPr lang="en-US" b="1" dirty="0"/>
              <a:t>Global scale:</a:t>
            </a:r>
            <a:endParaRPr lang="en-US" dirty="0"/>
          </a:p>
          <a:p>
            <a:r>
              <a:rPr lang="en-US" dirty="0"/>
              <a:t>Affects </a:t>
            </a:r>
            <a:r>
              <a:rPr lang="en-US" b="1" dirty="0"/>
              <a:t>10–30% of the world’s population</a:t>
            </a:r>
            <a:r>
              <a:rPr lang="en-US" dirty="0"/>
              <a:t>, which equals </a:t>
            </a:r>
            <a:r>
              <a:rPr lang="en-US" b="1" dirty="0"/>
              <a:t>approximately 500–600 million people!</a:t>
            </a:r>
            <a:endParaRPr lang="en-US" dirty="0"/>
          </a:p>
          <a:p>
            <a:r>
              <a:rPr lang="en-US" dirty="0"/>
              <a:t>In </a:t>
            </a:r>
            <a:r>
              <a:rPr lang="en-US" b="1" dirty="0"/>
              <a:t>Europe:</a:t>
            </a:r>
            <a:r>
              <a:rPr lang="en-US" dirty="0"/>
              <a:t> around </a:t>
            </a:r>
            <a:r>
              <a:rPr lang="en-US" b="1" dirty="0"/>
              <a:t>25% of the population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b="1" dirty="0"/>
              <a:t>prevalence has increased by about 50% every decade</a:t>
            </a:r>
            <a:r>
              <a:rPr lang="en-US" dirty="0"/>
              <a:t> since the 1960s.</a:t>
            </a:r>
          </a:p>
          <a:p>
            <a:r>
              <a:rPr lang="en-US" dirty="0"/>
              <a:t>Initially observed mainly in </a:t>
            </a:r>
            <a:r>
              <a:rPr lang="en-US" b="1" dirty="0"/>
              <a:t>developed countries</a:t>
            </a:r>
            <a:r>
              <a:rPr lang="en-US" dirty="0"/>
              <a:t>, but now rising also in </a:t>
            </a:r>
            <a:r>
              <a:rPr lang="en-US" b="1" dirty="0"/>
              <a:t>developing regions</a:t>
            </a:r>
            <a:r>
              <a:rPr lang="en-US" dirty="0"/>
              <a:t> (e.g. the Middle East: </a:t>
            </a:r>
            <a:r>
              <a:rPr lang="en-US" b="1" dirty="0"/>
              <a:t>9–38%</a:t>
            </a:r>
            <a:r>
              <a:rPr lang="en-US" dirty="0"/>
              <a:t> of the population).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Age of onset:</a:t>
            </a:r>
            <a:endParaRPr lang="en-US" dirty="0"/>
          </a:p>
          <a:p>
            <a:r>
              <a:rPr lang="en-US" b="1" dirty="0"/>
              <a:t>75%</a:t>
            </a:r>
            <a:r>
              <a:rPr lang="en-US" dirty="0"/>
              <a:t> of patients develop symptoms </a:t>
            </a:r>
            <a:r>
              <a:rPr lang="en-US" b="1" dirty="0"/>
              <a:t>before the age of 20</a:t>
            </a:r>
            <a:r>
              <a:rPr lang="en-US" dirty="0"/>
              <a:t>,</a:t>
            </a:r>
          </a:p>
          <a:p>
            <a:r>
              <a:rPr lang="en-US" b="1" dirty="0"/>
              <a:t>40%</a:t>
            </a:r>
            <a:r>
              <a:rPr lang="en-US" dirty="0"/>
              <a:t> — </a:t>
            </a:r>
            <a:r>
              <a:rPr lang="en-US" b="1" dirty="0"/>
              <a:t>before the age of 6</a:t>
            </a:r>
            <a:r>
              <a:rPr lang="en-US" dirty="0"/>
              <a:t>.</a:t>
            </a:r>
          </a:p>
          <a:p>
            <a:r>
              <a:rPr lang="en-US" dirty="0"/>
              <a:t>It is therefore a disease that </a:t>
            </a:r>
            <a:r>
              <a:rPr lang="en-US" b="1" dirty="0"/>
              <a:t>begins early and stays with us for a long time.</a:t>
            </a:r>
            <a:endParaRPr lang="en-US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36F8EDE-6AC5-40F3-85F0-48193494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2015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6C618E-9C64-42CB-9D3D-6048C7E1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Allergic Rhinitis – </a:t>
            </a:r>
            <a:r>
              <a:rPr lang="en-US" sz="3200" dirty="0"/>
              <a:t>A Risk Factor for Bronchial Asthma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FA168C1-357A-4DCB-8C0F-5A734FEE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40</a:t>
            </a:fld>
            <a:endParaRPr lang="pl-PL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7BE0E1C-65C0-F677-C646-ED90E013C8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64502" y="1859185"/>
            <a:ext cx="7961616" cy="461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Actively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screen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patients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allergic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rhinitis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(AR) for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asthma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detailed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history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spirometry/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FeNO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assessment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asthma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control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patients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with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asthma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identify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treat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coexisting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AR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intranasal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corticosteroids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(INCS)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leukotriene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receptor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antagonists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LTRAs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saline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irrigations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environmental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education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Optimize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anti-inflammatory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treatment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both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upper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lower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airways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→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improves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overall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asthma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control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Consider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allergen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immunotherapy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(AIT)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eligible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patients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→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benefits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both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symptoms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asthma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progression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Provide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personalized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action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plan (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self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-management)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ensure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seasonal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exposure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monitoring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1679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AF478646-6076-4597-ADF5-1C7899C2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r>
              <a:rPr lang="pl-PL" dirty="0"/>
              <a:t> and </a:t>
            </a:r>
            <a:r>
              <a:rPr lang="pl-PL" dirty="0" err="1"/>
              <a:t>Comorbidities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63786F5-A01A-4967-B4AD-9854A48A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41</a:t>
            </a:fld>
            <a:endParaRPr lang="pl-PL"/>
          </a:p>
        </p:txBody>
      </p:sp>
      <p:pic>
        <p:nvPicPr>
          <p:cNvPr id="8" name="Picture 2" descr="Slide5">
            <a:extLst>
              <a:ext uri="{FF2B5EF4-FFF2-40B4-BE49-F238E27FC236}">
                <a16:creationId xmlns:a16="http://schemas.microsoft.com/office/drawing/2014/main" id="{D3F7F8C3-041B-40FA-8612-DB7A8A9CC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1042" r="23512" b="10151"/>
          <a:stretch/>
        </p:blipFill>
        <p:spPr bwMode="auto">
          <a:xfrm>
            <a:off x="2332337" y="2324015"/>
            <a:ext cx="4479325" cy="3829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ymbol zastępczy zawartości 5">
            <a:extLst>
              <a:ext uri="{FF2B5EF4-FFF2-40B4-BE49-F238E27FC236}">
                <a16:creationId xmlns:a16="http://schemas.microsoft.com/office/drawing/2014/main" id="{27FE1139-6558-4C02-B85A-176B703FBDA6}"/>
              </a:ext>
            </a:extLst>
          </p:cNvPr>
          <p:cNvSpPr txBox="1">
            <a:spLocks/>
          </p:cNvSpPr>
          <p:nvPr/>
        </p:nvSpPr>
        <p:spPr>
          <a:xfrm>
            <a:off x="974558" y="6515684"/>
            <a:ext cx="7206916" cy="4288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Spector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Immunol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1997; s. 773 – s. 780</a:t>
            </a:r>
          </a:p>
        </p:txBody>
      </p:sp>
    </p:spTree>
    <p:extLst>
      <p:ext uri="{BB962C8B-B14F-4D97-AF65-F5344CB8AC3E}">
        <p14:creationId xmlns:p14="http://schemas.microsoft.com/office/powerpoint/2010/main" val="17807771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7B7386-8EA5-4956-B76F-C456C0AD5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Diagnosis and Management of Urticaria in Children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C78A1E-AAE8-49B1-86D2-C77A21817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Katedra i Klinika Pediatrii, Alergologii</a:t>
            </a:r>
            <a:br>
              <a:rPr lang="pl-PL" dirty="0"/>
            </a:br>
            <a:r>
              <a:rPr lang="pl-PL" dirty="0"/>
              <a:t>i Gastroenterologii CM</a:t>
            </a:r>
            <a:br>
              <a:rPr lang="pl-PL" dirty="0"/>
            </a:br>
            <a:r>
              <a:rPr lang="pl-PL" dirty="0"/>
              <a:t>w Bydgoszczy UMK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C5BBEF3-6D88-47D3-89B0-0426A078D170}"/>
              </a:ext>
            </a:extLst>
          </p:cNvPr>
          <p:cNvGrpSpPr/>
          <p:nvPr/>
        </p:nvGrpSpPr>
        <p:grpSpPr>
          <a:xfrm>
            <a:off x="5299911" y="106780"/>
            <a:ext cx="3742070" cy="711367"/>
            <a:chOff x="5299911" y="106780"/>
            <a:chExt cx="3742070" cy="71136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E8E1E43D-B086-4856-8473-F4590E8F5F71}"/>
                </a:ext>
              </a:extLst>
            </p:cNvPr>
            <p:cNvSpPr/>
            <p:nvPr/>
          </p:nvSpPr>
          <p:spPr>
            <a:xfrm>
              <a:off x="5299911" y="106780"/>
              <a:ext cx="3742070" cy="71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61BC738A-1D88-468D-8E73-EF570E4F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084" y="198771"/>
              <a:ext cx="1850857" cy="556703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ADCBAD56-3111-4235-A163-DA4E201B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221" y="106780"/>
              <a:ext cx="1667760" cy="711367"/>
            </a:xfrm>
            <a:prstGeom prst="rect">
              <a:avLst/>
            </a:prstGeom>
          </p:spPr>
        </p:pic>
      </p:grp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1ABE15C2-25F7-4785-8176-478AE41D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04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7CF2A-EE0A-4071-B24C-5D5ACEDA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URTICARIA – DEFINITION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2D0450-659E-4420-AAEE-2B480591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disease characterized by the appearance of </a:t>
            </a:r>
            <a:r>
              <a:rPr lang="en-US" b="1" dirty="0"/>
              <a:t>wheals (hives)</a:t>
            </a:r>
            <a:r>
              <a:rPr lang="en-US" dirty="0"/>
              <a:t> and/or </a:t>
            </a:r>
            <a:r>
              <a:rPr lang="en-US" b="1" dirty="0"/>
              <a:t>angioedema</a:t>
            </a:r>
            <a:r>
              <a:rPr lang="en-US" dirty="0"/>
              <a:t>.</a:t>
            </a:r>
          </a:p>
          <a:p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Typical features of a wheal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Sudden onset</a:t>
            </a:r>
            <a:r>
              <a:rPr lang="en-US" dirty="0"/>
              <a:t> of a </a:t>
            </a:r>
            <a:r>
              <a:rPr lang="en-US" b="1" dirty="0"/>
              <a:t>localized skin swelling</a:t>
            </a:r>
            <a:r>
              <a:rPr lang="en-US" dirty="0"/>
              <a:t> of variable size,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Usually surrounded by a </a:t>
            </a:r>
            <a:r>
              <a:rPr lang="en-US" b="1" dirty="0"/>
              <a:t>erythematous flare</a:t>
            </a:r>
            <a:r>
              <a:rPr lang="en-US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Accompanied by </a:t>
            </a:r>
            <a:r>
              <a:rPr lang="en-US" b="1" dirty="0"/>
              <a:t>intense itching</a:t>
            </a:r>
            <a:r>
              <a:rPr lang="en-US" dirty="0"/>
              <a:t> or sometimes a </a:t>
            </a:r>
            <a:r>
              <a:rPr lang="en-US" b="1" dirty="0"/>
              <a:t>burning sensation</a:t>
            </a:r>
            <a:r>
              <a:rPr lang="en-US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Transient in nature</a:t>
            </a:r>
            <a:r>
              <a:rPr lang="en-US" dirty="0"/>
              <a:t> – lesions </a:t>
            </a:r>
            <a:r>
              <a:rPr lang="en-US" b="1" dirty="0"/>
              <a:t>resolve spontaneously without residual marks</a:t>
            </a:r>
            <a:r>
              <a:rPr lang="en-US" dirty="0"/>
              <a:t>, typically within </a:t>
            </a:r>
            <a:r>
              <a:rPr lang="en-US" b="1" dirty="0"/>
              <a:t>1–24 hours</a:t>
            </a:r>
            <a:r>
              <a:rPr lang="en-US" dirty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4C9EFD-9A8B-4475-BBCD-7EB3715A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43</a:t>
            </a:fld>
            <a:endParaRPr lang="pl-PL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058DA5C-B78D-45F7-8B93-3FDD04248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945" y="119216"/>
            <a:ext cx="2755985" cy="2066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6153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57CF2A-EE0A-4071-B24C-5D5ACEDA3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URTICARIA – DEFINITION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2D0450-659E-4420-AAEE-2B480591F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32953" cy="4023360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/>
              <a:t>Angioedema – Typical Features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Sudden swelling</a:t>
            </a:r>
            <a:r>
              <a:rPr lang="en-US" sz="2400" dirty="0"/>
              <a:t> of the </a:t>
            </a:r>
            <a:r>
              <a:rPr lang="en-US" sz="2400" b="1" dirty="0"/>
              <a:t>dermis and subcutaneous tissue</a:t>
            </a:r>
            <a:r>
              <a:rPr lang="en-US" sz="24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</a:t>
            </a:r>
            <a:r>
              <a:rPr lang="en-US" sz="2400" b="1" dirty="0"/>
              <a:t>skin color</a:t>
            </a:r>
            <a:r>
              <a:rPr lang="en-US" sz="2400" dirty="0"/>
              <a:t> over the affected area may be </a:t>
            </a:r>
            <a:r>
              <a:rPr lang="en-US" sz="2400" b="1" dirty="0"/>
              <a:t>normal or slightly erythematous</a:t>
            </a:r>
            <a:r>
              <a:rPr lang="en-US" sz="24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Commonly involves the </a:t>
            </a:r>
            <a:r>
              <a:rPr lang="en-US" sz="2400" b="1" dirty="0"/>
              <a:t>face</a:t>
            </a:r>
            <a:r>
              <a:rPr lang="en-US" sz="2400" dirty="0"/>
              <a:t> (eyelids, lips), </a:t>
            </a:r>
            <a:r>
              <a:rPr lang="en-US" sz="2400" b="1" dirty="0"/>
              <a:t>extremities</a:t>
            </a:r>
            <a:r>
              <a:rPr lang="en-US" sz="2400" dirty="0"/>
              <a:t>, </a:t>
            </a:r>
            <a:r>
              <a:rPr lang="en-US" sz="2400" b="1" dirty="0"/>
              <a:t>scrotum</a:t>
            </a:r>
            <a:r>
              <a:rPr lang="en-US" sz="2400" dirty="0"/>
              <a:t>, and </a:t>
            </a:r>
            <a:r>
              <a:rPr lang="en-US" sz="2400" b="1" dirty="0"/>
              <a:t>joints</a:t>
            </a:r>
            <a:r>
              <a:rPr lang="en-US" sz="24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Pain</a:t>
            </a:r>
            <a:r>
              <a:rPr lang="en-US" sz="2400" dirty="0"/>
              <a:t> is more frequent than </a:t>
            </a:r>
            <a:r>
              <a:rPr lang="en-US" sz="2400" b="1" dirty="0"/>
              <a:t>itching</a:t>
            </a:r>
            <a:r>
              <a:rPr lang="en-US" sz="24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Mucosal involvement</a:t>
            </a:r>
            <a:r>
              <a:rPr lang="en-US" sz="2400" dirty="0"/>
              <a:t> is common (e.g., lips, tongue, larynx, gastrointestinal tract),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The swelling is </a:t>
            </a:r>
            <a:r>
              <a:rPr lang="en-US" sz="2400" b="1" dirty="0"/>
              <a:t>more persistent</a:t>
            </a:r>
            <a:r>
              <a:rPr lang="en-US" sz="2400" dirty="0"/>
              <a:t> than wheals — may </a:t>
            </a:r>
            <a:r>
              <a:rPr lang="en-US" sz="2400" b="1" dirty="0"/>
              <a:t>last up to 72 hours</a:t>
            </a:r>
            <a:r>
              <a:rPr lang="en-US" sz="2400" dirty="0"/>
              <a:t>.</a:t>
            </a:r>
          </a:p>
          <a:p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94C9EFD-9A8B-4475-BBCD-7EB3715A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44</a:t>
            </a:fld>
            <a:endParaRPr lang="pl-PL"/>
          </a:p>
        </p:txBody>
      </p:sp>
      <p:pic>
        <p:nvPicPr>
          <p:cNvPr id="6" name="Picture 11" descr="Image result for obrzek naczynioruchowy objawy">
            <a:extLst>
              <a:ext uri="{FF2B5EF4-FFF2-40B4-BE49-F238E27FC236}">
                <a16:creationId xmlns:a16="http://schemas.microsoft.com/office/drawing/2014/main" id="{0B12B091-DFFE-4543-9998-EDF4894E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1" b="5861"/>
          <a:stretch>
            <a:fillRect/>
          </a:stretch>
        </p:blipFill>
        <p:spPr bwMode="auto">
          <a:xfrm>
            <a:off x="5964492" y="2146300"/>
            <a:ext cx="2411412" cy="256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8233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6270C6-2DA2-44B9-9B4A-779952F5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45664"/>
            <a:ext cx="7290054" cy="1499616"/>
          </a:xfrm>
        </p:spPr>
        <p:txBody>
          <a:bodyPr>
            <a:normAutofit/>
          </a:bodyPr>
          <a:lstStyle/>
          <a:p>
            <a:r>
              <a:rPr lang="pl-PL" dirty="0"/>
              <a:t>URTICARIA – EPIDEMIOLOGY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543FC33-1AA0-4149-B365-108CA7C2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45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FF2468-9465-FFEA-A38C-325371FBE4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92048" y="1422012"/>
            <a:ext cx="7359904" cy="46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Common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condition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children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adults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;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affects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up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to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20% of the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population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least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once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a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lifetime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Acute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urticaria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accounts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for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the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vast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majority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of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pediatric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cases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Occurs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3–6% of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children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annually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Most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frequently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associated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with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viral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infections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Chronic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urticaria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(CU)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rare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childhood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with a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prevalence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of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0.1–0.3%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Typically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begins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school-age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children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adolescents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Slight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female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predominance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older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age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groups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Angioedema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accompanies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urticaria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about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40%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of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patients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over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60% of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children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urticaria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resolves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spontaneously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within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1–2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years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especially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infection-related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or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idiopathic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cases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32384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C25BA1-7156-42BC-8613-345E2571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Urticaria</a:t>
            </a:r>
            <a:br>
              <a:rPr lang="en-US" dirty="0"/>
            </a:br>
            <a:r>
              <a:rPr lang="en-US" i="1" dirty="0"/>
              <a:t>(Based on duration and underlying etiology)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472C70-E4A2-4887-BAEA-EC3285E72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30933D6-8716-4756-B33C-85C1CED8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46</a:t>
            </a:fld>
            <a:endParaRPr lang="pl-PL"/>
          </a:p>
        </p:txBody>
      </p:sp>
      <p:pic>
        <p:nvPicPr>
          <p:cNvPr id="19458" name="Picture 2" descr="Urticaria classification | Download Scientific Diagram">
            <a:extLst>
              <a:ext uri="{FF2B5EF4-FFF2-40B4-BE49-F238E27FC236}">
                <a16:creationId xmlns:a16="http://schemas.microsoft.com/office/drawing/2014/main" id="{5B92C570-F8BE-24DD-486C-4741C4058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194714"/>
            <a:ext cx="809625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595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F37CBC-6B33-41C3-9035-1B74BFA32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Chronic</a:t>
            </a:r>
            <a:r>
              <a:rPr lang="pl-PL" dirty="0"/>
              <a:t> </a:t>
            </a:r>
            <a:r>
              <a:rPr lang="pl-PL" dirty="0" err="1"/>
              <a:t>urticaria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6C5AD7-176A-4175-A1CB-0CA8251D6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47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480918-6D83-10CC-115C-55E1535A7F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097" y="2318075"/>
            <a:ext cx="6995784" cy="211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Episodic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daily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occurring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least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twice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week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Persisting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6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weeks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Recurrent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months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years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Significantly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impairs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life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itching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disturbance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psychosocial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impact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3415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808930-F14E-4181-BDFB-D81935BA0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Urticaria and Quality of Life</a:t>
            </a:r>
            <a:br>
              <a:rPr lang="en-US" dirty="0"/>
            </a:br>
            <a:r>
              <a:rPr lang="en-US" dirty="0"/>
              <a:t>Chronic Urticaria Quality of Life Questionnaire (CU-QoL)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7BA3E30-E796-4A2C-87D1-0F595EFE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48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8C642B2-5A04-48AA-951A-EBFD497450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4608" y="2303954"/>
            <a:ext cx="8090154" cy="336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Itching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pruritus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Paroxysmal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episodic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nature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disturbance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impaired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concentration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Anxiety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fear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tension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irritability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Often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identifiable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idiopathic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Sometimes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suboptimal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treatment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Cosmetic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concern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/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visible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skin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changes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absenteeism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children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absenteeism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parents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35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247487-00FD-452B-BAE6-48864C706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Classification of Urticaria</a:t>
            </a:r>
            <a:br>
              <a:rPr lang="en-US" dirty="0"/>
            </a:br>
            <a:r>
              <a:rPr lang="en-US" dirty="0"/>
              <a:t>(According to the duration of skin lesions and underlying etiology)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B62A2E-724D-490B-8830-B10B35B72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4A9C7FA-5EC6-426D-9D6E-7B58830F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49</a:t>
            </a:fld>
            <a:endParaRPr lang="pl-PL"/>
          </a:p>
        </p:txBody>
      </p:sp>
      <p:pic>
        <p:nvPicPr>
          <p:cNvPr id="20482" name="Picture 2" descr="Classification of subtypes of chronic urticaria (presenting with... |  Download Scientific Diagram">
            <a:extLst>
              <a:ext uri="{FF2B5EF4-FFF2-40B4-BE49-F238E27FC236}">
                <a16:creationId xmlns:a16="http://schemas.microsoft.com/office/drawing/2014/main" id="{E6CCD6D2-00A9-1BF5-BFB7-1927CDCB1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69" y="2383651"/>
            <a:ext cx="5763335" cy="37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7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B94914-AF8D-4640-ADC6-C980D116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r>
              <a:rPr lang="pl-PL" dirty="0"/>
              <a:t> – </a:t>
            </a:r>
            <a:r>
              <a:rPr lang="pl-PL" dirty="0" err="1"/>
              <a:t>Epidemiology</a:t>
            </a:r>
            <a:br>
              <a:rPr lang="pl-PL" dirty="0"/>
            </a:br>
            <a:r>
              <a:rPr lang="en-US" sz="3600" dirty="0"/>
              <a:t>Epidemiology of Allergic Diseases in Poland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23B48-8D6C-4628-B6B1-8BFDE449A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2084832"/>
            <a:ext cx="7290055" cy="402336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All types of rhinitis: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Children aged 6–7 years: 37.8%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Children aged 13–14 years: 43.5%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Adults aged 20–44 years: 36%</a:t>
            </a:r>
          </a:p>
          <a:p>
            <a:endParaRPr lang="pl-PL" b="1" dirty="0"/>
          </a:p>
          <a:p>
            <a:r>
              <a:rPr lang="en-US" b="1" dirty="0"/>
              <a:t>Allergic rhinitis: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Children aged 6–7 years: 23.6%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Children aged 13–14 years: 24.6%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Adults aged 20–44 years: 21.0%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TOTAL ALLERGY PREVALENCE – approximately 40% of the Polish population!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A2121E8-8F6D-45F2-8825-2178951B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</a:t>
            </a:fld>
            <a:endParaRPr lang="pl-PL"/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21E2B909-D718-4E76-8877-ECC74342C7B8}"/>
              </a:ext>
            </a:extLst>
          </p:cNvPr>
          <p:cNvSpPr txBox="1">
            <a:spLocks/>
          </p:cNvSpPr>
          <p:nvPr/>
        </p:nvSpPr>
        <p:spPr>
          <a:xfrm>
            <a:off x="285750" y="6316220"/>
            <a:ext cx="7206916" cy="4288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Samoliński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B, i inni, Alergiczny nieżyt nosa w świetle badania ECAP. Alergia 2009; 2(40): 41-44</a:t>
            </a:r>
          </a:p>
        </p:txBody>
      </p:sp>
    </p:spTree>
    <p:extLst>
      <p:ext uri="{BB962C8B-B14F-4D97-AF65-F5344CB8AC3E}">
        <p14:creationId xmlns:p14="http://schemas.microsoft.com/office/powerpoint/2010/main" val="29468289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1F5D0-CD82-4E6C-B44E-3E4F8A49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65" y="57022"/>
            <a:ext cx="7290054" cy="1499616"/>
          </a:xfrm>
        </p:spPr>
        <p:txBody>
          <a:bodyPr/>
          <a:lstStyle/>
          <a:p>
            <a:r>
              <a:rPr lang="pl-PL" dirty="0" err="1"/>
              <a:t>Differential</a:t>
            </a:r>
            <a:r>
              <a:rPr lang="pl-PL" dirty="0"/>
              <a:t> </a:t>
            </a:r>
            <a:r>
              <a:rPr lang="pl-PL" dirty="0" err="1"/>
              <a:t>Diagnosis</a:t>
            </a:r>
            <a:r>
              <a:rPr lang="pl-PL" dirty="0"/>
              <a:t> of </a:t>
            </a:r>
            <a:r>
              <a:rPr lang="pl-PL" dirty="0" err="1"/>
              <a:t>Urticaria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1BB9E8A-A0CF-4F4C-9B81-7019802D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50</a:t>
            </a:fld>
            <a:endParaRPr lang="pl-PL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44913D6-8E7C-7FEE-763B-24F08A3D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82814"/>
              </p:ext>
            </p:extLst>
          </p:nvPr>
        </p:nvGraphicFramePr>
        <p:xfrm>
          <a:off x="665865" y="1107504"/>
          <a:ext cx="8046493" cy="5490325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4086746">
                  <a:extLst>
                    <a:ext uri="{9D8B030D-6E8A-4147-A177-3AD203B41FA5}">
                      <a16:colId xmlns:a16="http://schemas.microsoft.com/office/drawing/2014/main" val="1875420981"/>
                    </a:ext>
                  </a:extLst>
                </a:gridCol>
                <a:gridCol w="3959747">
                  <a:extLst>
                    <a:ext uri="{9D8B030D-6E8A-4147-A177-3AD203B41FA5}">
                      <a16:colId xmlns:a16="http://schemas.microsoft.com/office/drawing/2014/main" val="3904281645"/>
                    </a:ext>
                  </a:extLst>
                </a:gridCol>
              </a:tblGrid>
              <a:tr h="2207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dirty="0" err="1"/>
                        <a:t>Condition</a:t>
                      </a:r>
                      <a:endParaRPr lang="pl-PL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Key distinguishing features (vs. urticaria)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730209962"/>
                  </a:ext>
                </a:extLst>
              </a:tr>
              <a:tr h="68748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400" b="1" dirty="0"/>
                        <a:t>Erythema multiforme</a:t>
                      </a:r>
                      <a:endParaRPr lang="pt-BR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Fixed </a:t>
                      </a:r>
                      <a:r>
                        <a:rPr lang="en-US" sz="1400" b="1" dirty="0"/>
                        <a:t>target (iris) lesions</a:t>
                      </a:r>
                      <a:r>
                        <a:rPr lang="en-US" sz="1400" dirty="0"/>
                        <a:t> with dusky center; often acral distribution; individual lesions </a:t>
                      </a:r>
                      <a:r>
                        <a:rPr lang="en-US" sz="1400" b="1" dirty="0"/>
                        <a:t>persist &gt;24–48 h</a:t>
                      </a:r>
                      <a:r>
                        <a:rPr lang="en-US" sz="1400" dirty="0"/>
                        <a:t>; may follow HSV/Mycoplasma.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154195428"/>
                  </a:ext>
                </a:extLst>
              </a:tr>
              <a:tr h="604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/>
                        <a:t>Serum </a:t>
                      </a:r>
                      <a:r>
                        <a:rPr lang="pl-PL" sz="1400" b="1" dirty="0" err="1"/>
                        <a:t>sickness</a:t>
                      </a:r>
                      <a:r>
                        <a:rPr lang="pl-PL" sz="1400" b="1" dirty="0"/>
                        <a:t>–</a:t>
                      </a:r>
                      <a:r>
                        <a:rPr lang="pl-PL" sz="1400" b="1" dirty="0" err="1"/>
                        <a:t>like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reaction</a:t>
                      </a:r>
                      <a:r>
                        <a:rPr lang="pl-PL" sz="1400" b="1" dirty="0"/>
                        <a:t> (SSLR)</a:t>
                      </a:r>
                      <a:endParaRPr lang="pl-PL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Fever, arthralgia, lymphadenopathy</a:t>
                      </a:r>
                      <a:r>
                        <a:rPr lang="en-US" sz="1400"/>
                        <a:t>; urticarial-like rash </a:t>
                      </a:r>
                      <a:r>
                        <a:rPr lang="en-US" sz="1400" b="1"/>
                        <a:t>fixed &gt;24 h</a:t>
                      </a:r>
                      <a:r>
                        <a:rPr lang="en-US" sz="1400"/>
                        <a:t>; history of </a:t>
                      </a:r>
                      <a:r>
                        <a:rPr lang="en-US" sz="1400" b="1"/>
                        <a:t>new drug</a:t>
                      </a:r>
                      <a:r>
                        <a:rPr lang="en-US" sz="1400"/>
                        <a:t> (np. cefaclor) or infection.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2327812835"/>
                  </a:ext>
                </a:extLst>
              </a:tr>
              <a:tr h="604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Toxic erythema</a:t>
                      </a:r>
                      <a:endParaRPr lang="pl-PL" sz="140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dirty="0"/>
                        <a:t>Confluent </a:t>
                      </a:r>
                      <a:r>
                        <a:rPr lang="en-US" sz="1400" b="1" dirty="0"/>
                        <a:t>morbilliform</a:t>
                      </a:r>
                      <a:r>
                        <a:rPr lang="en-US" sz="1400" dirty="0"/>
                        <a:t> or scarlatiniform erythema; systemic symptoms possible; lesions </a:t>
                      </a:r>
                      <a:r>
                        <a:rPr lang="en-US" sz="1400" b="1" dirty="0"/>
                        <a:t>not fleeting</a:t>
                      </a:r>
                      <a:r>
                        <a:rPr lang="en-US" sz="1400" dirty="0"/>
                        <a:t>, lack wheal/flare architecture.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2568137378"/>
                  </a:ext>
                </a:extLst>
              </a:tr>
              <a:tr h="604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 err="1"/>
                        <a:t>Urticarial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vasculitis</a:t>
                      </a:r>
                      <a:endParaRPr lang="pl-PL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/>
                        <a:t>Pain/burning &gt; itch; lesions </a:t>
                      </a:r>
                      <a:r>
                        <a:rPr lang="en-US" sz="1400" b="1"/>
                        <a:t>&gt;24 h</a:t>
                      </a:r>
                      <a:r>
                        <a:rPr lang="en-US" sz="1400"/>
                        <a:t>, leave </a:t>
                      </a:r>
                      <a:r>
                        <a:rPr lang="en-US" sz="1400" b="1"/>
                        <a:t>bruising/hyperpigmentation</a:t>
                      </a:r>
                      <a:r>
                        <a:rPr lang="en-US" sz="1400"/>
                        <a:t>; may have </a:t>
                      </a:r>
                      <a:r>
                        <a:rPr lang="en-US" sz="1400" b="1"/>
                        <a:t>arthralgia, low C3/C4</a:t>
                      </a:r>
                      <a:r>
                        <a:rPr lang="en-US" sz="1400"/>
                        <a:t>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4237039308"/>
                  </a:ext>
                </a:extLst>
              </a:tr>
              <a:tr h="604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 err="1"/>
                        <a:t>Systemic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lupus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erythematosus</a:t>
                      </a:r>
                      <a:r>
                        <a:rPr lang="pl-PL" sz="1400" b="1" dirty="0"/>
                        <a:t> (SLE)</a:t>
                      </a:r>
                      <a:endParaRPr lang="pl-PL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/>
                        <a:t>Fixed photosensitive</a:t>
                      </a:r>
                      <a:r>
                        <a:rPr lang="pl-PL" sz="1400"/>
                        <a:t> lesions, malar rash; systemic features (fatigue, arthralgia); positive </a:t>
                      </a:r>
                      <a:r>
                        <a:rPr lang="pl-PL" sz="1400" b="1"/>
                        <a:t>ANA</a:t>
                      </a:r>
                      <a:r>
                        <a:rPr lang="pl-PL" sz="1400"/>
                        <a:t>; lesions </a:t>
                      </a:r>
                      <a:r>
                        <a:rPr lang="pl-PL" sz="1400" b="1"/>
                        <a:t>not transient</a:t>
                      </a:r>
                      <a:r>
                        <a:rPr lang="pl-PL" sz="1400"/>
                        <a:t>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646299615"/>
                  </a:ext>
                </a:extLst>
              </a:tr>
              <a:tr h="604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 err="1"/>
                        <a:t>Acute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contact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dermatitis</a:t>
                      </a:r>
                      <a:endParaRPr lang="pl-PL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/>
                        <a:t>Well-demarcated to exposure site</a:t>
                      </a:r>
                      <a:r>
                        <a:rPr lang="en-US" sz="1400"/>
                        <a:t>, vesicles/oozing possible; </a:t>
                      </a:r>
                      <a:r>
                        <a:rPr lang="en-US" sz="1400" b="1"/>
                        <a:t>intense itch</a:t>
                      </a:r>
                      <a:r>
                        <a:rPr lang="en-US" sz="1400"/>
                        <a:t>, but plaques </a:t>
                      </a:r>
                      <a:r>
                        <a:rPr lang="en-US" sz="1400" b="1"/>
                        <a:t>persist days</a:t>
                      </a:r>
                      <a:r>
                        <a:rPr lang="en-US" sz="1400"/>
                        <a:t>. Patch testing helpful.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2079822491"/>
                  </a:ext>
                </a:extLst>
              </a:tr>
              <a:tr h="5219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 err="1"/>
                        <a:t>Autoimmune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blistering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diseases</a:t>
                      </a:r>
                      <a:endParaRPr lang="pl-PL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Bullae/erosions</a:t>
                      </a:r>
                      <a:r>
                        <a:rPr lang="en-US" sz="1400" dirty="0"/>
                        <a:t>, mucosal involvement; Nikolsky sign ±; lesions </a:t>
                      </a:r>
                      <a:r>
                        <a:rPr lang="en-US" sz="1400" b="1" dirty="0"/>
                        <a:t>do not resolve within 24 h</a:t>
                      </a:r>
                      <a:r>
                        <a:rPr lang="en-US" sz="1400" dirty="0"/>
                        <a:t>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1700952584"/>
                  </a:ext>
                </a:extLst>
              </a:tr>
              <a:tr h="6040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l-PL" sz="1400" b="1" dirty="0" err="1"/>
                        <a:t>Cellulitis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or</a:t>
                      </a:r>
                      <a:r>
                        <a:rPr lang="pl-PL" sz="1400" b="1" dirty="0"/>
                        <a:t> </a:t>
                      </a:r>
                      <a:r>
                        <a:rPr lang="pl-PL" sz="1400" b="1" dirty="0" err="1"/>
                        <a:t>erysipelas</a:t>
                      </a:r>
                      <a:endParaRPr lang="pl-PL" sz="1400" dirty="0"/>
                    </a:p>
                  </a:txBody>
                  <a:tcPr marL="32441" marR="32441" marT="16221" marB="16221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dirty="0"/>
                        <a:t>Unilateral</a:t>
                      </a:r>
                      <a:r>
                        <a:rPr lang="en-US" sz="1400" dirty="0"/>
                        <a:t>, </a:t>
                      </a:r>
                      <a:r>
                        <a:rPr lang="en-US" sz="1400" b="1" dirty="0"/>
                        <a:t>warm, tender</a:t>
                      </a:r>
                      <a:r>
                        <a:rPr lang="en-US" sz="1400" dirty="0"/>
                        <a:t>, ill-defined (cellulitis) or sharply demarcated (erysipelas); </a:t>
                      </a:r>
                      <a:r>
                        <a:rPr lang="en-US" sz="1400" b="1" dirty="0"/>
                        <a:t>fever, elevated CRP</a:t>
                      </a:r>
                      <a:r>
                        <a:rPr lang="en-US" sz="1400" dirty="0"/>
                        <a:t>; </a:t>
                      </a:r>
                      <a:r>
                        <a:rPr lang="en-US" sz="1400" b="1" dirty="0"/>
                        <a:t>not migratory</a:t>
                      </a:r>
                      <a:r>
                        <a:rPr lang="en-US" sz="1400" dirty="0"/>
                        <a:t> wheals.</a:t>
                      </a:r>
                    </a:p>
                  </a:txBody>
                  <a:tcPr marL="32441" marR="32441" marT="16221" marB="16221" anchor="ctr"/>
                </a:tc>
                <a:extLst>
                  <a:ext uri="{0D108BD9-81ED-4DB2-BD59-A6C34878D82A}">
                    <a16:rowId xmlns:a16="http://schemas.microsoft.com/office/drawing/2014/main" val="1518169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7661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D039CD-8886-41D3-B07E-A475C500F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Mastocytosis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0A147C-115B-48DF-9E7F-4095C31BF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b="1" dirty="0"/>
              <a:t>group of neoplastic disorders</a:t>
            </a:r>
            <a:r>
              <a:rPr lang="en-US" sz="2400" dirty="0"/>
              <a:t> characterized by </a:t>
            </a:r>
            <a:r>
              <a:rPr lang="en-US" sz="2400" b="1" dirty="0"/>
              <a:t>excessive proliferation and accumulation of mast cells</a:t>
            </a:r>
            <a:r>
              <a:rPr lang="en-US" sz="2400" dirty="0"/>
              <a:t> in </a:t>
            </a:r>
            <a:r>
              <a:rPr lang="en-US" sz="2400" b="1" dirty="0"/>
              <a:t>one or multiple organs</a:t>
            </a:r>
            <a:r>
              <a:rPr lang="en-US" sz="2400" dirty="0"/>
              <a:t>.</a:t>
            </a:r>
            <a:endParaRPr lang="pl-PL" sz="2400" dirty="0"/>
          </a:p>
          <a:p>
            <a:pPr marL="128016" lvl="1" indent="0">
              <a:buNone/>
            </a:pPr>
            <a:endParaRPr lang="pl-PL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It belongs to the category of </a:t>
            </a:r>
            <a:r>
              <a:rPr lang="en-US" sz="2400" b="1" dirty="0"/>
              <a:t>primary mast cell activation syndromes (MCAS)</a:t>
            </a:r>
            <a:r>
              <a:rPr lang="en-US" sz="2400" dirty="0"/>
              <a:t>.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120E0D-B38B-4589-BBB8-958DDCAB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1979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0BCCA-98E5-495C-A00D-0E2CEA085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Mastocytosis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CDCFC1D-5724-4600-8C94-E97B61EFC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b="1" dirty="0" err="1"/>
              <a:t>Forms</a:t>
            </a:r>
            <a:r>
              <a:rPr lang="pl-PL" b="1" dirty="0"/>
              <a:t> of </a:t>
            </a:r>
            <a:r>
              <a:rPr lang="pl-PL" b="1" dirty="0" err="1"/>
              <a:t>Mastocytosis</a:t>
            </a:r>
            <a:r>
              <a:rPr lang="pl-PL" b="1" dirty="0"/>
              <a:t>  - </a:t>
            </a:r>
            <a:r>
              <a:rPr lang="en-US" dirty="0"/>
              <a:t>In children, the disease is mainly limited to the skin.</a:t>
            </a:r>
            <a:endParaRPr lang="pl-PL" b="1" dirty="0"/>
          </a:p>
          <a:p>
            <a:r>
              <a:rPr lang="pl-PL" b="1" dirty="0"/>
              <a:t>1) </a:t>
            </a:r>
            <a:r>
              <a:rPr lang="pl-PL" b="1" dirty="0" err="1"/>
              <a:t>Cutaneous</a:t>
            </a:r>
            <a:r>
              <a:rPr lang="pl-PL" b="1" dirty="0"/>
              <a:t> </a:t>
            </a:r>
            <a:r>
              <a:rPr lang="pl-PL" b="1" dirty="0" err="1"/>
              <a:t>mastocytosis</a:t>
            </a:r>
            <a:r>
              <a:rPr lang="pl-PL" b="1" dirty="0"/>
              <a:t> (CM)</a:t>
            </a:r>
            <a:r>
              <a:rPr lang="pl-PL" dirty="0"/>
              <a:t> – </a:t>
            </a:r>
            <a:r>
              <a:rPr lang="pl-PL" dirty="0" err="1"/>
              <a:t>proliferation</a:t>
            </a:r>
            <a:r>
              <a:rPr lang="pl-PL" dirty="0"/>
              <a:t> </a:t>
            </a:r>
            <a:r>
              <a:rPr lang="pl-PL" dirty="0" err="1"/>
              <a:t>limited</a:t>
            </a:r>
            <a:r>
              <a:rPr lang="pl-PL" dirty="0"/>
              <a:t> to the skin</a:t>
            </a:r>
          </a:p>
          <a:p>
            <a:r>
              <a:rPr lang="pl-PL" b="1" dirty="0" err="1"/>
              <a:t>Maculopapular</a:t>
            </a:r>
            <a:r>
              <a:rPr lang="pl-PL" b="1" dirty="0"/>
              <a:t> form</a:t>
            </a:r>
            <a:r>
              <a:rPr lang="pl-PL" dirty="0"/>
              <a:t> (syn. </a:t>
            </a:r>
            <a:r>
              <a:rPr lang="pl-PL" i="1" dirty="0" err="1"/>
              <a:t>urticaria</a:t>
            </a:r>
            <a:r>
              <a:rPr lang="pl-PL" i="1" dirty="0"/>
              <a:t> </a:t>
            </a:r>
            <a:r>
              <a:rPr lang="pl-PL" i="1" dirty="0" err="1"/>
              <a:t>pigmentosa</a:t>
            </a:r>
            <a:r>
              <a:rPr lang="pl-PL" dirty="0"/>
              <a:t>)</a:t>
            </a:r>
          </a:p>
          <a:p>
            <a:r>
              <a:rPr lang="pl-PL" b="1" dirty="0" err="1"/>
              <a:t>Diffuse</a:t>
            </a:r>
            <a:r>
              <a:rPr lang="pl-PL" b="1" dirty="0"/>
              <a:t> </a:t>
            </a:r>
            <a:r>
              <a:rPr lang="pl-PL" b="1" dirty="0" err="1"/>
              <a:t>cutaneous</a:t>
            </a:r>
            <a:r>
              <a:rPr lang="pl-PL" b="1" dirty="0"/>
              <a:t> form</a:t>
            </a:r>
            <a:endParaRPr lang="pl-PL" dirty="0"/>
          </a:p>
          <a:p>
            <a:r>
              <a:rPr lang="pl-PL" b="1" dirty="0" err="1"/>
              <a:t>Solitary</a:t>
            </a:r>
            <a:r>
              <a:rPr lang="pl-PL" b="1" dirty="0"/>
              <a:t> </a:t>
            </a:r>
            <a:r>
              <a:rPr lang="pl-PL" b="1" dirty="0" err="1"/>
              <a:t>mastocytoma</a:t>
            </a:r>
            <a:r>
              <a:rPr lang="pl-PL" b="1" dirty="0"/>
              <a:t> (</a:t>
            </a:r>
            <a:r>
              <a:rPr lang="pl-PL" b="1" dirty="0" err="1"/>
              <a:t>mast</a:t>
            </a:r>
            <a:r>
              <a:rPr lang="pl-PL" b="1" dirty="0"/>
              <a:t> </a:t>
            </a:r>
            <a:r>
              <a:rPr lang="pl-PL" b="1" dirty="0" err="1"/>
              <a:t>cell</a:t>
            </a:r>
            <a:r>
              <a:rPr lang="pl-PL" b="1" dirty="0"/>
              <a:t> tumor of the skin)</a:t>
            </a:r>
            <a:endParaRPr lang="pl-PL" dirty="0"/>
          </a:p>
          <a:p>
            <a:r>
              <a:rPr lang="pl-PL" b="1" dirty="0"/>
              <a:t>2) </a:t>
            </a:r>
            <a:r>
              <a:rPr lang="pl-PL" b="1" dirty="0" err="1"/>
              <a:t>Systemic</a:t>
            </a:r>
            <a:r>
              <a:rPr lang="pl-PL" b="1" dirty="0"/>
              <a:t> </a:t>
            </a:r>
            <a:r>
              <a:rPr lang="pl-PL" b="1" dirty="0" err="1"/>
              <a:t>mastocytosis</a:t>
            </a:r>
            <a:r>
              <a:rPr lang="pl-PL" b="1" dirty="0"/>
              <a:t> (SM)</a:t>
            </a:r>
            <a:r>
              <a:rPr lang="pl-PL" dirty="0"/>
              <a:t> – </a:t>
            </a:r>
            <a:r>
              <a:rPr lang="pl-PL" dirty="0" err="1"/>
              <a:t>involving</a:t>
            </a:r>
            <a:r>
              <a:rPr lang="pl-PL" dirty="0"/>
              <a:t> </a:t>
            </a:r>
            <a:r>
              <a:rPr lang="pl-PL" dirty="0" err="1"/>
              <a:t>extracutaneous</a:t>
            </a:r>
            <a:r>
              <a:rPr lang="pl-PL" dirty="0"/>
              <a:t> </a:t>
            </a:r>
            <a:r>
              <a:rPr lang="pl-PL" dirty="0" err="1"/>
              <a:t>tissues</a:t>
            </a:r>
            <a:r>
              <a:rPr lang="pl-PL" dirty="0"/>
              <a:t> (most </a:t>
            </a:r>
            <a:r>
              <a:rPr lang="pl-PL" dirty="0" err="1"/>
              <a:t>commonly</a:t>
            </a:r>
            <a:r>
              <a:rPr lang="pl-PL" dirty="0"/>
              <a:t> the </a:t>
            </a:r>
            <a:r>
              <a:rPr lang="pl-PL" b="1" dirty="0" err="1"/>
              <a:t>bone</a:t>
            </a:r>
            <a:r>
              <a:rPr lang="pl-PL" b="1" dirty="0"/>
              <a:t> </a:t>
            </a:r>
            <a:r>
              <a:rPr lang="pl-PL" b="1" dirty="0" err="1"/>
              <a:t>marrow</a:t>
            </a:r>
            <a:r>
              <a:rPr lang="pl-PL" dirty="0"/>
              <a:t>)</a:t>
            </a:r>
          </a:p>
          <a:p>
            <a:r>
              <a:rPr lang="pl-PL" dirty="0"/>
              <a:t>a) </a:t>
            </a:r>
            <a:r>
              <a:rPr lang="pl-PL" b="1" dirty="0" err="1"/>
              <a:t>Indolent</a:t>
            </a:r>
            <a:r>
              <a:rPr lang="pl-PL" b="1" dirty="0"/>
              <a:t> </a:t>
            </a:r>
            <a:r>
              <a:rPr lang="pl-PL" b="1" dirty="0" err="1"/>
              <a:t>systemic</a:t>
            </a:r>
            <a:r>
              <a:rPr lang="pl-PL" b="1" dirty="0"/>
              <a:t> </a:t>
            </a:r>
            <a:r>
              <a:rPr lang="pl-PL" b="1" dirty="0" err="1"/>
              <a:t>mastocytosis</a:t>
            </a:r>
            <a:r>
              <a:rPr lang="pl-PL" b="1" dirty="0"/>
              <a:t> (ISM)</a:t>
            </a:r>
            <a:r>
              <a:rPr lang="pl-PL" dirty="0"/>
              <a:t> and </a:t>
            </a:r>
            <a:r>
              <a:rPr lang="pl-PL" b="1" dirty="0" err="1"/>
              <a:t>smoldering</a:t>
            </a:r>
            <a:r>
              <a:rPr lang="pl-PL" b="1" dirty="0"/>
              <a:t> </a:t>
            </a:r>
            <a:r>
              <a:rPr lang="pl-PL" b="1" dirty="0" err="1"/>
              <a:t>systemic</a:t>
            </a:r>
            <a:r>
              <a:rPr lang="pl-PL" b="1" dirty="0"/>
              <a:t> </a:t>
            </a:r>
            <a:r>
              <a:rPr lang="pl-PL" b="1" dirty="0" err="1"/>
              <a:t>mastocytosis</a:t>
            </a:r>
            <a:r>
              <a:rPr lang="pl-PL" b="1" dirty="0"/>
              <a:t> (SSM)</a:t>
            </a:r>
            <a:r>
              <a:rPr lang="pl-PL" dirty="0"/>
              <a:t> – </a:t>
            </a:r>
            <a:r>
              <a:rPr lang="pl-PL" dirty="0" err="1"/>
              <a:t>slow</a:t>
            </a:r>
            <a:r>
              <a:rPr lang="pl-PL" dirty="0"/>
              <a:t> </a:t>
            </a:r>
            <a:r>
              <a:rPr lang="pl-PL" dirty="0" err="1"/>
              <a:t>clinical</a:t>
            </a:r>
            <a:r>
              <a:rPr lang="pl-PL" dirty="0"/>
              <a:t> </a:t>
            </a:r>
            <a:r>
              <a:rPr lang="pl-PL" dirty="0" err="1"/>
              <a:t>course</a:t>
            </a:r>
            <a:endParaRPr lang="pl-PL" dirty="0"/>
          </a:p>
          <a:p>
            <a:r>
              <a:rPr lang="pl-PL" dirty="0"/>
              <a:t>b) </a:t>
            </a:r>
            <a:r>
              <a:rPr lang="pl-PL" b="1" dirty="0"/>
              <a:t>Advanced </a:t>
            </a:r>
            <a:r>
              <a:rPr lang="pl-PL" b="1" dirty="0" err="1"/>
              <a:t>forms</a:t>
            </a:r>
            <a:r>
              <a:rPr lang="pl-PL" dirty="0"/>
              <a:t> – SM </a:t>
            </a:r>
            <a:r>
              <a:rPr lang="pl-PL" dirty="0" err="1"/>
              <a:t>associated</a:t>
            </a:r>
            <a:r>
              <a:rPr lang="pl-PL" dirty="0"/>
              <a:t> with a </a:t>
            </a:r>
            <a:r>
              <a:rPr lang="pl-PL" dirty="0" err="1"/>
              <a:t>hematologic</a:t>
            </a:r>
            <a:r>
              <a:rPr lang="pl-PL" dirty="0"/>
              <a:t> </a:t>
            </a:r>
            <a:r>
              <a:rPr lang="pl-PL" dirty="0" err="1"/>
              <a:t>neoplasm</a:t>
            </a:r>
            <a:r>
              <a:rPr lang="pl-PL" dirty="0"/>
              <a:t> (</a:t>
            </a:r>
            <a:r>
              <a:rPr lang="pl-PL" i="1" dirty="0"/>
              <a:t>SM-AHN</a:t>
            </a:r>
            <a:r>
              <a:rPr lang="pl-PL" dirty="0"/>
              <a:t>; </a:t>
            </a:r>
            <a:r>
              <a:rPr lang="pl-PL" dirty="0" err="1"/>
              <a:t>myeloid</a:t>
            </a:r>
            <a:r>
              <a:rPr lang="pl-PL" dirty="0"/>
              <a:t> </a:t>
            </a:r>
            <a:r>
              <a:rPr lang="pl-PL" dirty="0" err="1"/>
              <a:t>or</a:t>
            </a:r>
            <a:r>
              <a:rPr lang="pl-PL" dirty="0"/>
              <a:t>, less </a:t>
            </a:r>
            <a:r>
              <a:rPr lang="pl-PL" dirty="0" err="1"/>
              <a:t>often</a:t>
            </a:r>
            <a:r>
              <a:rPr lang="pl-PL" dirty="0"/>
              <a:t>, </a:t>
            </a:r>
            <a:r>
              <a:rPr lang="pl-PL" dirty="0" err="1"/>
              <a:t>lymphoid</a:t>
            </a:r>
            <a:r>
              <a:rPr lang="pl-PL" dirty="0"/>
              <a:t>), </a:t>
            </a:r>
            <a:r>
              <a:rPr lang="pl-PL" b="1" dirty="0" err="1"/>
              <a:t>aggressive</a:t>
            </a:r>
            <a:r>
              <a:rPr lang="pl-PL" b="1" dirty="0"/>
              <a:t> SM</a:t>
            </a:r>
            <a:r>
              <a:rPr lang="pl-PL" dirty="0"/>
              <a:t>,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b="1" dirty="0" err="1"/>
              <a:t>mast</a:t>
            </a:r>
            <a:r>
              <a:rPr lang="pl-PL" b="1" dirty="0"/>
              <a:t> </a:t>
            </a:r>
            <a:r>
              <a:rPr lang="pl-PL" b="1" dirty="0" err="1"/>
              <a:t>cell</a:t>
            </a:r>
            <a:r>
              <a:rPr lang="pl-PL" b="1" dirty="0"/>
              <a:t> leukemia</a:t>
            </a:r>
            <a:endParaRPr lang="pl-PL" dirty="0"/>
          </a:p>
          <a:p>
            <a:r>
              <a:rPr lang="pl-PL" b="1" dirty="0"/>
              <a:t>3) Mast </a:t>
            </a:r>
            <a:r>
              <a:rPr lang="pl-PL" b="1" dirty="0" err="1"/>
              <a:t>cell</a:t>
            </a:r>
            <a:r>
              <a:rPr lang="pl-PL" b="1" dirty="0"/>
              <a:t> </a:t>
            </a:r>
            <a:r>
              <a:rPr lang="pl-PL" b="1" dirty="0" err="1"/>
              <a:t>sarcoma</a:t>
            </a:r>
            <a:r>
              <a:rPr lang="pl-PL" dirty="0"/>
              <a:t> – </a:t>
            </a:r>
            <a:r>
              <a:rPr lang="pl-PL" dirty="0" err="1"/>
              <a:t>extremely</a:t>
            </a:r>
            <a:r>
              <a:rPr lang="pl-PL" dirty="0"/>
              <a:t> </a:t>
            </a:r>
            <a:r>
              <a:rPr lang="pl-PL" dirty="0" err="1"/>
              <a:t>rare</a:t>
            </a:r>
            <a:r>
              <a:rPr lang="pl-PL" dirty="0"/>
              <a:t> </a:t>
            </a:r>
            <a:r>
              <a:rPr lang="pl-PL" dirty="0" err="1"/>
              <a:t>malignant</a:t>
            </a:r>
            <a:r>
              <a:rPr lang="pl-PL" dirty="0"/>
              <a:t> </a:t>
            </a:r>
            <a:r>
              <a:rPr lang="pl-PL" dirty="0" err="1"/>
              <a:t>variant</a:t>
            </a:r>
            <a:r>
              <a:rPr lang="pl-PL" dirty="0"/>
              <a:t> </a:t>
            </a:r>
            <a:r>
              <a:rPr lang="pl-PL" dirty="0" err="1"/>
              <a:t>composed</a:t>
            </a:r>
            <a:r>
              <a:rPr lang="pl-PL" dirty="0"/>
              <a:t> of </a:t>
            </a:r>
            <a:r>
              <a:rPr lang="pl-PL" dirty="0" err="1"/>
              <a:t>atypical</a:t>
            </a:r>
            <a:r>
              <a:rPr lang="pl-PL" dirty="0"/>
              <a:t> </a:t>
            </a:r>
            <a:r>
              <a:rPr lang="pl-PL" dirty="0" err="1"/>
              <a:t>mast</a:t>
            </a:r>
            <a:r>
              <a:rPr lang="pl-PL" dirty="0"/>
              <a:t> </a:t>
            </a:r>
            <a:r>
              <a:rPr lang="pl-PL" dirty="0" err="1"/>
              <a:t>cells</a:t>
            </a:r>
            <a:r>
              <a:rPr lang="pl-PL" dirty="0"/>
              <a:t> with </a:t>
            </a:r>
            <a:r>
              <a:rPr lang="pl-PL" dirty="0" err="1"/>
              <a:t>destructive</a:t>
            </a:r>
            <a:r>
              <a:rPr lang="pl-PL" dirty="0"/>
              <a:t> </a:t>
            </a:r>
            <a:r>
              <a:rPr lang="pl-PL" dirty="0" err="1"/>
              <a:t>growth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E9C019-613E-41FE-A6EB-BC2D9084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822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E90F00-23EE-4663-BCAD-6006A06BA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Darier’s</a:t>
            </a:r>
            <a:r>
              <a:rPr lang="pl-PL" dirty="0"/>
              <a:t> </a:t>
            </a:r>
            <a:r>
              <a:rPr lang="pl-PL" dirty="0" err="1"/>
              <a:t>Sign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BC748D-285B-451C-830D-D16DF9B4E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020147" cy="402336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</a:t>
            </a:r>
            <a:r>
              <a:rPr lang="en-US" b="1" dirty="0"/>
              <a:t>pathognomonic sign of cutaneous </a:t>
            </a:r>
            <a:r>
              <a:rPr lang="en-US" b="1" dirty="0" err="1"/>
              <a:t>mastocytosis</a:t>
            </a:r>
            <a:r>
              <a:rPr lang="en-US" dirty="0"/>
              <a:t>, observed after </a:t>
            </a:r>
            <a:r>
              <a:rPr lang="en-US" b="1" dirty="0"/>
              <a:t>mechanical irritation (rubbing or stroking)</a:t>
            </a:r>
            <a:r>
              <a:rPr lang="en-US" dirty="0"/>
              <a:t> of a skin lesion.</a:t>
            </a:r>
          </a:p>
          <a:p>
            <a:r>
              <a:rPr lang="en-US" b="1" dirty="0"/>
              <a:t>Mechanism:</a:t>
            </a:r>
            <a:br>
              <a:rPr lang="en-US" dirty="0"/>
            </a:br>
            <a:r>
              <a:rPr lang="en-US" dirty="0"/>
              <a:t>Mechanical stimulation triggers </a:t>
            </a:r>
            <a:r>
              <a:rPr lang="en-US" b="1" dirty="0"/>
              <a:t>mast cell degranulation</a:t>
            </a:r>
            <a:r>
              <a:rPr lang="en-US" dirty="0"/>
              <a:t>, leading to the </a:t>
            </a:r>
            <a:r>
              <a:rPr lang="en-US" b="1" dirty="0"/>
              <a:t>local release of histamine</a:t>
            </a:r>
            <a:r>
              <a:rPr lang="en-US" dirty="0"/>
              <a:t> and other mediators.</a:t>
            </a:r>
          </a:p>
          <a:p>
            <a:r>
              <a:rPr lang="en-US" b="1" dirty="0"/>
              <a:t>Clinical response:</a:t>
            </a:r>
            <a:br>
              <a:rPr lang="en-US" dirty="0"/>
            </a:br>
            <a:r>
              <a:rPr lang="en-US" dirty="0"/>
              <a:t>Within minutes, the affected area develops:</a:t>
            </a:r>
          </a:p>
          <a:p>
            <a:r>
              <a:rPr lang="en-US" b="1" dirty="0"/>
              <a:t>Erythema (redness)</a:t>
            </a:r>
            <a:endParaRPr lang="en-US" dirty="0"/>
          </a:p>
          <a:p>
            <a:r>
              <a:rPr lang="en-US" b="1" dirty="0"/>
              <a:t>Wheal or swelling</a:t>
            </a:r>
            <a:endParaRPr lang="en-US" dirty="0"/>
          </a:p>
          <a:p>
            <a:r>
              <a:rPr lang="en-US" b="1" dirty="0"/>
              <a:t>Intense pruritus (itching)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52C3349-CF47-4D56-83C8-9384A5736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53</a:t>
            </a:fld>
            <a:endParaRPr lang="pl-PL"/>
          </a:p>
        </p:txBody>
      </p:sp>
      <p:pic>
        <p:nvPicPr>
          <p:cNvPr id="5" name="Picture 2" descr="Darier's sign is an important dermatological finding and may be... |  Download Scientific Diagram">
            <a:extLst>
              <a:ext uri="{FF2B5EF4-FFF2-40B4-BE49-F238E27FC236}">
                <a16:creationId xmlns:a16="http://schemas.microsoft.com/office/drawing/2014/main" id="{B229CC45-27D6-4D12-8D61-A8C162AD9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54" y="2286000"/>
            <a:ext cx="3168650" cy="3168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87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614695-1D5E-45AF-B60D-80FDFA9E1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and Triggering Factors of Urticaria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3570EC0-7D0E-4D8D-85E8-D2EE242A8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54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B7B8C9-D7FA-A777-DE6F-9B2BE58933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096" y="2514053"/>
            <a:ext cx="7041221" cy="25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trigger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identified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in: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20–90%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children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acute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urticaria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5–20%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children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chronic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urticaria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Allergic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background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confirmed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in: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Approximately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50%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patients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acute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urticaria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Around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20%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those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chronic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urticaria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84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7323D2-A828-4874-91F6-3CE1777AF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Acute</a:t>
            </a:r>
            <a:r>
              <a:rPr lang="pl-PL" dirty="0"/>
              <a:t> </a:t>
            </a:r>
            <a:r>
              <a:rPr lang="pl-PL" dirty="0" err="1"/>
              <a:t>Urticaria</a:t>
            </a:r>
            <a:r>
              <a:rPr lang="pl-PL" dirty="0"/>
              <a:t> – </a:t>
            </a:r>
            <a:r>
              <a:rPr lang="pl-PL" dirty="0" err="1"/>
              <a:t>Etiology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42D3AB-DB95-41C1-8C51-40504BBE5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2540000"/>
            <a:ext cx="3571346" cy="3769360"/>
          </a:xfrm>
        </p:spPr>
        <p:txBody>
          <a:bodyPr>
            <a:normAutofit/>
          </a:bodyPr>
          <a:lstStyle/>
          <a:p>
            <a:r>
              <a:rPr lang="pl-PL" b="1" dirty="0" err="1"/>
              <a:t>Infectious</a:t>
            </a:r>
            <a:r>
              <a:rPr lang="pl-PL" b="1" dirty="0"/>
              <a:t> </a:t>
            </a:r>
            <a:r>
              <a:rPr lang="pl-PL" b="1" dirty="0" err="1"/>
              <a:t>Factors</a:t>
            </a:r>
            <a:r>
              <a:rPr lang="pl-PL" b="1" dirty="0"/>
              <a:t> – 48.6% of </a:t>
            </a:r>
            <a:r>
              <a:rPr lang="pl-PL" b="1" dirty="0" err="1"/>
              <a:t>Acute</a:t>
            </a:r>
            <a:r>
              <a:rPr lang="pl-PL" b="1" dirty="0"/>
              <a:t> </a:t>
            </a:r>
            <a:r>
              <a:rPr lang="pl-PL" b="1" dirty="0" err="1"/>
              <a:t>Urticaria</a:t>
            </a:r>
            <a:r>
              <a:rPr lang="pl-PL" b="1" dirty="0"/>
              <a:t> </a:t>
            </a:r>
            <a:r>
              <a:rPr lang="pl-PL" b="1" dirty="0" err="1"/>
              <a:t>Cases</a:t>
            </a:r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B992E1-1096-454E-B436-A4A2B9EA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55</a:t>
            </a:fld>
            <a:endParaRPr lang="pl-PL"/>
          </a:p>
        </p:txBody>
      </p:sp>
      <p:pic>
        <p:nvPicPr>
          <p:cNvPr id="5" name="Obraz 1">
            <a:extLst>
              <a:ext uri="{FF2B5EF4-FFF2-40B4-BE49-F238E27FC236}">
                <a16:creationId xmlns:a16="http://schemas.microsoft.com/office/drawing/2014/main" id="{5EB583C2-A1D0-446C-ADDE-F2DBA27A5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54" y="1699197"/>
            <a:ext cx="40830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148923B3-360E-4814-8B90-3C8803674DCD}"/>
              </a:ext>
            </a:extLst>
          </p:cNvPr>
          <p:cNvSpPr/>
          <p:nvPr/>
        </p:nvSpPr>
        <p:spPr>
          <a:xfrm>
            <a:off x="7297991" y="4661472"/>
            <a:ext cx="2155825" cy="484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altLang="pl-PL" sz="1400" b="1" i="0" u="non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Mycoplasma</a:t>
            </a:r>
            <a:r>
              <a:rPr lang="pl-PL" altLang="pl-PL" sz="1400" b="1" i="0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 pn.</a:t>
            </a:r>
          </a:p>
          <a:p>
            <a:pPr marL="266700" indent="-2667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pl-PL" altLang="pl-PL" sz="1400" b="1" i="0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H. </a:t>
            </a:r>
            <a:r>
              <a:rPr lang="pl-PL" altLang="pl-PL" sz="1400" b="1" i="0" u="none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pylori</a:t>
            </a:r>
            <a:endParaRPr lang="pl-PL" altLang="pl-PL" sz="1400" b="1" i="0" u="none" kern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F0A96FC9-E4EF-4E8E-B5D3-63F5E52B7F4D}"/>
              </a:ext>
            </a:extLst>
          </p:cNvPr>
          <p:cNvSpPr/>
          <p:nvPr/>
        </p:nvSpPr>
        <p:spPr>
          <a:xfrm>
            <a:off x="7297991" y="5132959"/>
            <a:ext cx="17494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altLang="pl-PL" sz="1400" b="1" i="0" u="none" kern="0" dirty="0">
                <a:solidFill>
                  <a:srgbClr val="000000"/>
                </a:solidFill>
                <a:latin typeface="Calibri" panose="020F0502020204030204" pitchFamily="34" charset="0"/>
              </a:rPr>
              <a:t>Giardia lamblia</a:t>
            </a:r>
            <a:endParaRPr lang="en-US" sz="1800" i="0" u="none" dirty="0">
              <a:solidFill>
                <a:srgbClr val="000000"/>
              </a:solidFill>
            </a:endParaRPr>
          </a:p>
        </p:txBody>
      </p:sp>
      <p:pic>
        <p:nvPicPr>
          <p:cNvPr id="8" name="Picture 2" descr="Image result for anisakis simplex">
            <a:extLst>
              <a:ext uri="{FF2B5EF4-FFF2-40B4-BE49-F238E27FC236}">
                <a16:creationId xmlns:a16="http://schemas.microsoft.com/office/drawing/2014/main" id="{B9776D6D-16F2-4298-9129-665B76E2C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1851" r="1290" b="2735"/>
          <a:stretch/>
        </p:blipFill>
        <p:spPr bwMode="auto">
          <a:xfrm>
            <a:off x="864973" y="4466968"/>
            <a:ext cx="2349969" cy="1624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1532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B19067-C354-4F31-B8B3-8BC4C161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Acute</a:t>
            </a:r>
            <a:r>
              <a:rPr lang="pl-PL" dirty="0"/>
              <a:t> </a:t>
            </a:r>
            <a:r>
              <a:rPr lang="pl-PL" dirty="0" err="1"/>
              <a:t>Urticaria</a:t>
            </a:r>
            <a:r>
              <a:rPr lang="pl-PL" dirty="0"/>
              <a:t> – </a:t>
            </a:r>
            <a:r>
              <a:rPr lang="pl-PL" dirty="0" err="1"/>
              <a:t>Etiology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5E81D0-0B96-480E-B169-A47A7969CD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err="1"/>
              <a:t>Other</a:t>
            </a:r>
            <a:r>
              <a:rPr lang="pl-PL" b="1" dirty="0"/>
              <a:t> </a:t>
            </a:r>
            <a:r>
              <a:rPr lang="pl-PL" b="1" dirty="0" err="1"/>
              <a:t>Causes</a:t>
            </a:r>
            <a:r>
              <a:rPr lang="pl-PL" b="1" dirty="0"/>
              <a:t> of </a:t>
            </a:r>
            <a:r>
              <a:rPr lang="pl-PL" b="1" dirty="0" err="1"/>
              <a:t>Acute</a:t>
            </a:r>
            <a:r>
              <a:rPr lang="pl-PL" b="1" dirty="0"/>
              <a:t> </a:t>
            </a:r>
            <a:r>
              <a:rPr lang="pl-PL" b="1" dirty="0" err="1"/>
              <a:t>Urticaria</a:t>
            </a:r>
            <a:endParaRPr lang="pl-PL" b="1" dirty="0"/>
          </a:p>
          <a:p>
            <a:r>
              <a:rPr lang="pl-PL" b="1" dirty="0"/>
              <a:t>2.7% – Food </a:t>
            </a:r>
            <a:r>
              <a:rPr lang="pl-PL" b="1" dirty="0" err="1"/>
              <a:t>allergens</a:t>
            </a:r>
            <a:r>
              <a:rPr lang="pl-PL" b="1" dirty="0"/>
              <a:t> and </a:t>
            </a:r>
            <a:r>
              <a:rPr lang="pl-PL" b="1" dirty="0" err="1"/>
              <a:t>pseudoallergens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cow’s</a:t>
            </a:r>
            <a:r>
              <a:rPr lang="pl-PL" dirty="0"/>
              <a:t> </a:t>
            </a:r>
            <a:r>
              <a:rPr lang="pl-PL" dirty="0" err="1"/>
              <a:t>milk</a:t>
            </a:r>
            <a:r>
              <a:rPr lang="pl-PL" dirty="0"/>
              <a:t>, </a:t>
            </a:r>
            <a:r>
              <a:rPr lang="pl-PL" dirty="0" err="1"/>
              <a:t>eggs</a:t>
            </a:r>
            <a:r>
              <a:rPr lang="pl-PL" dirty="0"/>
              <a:t>, </a:t>
            </a:r>
            <a:r>
              <a:rPr lang="pl-PL" dirty="0" err="1"/>
              <a:t>peanuts</a:t>
            </a:r>
            <a:r>
              <a:rPr lang="pl-PL" dirty="0"/>
              <a:t>, food </a:t>
            </a:r>
            <a:r>
              <a:rPr lang="pl-PL" dirty="0" err="1"/>
              <a:t>additives</a:t>
            </a:r>
            <a:r>
              <a:rPr lang="pl-PL" dirty="0"/>
              <a:t>, </a:t>
            </a:r>
            <a:r>
              <a:rPr lang="pl-PL" dirty="0" err="1"/>
              <a:t>preservatives</a:t>
            </a:r>
            <a:r>
              <a:rPr lang="pl-PL" dirty="0"/>
              <a:t>, </a:t>
            </a:r>
            <a:r>
              <a:rPr lang="pl-PL" dirty="0" err="1"/>
              <a:t>artificial</a:t>
            </a:r>
            <a:r>
              <a:rPr lang="pl-PL" dirty="0"/>
              <a:t> </a:t>
            </a:r>
            <a:r>
              <a:rPr lang="pl-PL" dirty="0" err="1"/>
              <a:t>dyes</a:t>
            </a:r>
            <a:r>
              <a:rPr lang="pl-PL" dirty="0"/>
              <a:t>)</a:t>
            </a:r>
          </a:p>
          <a:p>
            <a:r>
              <a:rPr lang="pl-PL" b="1" dirty="0"/>
              <a:t>5.4% – </a:t>
            </a:r>
            <a:r>
              <a:rPr lang="pl-PL" b="1" dirty="0" err="1"/>
              <a:t>Drugs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mainly</a:t>
            </a:r>
            <a:r>
              <a:rPr lang="pl-PL" dirty="0"/>
              <a:t> </a:t>
            </a:r>
            <a:r>
              <a:rPr lang="pl-PL" b="1" dirty="0" err="1"/>
              <a:t>antibiotics</a:t>
            </a:r>
            <a:r>
              <a:rPr lang="pl-PL" dirty="0"/>
              <a:t> and </a:t>
            </a:r>
            <a:r>
              <a:rPr lang="pl-PL" b="1" dirty="0" err="1"/>
              <a:t>NSAIDs</a:t>
            </a:r>
            <a:r>
              <a:rPr lang="pl-PL" dirty="0"/>
              <a:t>)</a:t>
            </a:r>
          </a:p>
          <a:p>
            <a:r>
              <a:rPr lang="pl-PL" b="1" dirty="0" err="1"/>
              <a:t>Insect</a:t>
            </a:r>
            <a:r>
              <a:rPr lang="pl-PL" b="1" dirty="0"/>
              <a:t> </a:t>
            </a:r>
            <a:r>
              <a:rPr lang="pl-PL" b="1" dirty="0" err="1"/>
              <a:t>bites</a:t>
            </a:r>
            <a:r>
              <a:rPr lang="pl-PL" b="1" dirty="0"/>
              <a:t> and </a:t>
            </a:r>
            <a:r>
              <a:rPr lang="pl-PL" b="1" dirty="0" err="1"/>
              <a:t>stings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Hymenoptera</a:t>
            </a:r>
            <a:r>
              <a:rPr lang="pl-PL" dirty="0"/>
              <a:t>, </a:t>
            </a:r>
            <a:r>
              <a:rPr lang="pl-PL" dirty="0" err="1"/>
              <a:t>mosquitoes</a:t>
            </a:r>
            <a:r>
              <a:rPr lang="pl-PL" dirty="0"/>
              <a:t>, </a:t>
            </a:r>
            <a:r>
              <a:rPr lang="pl-PL" dirty="0" err="1"/>
              <a:t>fleas</a:t>
            </a:r>
            <a:r>
              <a:rPr lang="pl-PL" dirty="0"/>
              <a:t>)</a:t>
            </a:r>
          </a:p>
          <a:p>
            <a:r>
              <a:rPr lang="pl-PL" b="1" dirty="0" err="1"/>
              <a:t>Other</a:t>
            </a:r>
            <a:r>
              <a:rPr lang="pl-PL" b="1" dirty="0"/>
              <a:t> </a:t>
            </a:r>
            <a:r>
              <a:rPr lang="pl-PL" b="1" dirty="0" err="1"/>
              <a:t>causes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b="1" dirty="0" err="1"/>
              <a:t>Systemic</a:t>
            </a:r>
            <a:r>
              <a:rPr lang="pl-PL" b="1" dirty="0"/>
              <a:t> </a:t>
            </a:r>
            <a:r>
              <a:rPr lang="pl-PL" b="1" dirty="0" err="1"/>
              <a:t>lupus</a:t>
            </a:r>
            <a:r>
              <a:rPr lang="pl-PL" b="1" dirty="0"/>
              <a:t> </a:t>
            </a:r>
            <a:r>
              <a:rPr lang="pl-PL" b="1" dirty="0" err="1"/>
              <a:t>erythematosus</a:t>
            </a:r>
            <a:r>
              <a:rPr lang="pl-PL" b="1" dirty="0"/>
              <a:t> – SLE</a:t>
            </a:r>
            <a:r>
              <a:rPr lang="pl-PL" dirty="0"/>
              <a:t>, </a:t>
            </a:r>
            <a:r>
              <a:rPr lang="pl-PL" dirty="0" err="1"/>
              <a:t>autoimmune</a:t>
            </a:r>
            <a:r>
              <a:rPr lang="pl-PL" dirty="0"/>
              <a:t> </a:t>
            </a:r>
            <a:r>
              <a:rPr lang="pl-PL" dirty="0" err="1"/>
              <a:t>diseases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7E5C469-EB63-48A7-8C36-05C49D5E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80509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28D625-4898-4C3A-904A-E8E2A5CAE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42" y="176292"/>
            <a:ext cx="7290054" cy="1499616"/>
          </a:xfrm>
        </p:spPr>
        <p:txBody>
          <a:bodyPr/>
          <a:lstStyle/>
          <a:p>
            <a:r>
              <a:rPr lang="pl-PL" dirty="0" err="1"/>
              <a:t>Chronic</a:t>
            </a:r>
            <a:r>
              <a:rPr lang="pl-PL" dirty="0"/>
              <a:t> </a:t>
            </a:r>
            <a:r>
              <a:rPr lang="pl-PL" dirty="0" err="1"/>
              <a:t>Urticaria</a:t>
            </a:r>
            <a:r>
              <a:rPr lang="pl-PL" dirty="0"/>
              <a:t> – </a:t>
            </a:r>
            <a:r>
              <a:rPr lang="pl-PL" dirty="0" err="1"/>
              <a:t>Etiology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56EBBE-BE14-4A7A-81EF-62DBDE1B90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425" y="1334683"/>
            <a:ext cx="4140358" cy="4974677"/>
          </a:xfrm>
        </p:spPr>
        <p:txBody>
          <a:bodyPr>
            <a:normAutofit fontScale="55000" lnSpcReduction="20000"/>
          </a:bodyPr>
          <a:lstStyle/>
          <a:p>
            <a:r>
              <a:rPr lang="pl-PL" sz="2500" b="1" dirty="0" err="1"/>
              <a:t>Main</a:t>
            </a:r>
            <a:r>
              <a:rPr lang="pl-PL" sz="2500" b="1" dirty="0"/>
              <a:t> </a:t>
            </a:r>
            <a:r>
              <a:rPr lang="pl-PL" sz="2500" b="1" dirty="0" err="1"/>
              <a:t>forms</a:t>
            </a:r>
            <a:r>
              <a:rPr lang="pl-PL" sz="2500" b="1" dirty="0"/>
              <a:t> </a:t>
            </a:r>
            <a:r>
              <a:rPr lang="pl-PL" sz="2500" b="1" dirty="0" err="1"/>
              <a:t>Idiopathic</a:t>
            </a:r>
            <a:r>
              <a:rPr lang="pl-PL" sz="2500" b="1" dirty="0"/>
              <a:t> (66–93%)</a:t>
            </a:r>
            <a:r>
              <a:rPr lang="pl-PL" sz="2500" dirty="0"/>
              <a:t> </a:t>
            </a:r>
            <a:r>
              <a:rPr lang="pl-PL" sz="2500" b="1" dirty="0" err="1"/>
              <a:t>Physical</a:t>
            </a:r>
            <a:r>
              <a:rPr lang="pl-PL" sz="2500" b="1" dirty="0"/>
              <a:t> </a:t>
            </a:r>
            <a:r>
              <a:rPr lang="pl-PL" sz="2500" b="1" dirty="0" err="1"/>
              <a:t>urticaria</a:t>
            </a:r>
            <a:r>
              <a:rPr lang="pl-PL" sz="2500" b="1" dirty="0"/>
              <a:t> (4–33%)</a:t>
            </a:r>
            <a:r>
              <a:rPr lang="pl-PL" sz="2500" dirty="0"/>
              <a:t> – </a:t>
            </a:r>
            <a:r>
              <a:rPr lang="pl-PL" sz="2500" dirty="0" err="1"/>
              <a:t>dermographism</a:t>
            </a:r>
            <a:r>
              <a:rPr lang="pl-PL" sz="2500" dirty="0"/>
              <a:t>, </a:t>
            </a:r>
            <a:r>
              <a:rPr lang="pl-PL" sz="2500" dirty="0" err="1"/>
              <a:t>cold</a:t>
            </a:r>
            <a:r>
              <a:rPr lang="pl-PL" sz="2500" dirty="0"/>
              <a:t>, </a:t>
            </a:r>
            <a:r>
              <a:rPr lang="pl-PL" sz="2500" dirty="0" err="1"/>
              <a:t>heat</a:t>
            </a:r>
            <a:r>
              <a:rPr lang="pl-PL" sz="2500" dirty="0"/>
              <a:t>, </a:t>
            </a:r>
            <a:r>
              <a:rPr lang="pl-PL" sz="2500" dirty="0" err="1"/>
              <a:t>pressure</a:t>
            </a:r>
            <a:r>
              <a:rPr lang="pl-PL" sz="2500" dirty="0"/>
              <a:t>, </a:t>
            </a:r>
            <a:r>
              <a:rPr lang="pl-PL" sz="2500" dirty="0" err="1"/>
              <a:t>solar</a:t>
            </a:r>
            <a:r>
              <a:rPr lang="pl-PL" sz="2500" dirty="0"/>
              <a:t>, </a:t>
            </a:r>
            <a:r>
              <a:rPr lang="pl-PL" sz="2500" dirty="0" err="1"/>
              <a:t>aquagenic</a:t>
            </a:r>
            <a:r>
              <a:rPr lang="pl-PL" sz="2500" dirty="0"/>
              <a:t> </a:t>
            </a:r>
            <a:r>
              <a:rPr lang="pl-PL" sz="2500" b="1" dirty="0" err="1"/>
              <a:t>Cholinergic</a:t>
            </a:r>
            <a:r>
              <a:rPr lang="pl-PL" sz="2500" b="1" dirty="0"/>
              <a:t> </a:t>
            </a:r>
            <a:r>
              <a:rPr lang="pl-PL" sz="2500" b="1" dirty="0" err="1"/>
              <a:t>urticaria</a:t>
            </a:r>
            <a:r>
              <a:rPr lang="pl-PL" sz="2500" b="1" dirty="0"/>
              <a:t> (1–7%)</a:t>
            </a:r>
            <a:endParaRPr lang="pl-PL" sz="2500" dirty="0"/>
          </a:p>
          <a:p>
            <a:br>
              <a:rPr lang="pl-PL" sz="2500" dirty="0"/>
            </a:br>
            <a:r>
              <a:rPr lang="pl-PL" sz="2500" b="1" dirty="0" err="1"/>
              <a:t>Autoimmune</a:t>
            </a:r>
            <a:r>
              <a:rPr lang="pl-PL" sz="2500" b="1" dirty="0"/>
              <a:t> </a:t>
            </a:r>
            <a:r>
              <a:rPr lang="pl-PL" sz="2500" b="1" dirty="0" err="1"/>
              <a:t>background</a:t>
            </a:r>
            <a:endParaRPr lang="pl-PL" sz="2500" b="1" dirty="0"/>
          </a:p>
          <a:p>
            <a:r>
              <a:rPr lang="pl-PL" sz="2500" b="1" dirty="0" err="1"/>
              <a:t>IgG</a:t>
            </a:r>
            <a:r>
              <a:rPr lang="pl-PL" sz="2500" b="1" dirty="0"/>
              <a:t> </a:t>
            </a:r>
            <a:r>
              <a:rPr lang="pl-PL" sz="2500" b="1" dirty="0" err="1"/>
              <a:t>autoantibodies</a:t>
            </a:r>
            <a:r>
              <a:rPr lang="pl-PL" sz="2500" b="1" dirty="0"/>
              <a:t> </a:t>
            </a:r>
            <a:r>
              <a:rPr lang="pl-PL" sz="2500" b="1" dirty="0" err="1"/>
              <a:t>against</a:t>
            </a:r>
            <a:r>
              <a:rPr lang="pl-PL" sz="2500" b="1" dirty="0"/>
              <a:t> </a:t>
            </a:r>
            <a:r>
              <a:rPr lang="pl-PL" sz="2500" b="1" dirty="0" err="1"/>
              <a:t>Fc</a:t>
            </a:r>
            <a:r>
              <a:rPr lang="el-GR" sz="2500" b="1" dirty="0"/>
              <a:t>ε</a:t>
            </a:r>
            <a:r>
              <a:rPr lang="pl-PL" sz="2500" b="1" dirty="0"/>
              <a:t>RI</a:t>
            </a:r>
            <a:r>
              <a:rPr lang="pl-PL" sz="2500" dirty="0"/>
              <a:t> – </a:t>
            </a:r>
            <a:r>
              <a:rPr lang="pl-PL" sz="2500" dirty="0" err="1"/>
              <a:t>found</a:t>
            </a:r>
            <a:r>
              <a:rPr lang="pl-PL" sz="2500" dirty="0"/>
              <a:t> in </a:t>
            </a:r>
            <a:r>
              <a:rPr lang="pl-PL" sz="2500" b="1" dirty="0"/>
              <a:t>30–40%</a:t>
            </a:r>
            <a:r>
              <a:rPr lang="pl-PL" sz="2500" dirty="0"/>
              <a:t> of </a:t>
            </a:r>
            <a:r>
              <a:rPr lang="pl-PL" sz="2500" dirty="0" err="1"/>
              <a:t>patients</a:t>
            </a:r>
            <a:r>
              <a:rPr lang="pl-PL" sz="2500" dirty="0"/>
              <a:t>, </a:t>
            </a:r>
            <a:r>
              <a:rPr lang="pl-PL" sz="2500" b="1" dirty="0" err="1"/>
              <a:t>IgG</a:t>
            </a:r>
            <a:r>
              <a:rPr lang="pl-PL" sz="2500" b="1" dirty="0"/>
              <a:t> </a:t>
            </a:r>
            <a:r>
              <a:rPr lang="pl-PL" sz="2500" b="1" dirty="0" err="1"/>
              <a:t>autoantibodies</a:t>
            </a:r>
            <a:r>
              <a:rPr lang="pl-PL" sz="2500" b="1" dirty="0"/>
              <a:t> </a:t>
            </a:r>
            <a:r>
              <a:rPr lang="pl-PL" sz="2500" b="1" dirty="0" err="1"/>
              <a:t>against</a:t>
            </a:r>
            <a:r>
              <a:rPr lang="pl-PL" sz="2500" b="1" dirty="0"/>
              <a:t> </a:t>
            </a:r>
            <a:r>
              <a:rPr lang="pl-PL" sz="2500" b="1" dirty="0" err="1"/>
              <a:t>IgE</a:t>
            </a:r>
            <a:r>
              <a:rPr lang="pl-PL" sz="2500" dirty="0"/>
              <a:t> – </a:t>
            </a:r>
            <a:r>
              <a:rPr lang="pl-PL" sz="2500" dirty="0" err="1"/>
              <a:t>found</a:t>
            </a:r>
            <a:r>
              <a:rPr lang="pl-PL" sz="2500" dirty="0"/>
              <a:t> in </a:t>
            </a:r>
            <a:r>
              <a:rPr lang="pl-PL" sz="2500" b="1" dirty="0"/>
              <a:t>5–10%</a:t>
            </a:r>
            <a:r>
              <a:rPr lang="pl-PL" sz="2500" dirty="0"/>
              <a:t> of </a:t>
            </a:r>
            <a:r>
              <a:rPr lang="pl-PL" sz="2500" dirty="0" err="1"/>
              <a:t>patients</a:t>
            </a:r>
            <a:endParaRPr lang="pl-PL" sz="2500" dirty="0"/>
          </a:p>
          <a:p>
            <a:br>
              <a:rPr lang="pl-PL" sz="2500" dirty="0"/>
            </a:br>
            <a:r>
              <a:rPr lang="pl-PL" sz="2500" b="1" dirty="0" err="1"/>
              <a:t>Allergic</a:t>
            </a:r>
            <a:r>
              <a:rPr lang="pl-PL" sz="2500" b="1" dirty="0"/>
              <a:t> </a:t>
            </a:r>
            <a:r>
              <a:rPr lang="pl-PL" sz="2500" b="1" dirty="0" err="1"/>
              <a:t>causes</a:t>
            </a:r>
            <a:r>
              <a:rPr lang="pl-PL" sz="2500" b="1" dirty="0"/>
              <a:t> </a:t>
            </a:r>
            <a:r>
              <a:rPr lang="pl-PL" sz="2500" dirty="0" err="1"/>
              <a:t>Drug</a:t>
            </a:r>
            <a:r>
              <a:rPr lang="pl-PL" sz="2500" dirty="0"/>
              <a:t> </a:t>
            </a:r>
            <a:r>
              <a:rPr lang="pl-PL" sz="2500" dirty="0" err="1"/>
              <a:t>allergy</a:t>
            </a:r>
            <a:r>
              <a:rPr lang="pl-PL" sz="2500" dirty="0"/>
              <a:t> (</a:t>
            </a:r>
            <a:r>
              <a:rPr lang="pl-PL" sz="2500" dirty="0" err="1"/>
              <a:t>e.g</a:t>
            </a:r>
            <a:r>
              <a:rPr lang="pl-PL" sz="2500" dirty="0"/>
              <a:t>. </a:t>
            </a:r>
            <a:r>
              <a:rPr lang="el-GR" sz="2500" dirty="0"/>
              <a:t>β-</a:t>
            </a:r>
            <a:r>
              <a:rPr lang="pl-PL" sz="2500" dirty="0" err="1"/>
              <a:t>lactam</a:t>
            </a:r>
            <a:r>
              <a:rPr lang="pl-PL" sz="2500" dirty="0"/>
              <a:t> </a:t>
            </a:r>
            <a:r>
              <a:rPr lang="pl-PL" sz="2500" dirty="0" err="1"/>
              <a:t>antibiotics</a:t>
            </a:r>
            <a:r>
              <a:rPr lang="pl-PL" sz="2500" dirty="0"/>
              <a:t>) </a:t>
            </a:r>
            <a:r>
              <a:rPr lang="pl-PL" sz="2500" dirty="0" err="1"/>
              <a:t>Latex</a:t>
            </a:r>
            <a:r>
              <a:rPr lang="pl-PL" sz="2500" dirty="0"/>
              <a:t> </a:t>
            </a:r>
            <a:r>
              <a:rPr lang="pl-PL" sz="2500" dirty="0" err="1"/>
              <a:t>allergy</a:t>
            </a:r>
            <a:r>
              <a:rPr lang="pl-PL" sz="2500" dirty="0"/>
              <a:t> </a:t>
            </a:r>
            <a:r>
              <a:rPr lang="pl-PL" sz="2500" dirty="0" err="1"/>
              <a:t>Hymenoptera</a:t>
            </a:r>
            <a:r>
              <a:rPr lang="pl-PL" sz="2500" dirty="0"/>
              <a:t> </a:t>
            </a:r>
            <a:r>
              <a:rPr lang="pl-PL" sz="2500" dirty="0" err="1"/>
              <a:t>venom</a:t>
            </a:r>
            <a:r>
              <a:rPr lang="pl-PL" sz="2500" dirty="0"/>
              <a:t> </a:t>
            </a:r>
            <a:r>
              <a:rPr lang="pl-PL" sz="2500" dirty="0" err="1"/>
              <a:t>allergy</a:t>
            </a:r>
            <a:r>
              <a:rPr lang="pl-PL" sz="2500" dirty="0"/>
              <a:t> (bee, </a:t>
            </a:r>
            <a:r>
              <a:rPr lang="pl-PL" sz="2500" dirty="0" err="1"/>
              <a:t>wasp</a:t>
            </a:r>
            <a:r>
              <a:rPr lang="pl-PL" sz="2500" dirty="0"/>
              <a:t>)</a:t>
            </a:r>
          </a:p>
          <a:p>
            <a:r>
              <a:rPr lang="pl-PL" sz="2500" b="1" dirty="0"/>
              <a:t>Non-</a:t>
            </a:r>
            <a:r>
              <a:rPr lang="pl-PL" sz="2500" b="1" dirty="0" err="1"/>
              <a:t>allergic</a:t>
            </a:r>
            <a:r>
              <a:rPr lang="pl-PL" sz="2500" b="1" dirty="0"/>
              <a:t> </a:t>
            </a:r>
            <a:r>
              <a:rPr lang="pl-PL" sz="2500" b="1" dirty="0" err="1"/>
              <a:t>reactions</a:t>
            </a:r>
            <a:r>
              <a:rPr lang="pl-PL" sz="2500" b="1" dirty="0"/>
              <a:t> </a:t>
            </a:r>
            <a:r>
              <a:rPr lang="pl-PL" sz="2500" b="1" dirty="0" err="1"/>
              <a:t>NSAIDs</a:t>
            </a:r>
            <a:r>
              <a:rPr lang="pl-PL" sz="2500" dirty="0"/>
              <a:t>, </a:t>
            </a:r>
            <a:r>
              <a:rPr lang="pl-PL" sz="2500" b="1" dirty="0"/>
              <a:t>ACE </a:t>
            </a:r>
            <a:r>
              <a:rPr lang="pl-PL" sz="2500" b="1" dirty="0" err="1"/>
              <a:t>inhibitors</a:t>
            </a:r>
            <a:r>
              <a:rPr lang="pl-PL" sz="2500" dirty="0"/>
              <a:t>, </a:t>
            </a:r>
            <a:r>
              <a:rPr lang="pl-PL" sz="2500" b="1" dirty="0" err="1"/>
              <a:t>opiates</a:t>
            </a:r>
            <a:r>
              <a:rPr lang="pl-PL" sz="2500" dirty="0"/>
              <a:t>, </a:t>
            </a:r>
            <a:r>
              <a:rPr lang="pl-PL" sz="2500" b="1" dirty="0" err="1"/>
              <a:t>radiocontrast</a:t>
            </a:r>
            <a:r>
              <a:rPr lang="pl-PL" sz="2500" b="1" dirty="0"/>
              <a:t> </a:t>
            </a:r>
            <a:r>
              <a:rPr lang="pl-PL" sz="2500" b="1" dirty="0" err="1"/>
              <a:t>agents</a:t>
            </a:r>
            <a:r>
              <a:rPr lang="pl-PL" sz="2500" b="1" dirty="0"/>
              <a:t> </a:t>
            </a:r>
            <a:r>
              <a:rPr lang="pl-PL" sz="2500" dirty="0"/>
              <a:t>→ </a:t>
            </a:r>
            <a:r>
              <a:rPr lang="pl-PL" sz="2500" dirty="0" err="1"/>
              <a:t>cause</a:t>
            </a:r>
            <a:r>
              <a:rPr lang="pl-PL" sz="2500" dirty="0"/>
              <a:t> </a:t>
            </a:r>
            <a:r>
              <a:rPr lang="pl-PL" sz="2500" b="1" dirty="0" err="1"/>
              <a:t>direct</a:t>
            </a:r>
            <a:r>
              <a:rPr lang="pl-PL" sz="2500" b="1" dirty="0"/>
              <a:t> </a:t>
            </a:r>
            <a:r>
              <a:rPr lang="pl-PL" sz="2500" b="1" dirty="0" err="1"/>
              <a:t>mast</a:t>
            </a:r>
            <a:r>
              <a:rPr lang="pl-PL" sz="2500" b="1" dirty="0"/>
              <a:t> </a:t>
            </a:r>
            <a:r>
              <a:rPr lang="pl-PL" sz="2500" b="1" dirty="0" err="1"/>
              <a:t>cell</a:t>
            </a:r>
            <a:r>
              <a:rPr lang="pl-PL" sz="2500" b="1" dirty="0"/>
              <a:t> </a:t>
            </a:r>
            <a:r>
              <a:rPr lang="pl-PL" sz="2500" b="1" dirty="0" err="1"/>
              <a:t>activation</a:t>
            </a:r>
            <a:r>
              <a:rPr lang="pl-PL" sz="2500" dirty="0"/>
              <a:t> </a:t>
            </a:r>
            <a:r>
              <a:rPr lang="pl-PL" sz="2500" dirty="0" err="1"/>
              <a:t>or</a:t>
            </a:r>
            <a:r>
              <a:rPr lang="pl-PL" sz="2500" dirty="0"/>
              <a:t> </a:t>
            </a:r>
            <a:r>
              <a:rPr lang="pl-PL" sz="2500" b="1" dirty="0" err="1"/>
              <a:t>altered</a:t>
            </a:r>
            <a:r>
              <a:rPr lang="pl-PL" sz="2500" b="1" dirty="0"/>
              <a:t> </a:t>
            </a:r>
            <a:r>
              <a:rPr lang="pl-PL" sz="2500" b="1" dirty="0" err="1"/>
              <a:t>arachidonic</a:t>
            </a:r>
            <a:r>
              <a:rPr lang="pl-PL" sz="2500" b="1" dirty="0"/>
              <a:t> </a:t>
            </a:r>
            <a:r>
              <a:rPr lang="pl-PL" sz="2500" b="1" dirty="0" err="1"/>
              <a:t>acid</a:t>
            </a:r>
            <a:r>
              <a:rPr lang="pl-PL" sz="2500" b="1" dirty="0"/>
              <a:t> </a:t>
            </a:r>
            <a:r>
              <a:rPr lang="pl-PL" sz="2500" b="1" dirty="0" err="1"/>
              <a:t>metabolism</a:t>
            </a:r>
            <a:endParaRPr lang="pl-PL" sz="2500" dirty="0"/>
          </a:p>
          <a:p>
            <a:r>
              <a:rPr lang="pl-PL" sz="2500" b="1" dirty="0" err="1"/>
              <a:t>Systemic</a:t>
            </a:r>
            <a:r>
              <a:rPr lang="pl-PL" sz="2500" b="1" dirty="0"/>
              <a:t> </a:t>
            </a:r>
            <a:r>
              <a:rPr lang="pl-PL" sz="2500" b="1" dirty="0" err="1"/>
              <a:t>diseases</a:t>
            </a:r>
            <a:r>
              <a:rPr lang="pl-PL" sz="2500" b="1" dirty="0"/>
              <a:t> and </a:t>
            </a:r>
            <a:r>
              <a:rPr lang="pl-PL" sz="2500" b="1" dirty="0" err="1"/>
              <a:t>associated</a:t>
            </a:r>
            <a:r>
              <a:rPr lang="pl-PL" sz="2500" b="1" dirty="0"/>
              <a:t> </a:t>
            </a:r>
            <a:r>
              <a:rPr lang="pl-PL" sz="2500" b="1" dirty="0" err="1"/>
              <a:t>disorders</a:t>
            </a:r>
            <a:endParaRPr lang="pl-PL" sz="2500" b="1" dirty="0"/>
          </a:p>
          <a:p>
            <a:r>
              <a:rPr lang="pl-PL" sz="2500" b="1" dirty="0" err="1"/>
              <a:t>Autoimmune</a:t>
            </a:r>
            <a:r>
              <a:rPr lang="pl-PL" sz="2500" b="1" dirty="0"/>
              <a:t> </a:t>
            </a:r>
            <a:r>
              <a:rPr lang="pl-PL" sz="2500" b="1" dirty="0" err="1"/>
              <a:t>thyroid</a:t>
            </a:r>
            <a:r>
              <a:rPr lang="pl-PL" sz="2500" b="1" dirty="0"/>
              <a:t> </a:t>
            </a:r>
            <a:r>
              <a:rPr lang="pl-PL" sz="2500" b="1" dirty="0" err="1"/>
              <a:t>disease</a:t>
            </a:r>
            <a:r>
              <a:rPr lang="pl-PL" sz="2500" dirty="0"/>
              <a:t> (</a:t>
            </a:r>
            <a:r>
              <a:rPr lang="pl-PL" sz="2500" i="1" dirty="0" err="1"/>
              <a:t>Hashimoto’s</a:t>
            </a:r>
            <a:r>
              <a:rPr lang="pl-PL" sz="2500" i="1" dirty="0"/>
              <a:t> </a:t>
            </a:r>
            <a:r>
              <a:rPr lang="pl-PL" sz="2500" i="1" dirty="0" err="1"/>
              <a:t>thyroiditis</a:t>
            </a:r>
            <a:r>
              <a:rPr lang="pl-PL" sz="2500" dirty="0"/>
              <a:t>) and </a:t>
            </a:r>
            <a:r>
              <a:rPr lang="pl-PL" sz="2500" dirty="0" err="1"/>
              <a:t>other</a:t>
            </a:r>
            <a:r>
              <a:rPr lang="pl-PL" sz="2500" dirty="0"/>
              <a:t> </a:t>
            </a:r>
            <a:r>
              <a:rPr lang="pl-PL" sz="2500" dirty="0" err="1"/>
              <a:t>endocrine</a:t>
            </a:r>
            <a:r>
              <a:rPr lang="pl-PL" sz="2500" dirty="0"/>
              <a:t> </a:t>
            </a:r>
            <a:r>
              <a:rPr lang="pl-PL" sz="2500" dirty="0" err="1"/>
              <a:t>abnormalities</a:t>
            </a:r>
            <a:endParaRPr lang="pl-PL" sz="2500" dirty="0"/>
          </a:p>
          <a:p>
            <a:r>
              <a:rPr lang="pl-PL" sz="2500" b="1" dirty="0" err="1"/>
              <a:t>Complement</a:t>
            </a:r>
            <a:r>
              <a:rPr lang="pl-PL" sz="2500" b="1" dirty="0"/>
              <a:t> system </a:t>
            </a:r>
            <a:r>
              <a:rPr lang="pl-PL" sz="2500" b="1" dirty="0" err="1"/>
              <a:t>disorders</a:t>
            </a:r>
            <a:endParaRPr lang="pl-PL" sz="2500" dirty="0"/>
          </a:p>
          <a:p>
            <a:r>
              <a:rPr lang="pl-PL" sz="2500" b="1" dirty="0"/>
              <a:t>Serum </a:t>
            </a:r>
            <a:r>
              <a:rPr lang="pl-PL" sz="2500" b="1" dirty="0" err="1"/>
              <a:t>sickness</a:t>
            </a:r>
            <a:r>
              <a:rPr lang="pl-PL" sz="2500" dirty="0"/>
              <a:t> </a:t>
            </a:r>
            <a:r>
              <a:rPr lang="pl-PL" sz="2500" dirty="0" err="1"/>
              <a:t>or</a:t>
            </a:r>
            <a:r>
              <a:rPr lang="pl-PL" sz="2500" dirty="0"/>
              <a:t> serum </a:t>
            </a:r>
            <a:r>
              <a:rPr lang="pl-PL" sz="2500" dirty="0" err="1"/>
              <a:t>sickness</a:t>
            </a:r>
            <a:r>
              <a:rPr lang="pl-PL" sz="2500" dirty="0"/>
              <a:t>–</a:t>
            </a:r>
            <a:r>
              <a:rPr lang="pl-PL" sz="2500" dirty="0" err="1"/>
              <a:t>like</a:t>
            </a:r>
            <a:r>
              <a:rPr lang="pl-PL" sz="2500" dirty="0"/>
              <a:t> </a:t>
            </a:r>
            <a:r>
              <a:rPr lang="pl-PL" sz="2500" dirty="0" err="1"/>
              <a:t>reactions</a:t>
            </a:r>
            <a:endParaRPr lang="pl-PL" sz="2500" dirty="0"/>
          </a:p>
          <a:p>
            <a:r>
              <a:rPr lang="pl-PL" sz="2500" b="1" dirty="0" err="1"/>
              <a:t>Autoimmune</a:t>
            </a:r>
            <a:r>
              <a:rPr lang="pl-PL" sz="2500" b="1" dirty="0"/>
              <a:t> </a:t>
            </a:r>
            <a:r>
              <a:rPr lang="pl-PL" sz="2500" b="1" dirty="0" err="1"/>
              <a:t>connective</a:t>
            </a:r>
            <a:r>
              <a:rPr lang="pl-PL" sz="2500" b="1" dirty="0"/>
              <a:t> </a:t>
            </a:r>
            <a:r>
              <a:rPr lang="pl-PL" sz="2500" b="1" dirty="0" err="1"/>
              <a:t>tissue</a:t>
            </a:r>
            <a:r>
              <a:rPr lang="pl-PL" sz="2500" b="1" dirty="0"/>
              <a:t> </a:t>
            </a:r>
            <a:r>
              <a:rPr lang="pl-PL" sz="2500" b="1" dirty="0" err="1"/>
              <a:t>diseases</a:t>
            </a:r>
            <a:r>
              <a:rPr lang="pl-PL" sz="2500" dirty="0"/>
              <a:t> (</a:t>
            </a:r>
            <a:r>
              <a:rPr lang="pl-PL" sz="2500" dirty="0" err="1"/>
              <a:t>e.g</a:t>
            </a:r>
            <a:r>
              <a:rPr lang="pl-PL" sz="2500" dirty="0"/>
              <a:t>. SLE)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CB53A3A-DDB8-3AB3-5F8A-8F33CA413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9719" y="2200808"/>
            <a:ext cx="3406138" cy="2217846"/>
          </a:xfrm>
        </p:spPr>
        <p:txBody>
          <a:bodyPr>
            <a:normAutofit fontScale="55000" lnSpcReduction="20000"/>
          </a:bodyPr>
          <a:lstStyle/>
          <a:p>
            <a:r>
              <a:rPr lang="pl-PL" sz="2500" b="1" dirty="0" err="1"/>
              <a:t>Infectious</a:t>
            </a:r>
            <a:r>
              <a:rPr lang="pl-PL" sz="2500" b="1" dirty="0"/>
              <a:t> </a:t>
            </a:r>
            <a:r>
              <a:rPr lang="pl-PL" sz="2500" b="1" dirty="0" err="1"/>
              <a:t>triggers</a:t>
            </a:r>
            <a:endParaRPr lang="pl-PL" sz="2500" b="1" dirty="0"/>
          </a:p>
          <a:p>
            <a:r>
              <a:rPr lang="pl-PL" sz="2500" b="1" dirty="0" err="1"/>
              <a:t>Viral</a:t>
            </a:r>
            <a:r>
              <a:rPr lang="pl-PL" sz="2500" dirty="0"/>
              <a:t> – EBV, </a:t>
            </a:r>
            <a:r>
              <a:rPr lang="pl-PL" sz="2500" dirty="0" err="1"/>
              <a:t>hepatitis</a:t>
            </a:r>
            <a:r>
              <a:rPr lang="pl-PL" sz="2500" dirty="0"/>
              <a:t>, COVID-19, CMV</a:t>
            </a:r>
          </a:p>
          <a:p>
            <a:r>
              <a:rPr lang="pl-PL" sz="2500" b="1" dirty="0" err="1"/>
              <a:t>Bacterial</a:t>
            </a:r>
            <a:r>
              <a:rPr lang="pl-PL" sz="2500" dirty="0"/>
              <a:t> – </a:t>
            </a:r>
            <a:r>
              <a:rPr lang="pl-PL" sz="2500" i="1" dirty="0" err="1"/>
              <a:t>Helicobacter</a:t>
            </a:r>
            <a:r>
              <a:rPr lang="pl-PL" sz="2500" i="1" dirty="0"/>
              <a:t> </a:t>
            </a:r>
            <a:r>
              <a:rPr lang="pl-PL" sz="2500" i="1" dirty="0" err="1"/>
              <a:t>pylori</a:t>
            </a:r>
            <a:r>
              <a:rPr lang="pl-PL" sz="2500" dirty="0"/>
              <a:t>, </a:t>
            </a:r>
            <a:r>
              <a:rPr lang="pl-PL" sz="2500" i="1" dirty="0" err="1"/>
              <a:t>Streptococcus</a:t>
            </a:r>
            <a:r>
              <a:rPr lang="pl-PL" sz="2500" dirty="0"/>
              <a:t>, </a:t>
            </a:r>
            <a:r>
              <a:rPr lang="pl-PL" sz="2500" i="1" dirty="0" err="1"/>
              <a:t>Mycoplasma</a:t>
            </a:r>
            <a:r>
              <a:rPr lang="pl-PL" sz="2500" i="1" dirty="0"/>
              <a:t> </a:t>
            </a:r>
            <a:r>
              <a:rPr lang="pl-PL" sz="2500" i="1" dirty="0" err="1"/>
              <a:t>pneumoniae</a:t>
            </a:r>
            <a:endParaRPr lang="pl-PL" sz="2500" dirty="0"/>
          </a:p>
          <a:p>
            <a:r>
              <a:rPr lang="pl-PL" sz="2500" b="1" dirty="0" err="1"/>
              <a:t>Parasitic</a:t>
            </a:r>
            <a:r>
              <a:rPr lang="pl-PL" sz="2500" dirty="0"/>
              <a:t> – </a:t>
            </a:r>
            <a:r>
              <a:rPr lang="pl-PL" sz="2500" i="1" dirty="0"/>
              <a:t>Giardia lamblia</a:t>
            </a:r>
            <a:r>
              <a:rPr lang="pl-PL" sz="2500" dirty="0"/>
              <a:t>, </a:t>
            </a:r>
            <a:r>
              <a:rPr lang="pl-PL" sz="2500" i="1" dirty="0" err="1"/>
              <a:t>Ascaris</a:t>
            </a:r>
            <a:r>
              <a:rPr lang="pl-PL" sz="2500" i="1" dirty="0"/>
              <a:t> </a:t>
            </a:r>
            <a:r>
              <a:rPr lang="pl-PL" sz="2500" i="1" dirty="0" err="1"/>
              <a:t>lumbricoides</a:t>
            </a:r>
            <a:r>
              <a:rPr lang="pl-PL" sz="2500" dirty="0"/>
              <a:t>, </a:t>
            </a:r>
            <a:r>
              <a:rPr lang="pl-PL" sz="2500" i="1" dirty="0" err="1"/>
              <a:t>Enterobius</a:t>
            </a:r>
            <a:r>
              <a:rPr lang="pl-PL" sz="2500" i="1" dirty="0"/>
              <a:t> </a:t>
            </a:r>
            <a:r>
              <a:rPr lang="pl-PL" sz="2500" i="1" dirty="0" err="1"/>
              <a:t>vermicularis</a:t>
            </a:r>
            <a:endParaRPr lang="pl-PL" sz="2500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A54D51-6BD8-4787-AD3D-6A4EEB08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38462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FB4535-4892-4CCB-9B18-4E2EEA699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46" y="112976"/>
            <a:ext cx="7290054" cy="1499616"/>
          </a:xfrm>
        </p:spPr>
        <p:txBody>
          <a:bodyPr/>
          <a:lstStyle/>
          <a:p>
            <a:r>
              <a:rPr lang="pl-PL" dirty="0"/>
              <a:t>Food </a:t>
            </a:r>
            <a:r>
              <a:rPr lang="pl-PL" dirty="0" err="1"/>
              <a:t>Allergy</a:t>
            </a:r>
            <a:r>
              <a:rPr lang="pl-PL" dirty="0"/>
              <a:t> and </a:t>
            </a:r>
            <a:r>
              <a:rPr lang="pl-PL" dirty="0" err="1"/>
              <a:t>Urticaria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1A79F9B-92D2-4DE9-8278-A74C441E6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550504"/>
            <a:ext cx="7607808" cy="4758856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/>
              <a:t>Food </a:t>
            </a:r>
            <a:r>
              <a:rPr lang="pl-PL" b="1" dirty="0" err="1"/>
              <a:t>allergens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responsible</a:t>
            </a:r>
            <a:r>
              <a:rPr lang="pl-PL" dirty="0"/>
              <a:t> for:</a:t>
            </a:r>
            <a:br>
              <a:rPr lang="pl-PL" dirty="0"/>
            </a:br>
            <a:r>
              <a:rPr lang="pl-PL" dirty="0"/>
              <a:t>• </a:t>
            </a:r>
            <a:r>
              <a:rPr lang="pl-PL" b="1" dirty="0"/>
              <a:t>~20%</a:t>
            </a:r>
            <a:r>
              <a:rPr lang="pl-PL" dirty="0"/>
              <a:t> of </a:t>
            </a:r>
            <a:r>
              <a:rPr lang="pl-PL" b="1" dirty="0" err="1"/>
              <a:t>acute</a:t>
            </a:r>
            <a:r>
              <a:rPr lang="pl-PL" b="1" dirty="0"/>
              <a:t> </a:t>
            </a:r>
            <a:r>
              <a:rPr lang="pl-PL" b="1" dirty="0" err="1"/>
              <a:t>urticaria</a:t>
            </a:r>
            <a:r>
              <a:rPr lang="pl-PL" dirty="0"/>
              <a:t> </a:t>
            </a:r>
            <a:r>
              <a:rPr lang="pl-PL" dirty="0" err="1"/>
              <a:t>cases</a:t>
            </a:r>
            <a:br>
              <a:rPr lang="pl-PL" dirty="0"/>
            </a:br>
            <a:r>
              <a:rPr lang="pl-PL" dirty="0"/>
              <a:t>• </a:t>
            </a:r>
            <a:r>
              <a:rPr lang="pl-PL" dirty="0" err="1"/>
              <a:t>Only</a:t>
            </a:r>
            <a:r>
              <a:rPr lang="pl-PL" dirty="0"/>
              <a:t> </a:t>
            </a:r>
            <a:r>
              <a:rPr lang="pl-PL" b="1" dirty="0"/>
              <a:t>1–2%</a:t>
            </a:r>
            <a:r>
              <a:rPr lang="pl-PL" dirty="0"/>
              <a:t> of </a:t>
            </a:r>
            <a:r>
              <a:rPr lang="pl-PL" b="1" dirty="0" err="1"/>
              <a:t>chronic</a:t>
            </a:r>
            <a:r>
              <a:rPr lang="pl-PL" b="1" dirty="0"/>
              <a:t> </a:t>
            </a:r>
            <a:r>
              <a:rPr lang="pl-PL" b="1" dirty="0" err="1"/>
              <a:t>urticaria</a:t>
            </a:r>
            <a:r>
              <a:rPr lang="pl-PL" dirty="0"/>
              <a:t> </a:t>
            </a:r>
            <a:r>
              <a:rPr lang="pl-PL" dirty="0" err="1"/>
              <a:t>cases</a:t>
            </a:r>
            <a:endParaRPr lang="pl-PL" dirty="0"/>
          </a:p>
          <a:p>
            <a:r>
              <a:rPr lang="pl-PL" dirty="0" err="1"/>
              <a:t>Although</a:t>
            </a:r>
            <a:r>
              <a:rPr lang="pl-PL" dirty="0"/>
              <a:t> </a:t>
            </a:r>
            <a:r>
              <a:rPr lang="pl-PL" b="1" dirty="0" err="1"/>
              <a:t>urticaria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the most </a:t>
            </a:r>
            <a:r>
              <a:rPr lang="pl-PL" b="1" dirty="0" err="1"/>
              <a:t>common</a:t>
            </a:r>
            <a:r>
              <a:rPr lang="pl-PL" b="1" dirty="0"/>
              <a:t> symptom</a:t>
            </a:r>
            <a:r>
              <a:rPr lang="pl-PL" dirty="0"/>
              <a:t> of </a:t>
            </a:r>
            <a:r>
              <a:rPr lang="pl-PL" b="1" dirty="0" err="1"/>
              <a:t>IgE-mediated</a:t>
            </a:r>
            <a:r>
              <a:rPr lang="pl-PL" b="1" dirty="0"/>
              <a:t> food </a:t>
            </a:r>
            <a:r>
              <a:rPr lang="pl-PL" b="1" dirty="0" err="1"/>
              <a:t>allergy</a:t>
            </a:r>
            <a:r>
              <a:rPr lang="pl-PL" dirty="0"/>
              <a:t>,</a:t>
            </a:r>
            <a:br>
              <a:rPr lang="pl-PL" dirty="0"/>
            </a:br>
            <a:r>
              <a:rPr lang="pl-PL" dirty="0"/>
              <a:t>a </a:t>
            </a:r>
            <a:r>
              <a:rPr lang="pl-PL" b="1" dirty="0" err="1"/>
              <a:t>causative</a:t>
            </a:r>
            <a:r>
              <a:rPr lang="pl-PL" b="1" dirty="0"/>
              <a:t> role of food </a:t>
            </a:r>
            <a:r>
              <a:rPr lang="pl-PL" b="1" dirty="0" err="1"/>
              <a:t>allergens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been</a:t>
            </a:r>
            <a:r>
              <a:rPr lang="pl-PL" dirty="0"/>
              <a:t> </a:t>
            </a:r>
            <a:r>
              <a:rPr lang="pl-PL" dirty="0" err="1"/>
              <a:t>documented</a:t>
            </a:r>
            <a:r>
              <a:rPr lang="pl-PL" dirty="0"/>
              <a:t> in </a:t>
            </a:r>
            <a:r>
              <a:rPr lang="pl-PL" b="1" dirty="0" err="1"/>
              <a:t>fewer</a:t>
            </a:r>
            <a:r>
              <a:rPr lang="pl-PL" b="1" dirty="0"/>
              <a:t> </a:t>
            </a:r>
            <a:r>
              <a:rPr lang="pl-PL" b="1" dirty="0" err="1"/>
              <a:t>than</a:t>
            </a:r>
            <a:r>
              <a:rPr lang="pl-PL" b="1" dirty="0"/>
              <a:t> 7%</a:t>
            </a:r>
            <a:r>
              <a:rPr lang="pl-PL" dirty="0"/>
              <a:t> of </a:t>
            </a:r>
            <a:r>
              <a:rPr lang="pl-PL" dirty="0" err="1"/>
              <a:t>children</a:t>
            </a:r>
            <a:r>
              <a:rPr lang="pl-PL" dirty="0"/>
              <a:t> with </a:t>
            </a:r>
            <a:r>
              <a:rPr lang="pl-PL" dirty="0" err="1"/>
              <a:t>urticaria</a:t>
            </a:r>
            <a:r>
              <a:rPr lang="pl-PL" dirty="0"/>
              <a:t>.</a:t>
            </a:r>
          </a:p>
          <a:p>
            <a:r>
              <a:rPr lang="pl-PL" dirty="0" err="1"/>
              <a:t>About</a:t>
            </a:r>
            <a:r>
              <a:rPr lang="pl-PL" dirty="0"/>
              <a:t> </a:t>
            </a:r>
            <a:r>
              <a:rPr lang="pl-PL" b="1" dirty="0"/>
              <a:t>30%</a:t>
            </a:r>
            <a:r>
              <a:rPr lang="pl-PL" dirty="0"/>
              <a:t> of </a:t>
            </a:r>
            <a:r>
              <a:rPr lang="pl-PL" dirty="0" err="1"/>
              <a:t>patients</a:t>
            </a:r>
            <a:r>
              <a:rPr lang="pl-PL" dirty="0"/>
              <a:t> </a:t>
            </a:r>
            <a:r>
              <a:rPr lang="pl-PL" b="1" dirty="0"/>
              <a:t>show </a:t>
            </a:r>
            <a:r>
              <a:rPr lang="pl-PL" b="1" dirty="0" err="1"/>
              <a:t>improvement</a:t>
            </a:r>
            <a:r>
              <a:rPr lang="pl-PL" dirty="0"/>
              <a:t> with </a:t>
            </a:r>
            <a:r>
              <a:rPr lang="pl-PL" b="1" dirty="0" err="1"/>
              <a:t>elimination</a:t>
            </a:r>
            <a:r>
              <a:rPr lang="pl-PL" b="1" dirty="0"/>
              <a:t> </a:t>
            </a:r>
            <a:r>
              <a:rPr lang="pl-PL" b="1" dirty="0" err="1"/>
              <a:t>diets</a:t>
            </a:r>
            <a:r>
              <a:rPr lang="pl-PL" dirty="0"/>
              <a:t>, </a:t>
            </a:r>
            <a:r>
              <a:rPr lang="pl-PL" dirty="0" err="1"/>
              <a:t>though</a:t>
            </a:r>
            <a:r>
              <a:rPr lang="pl-PL" dirty="0"/>
              <a:t> not </a:t>
            </a:r>
            <a:r>
              <a:rPr lang="pl-PL" dirty="0" err="1"/>
              <a:t>always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true</a:t>
            </a:r>
            <a:r>
              <a:rPr lang="pl-PL" dirty="0"/>
              <a:t> </a:t>
            </a:r>
            <a:r>
              <a:rPr lang="pl-PL" dirty="0" err="1"/>
              <a:t>allergy</a:t>
            </a:r>
            <a:r>
              <a:rPr lang="pl-PL" dirty="0"/>
              <a:t>.</a:t>
            </a:r>
          </a:p>
          <a:p>
            <a:br>
              <a:rPr lang="pl-PL" dirty="0"/>
            </a:br>
            <a:r>
              <a:rPr lang="pl-PL" b="1" dirty="0" err="1"/>
              <a:t>Pseudoallergic</a:t>
            </a:r>
            <a:r>
              <a:rPr lang="pl-PL" b="1" dirty="0"/>
              <a:t> </a:t>
            </a:r>
            <a:r>
              <a:rPr lang="pl-PL" b="1" dirty="0" err="1"/>
              <a:t>Reactions</a:t>
            </a:r>
            <a:endParaRPr lang="pl-PL" b="1" dirty="0"/>
          </a:p>
          <a:p>
            <a:r>
              <a:rPr lang="pl-PL" dirty="0" err="1"/>
              <a:t>Account</a:t>
            </a:r>
            <a:r>
              <a:rPr lang="pl-PL" dirty="0"/>
              <a:t> for </a:t>
            </a:r>
            <a:r>
              <a:rPr lang="pl-PL" b="1" dirty="0"/>
              <a:t>2.6–75%</a:t>
            </a:r>
            <a:r>
              <a:rPr lang="pl-PL" dirty="0"/>
              <a:t> of </a:t>
            </a:r>
            <a:r>
              <a:rPr lang="pl-PL" b="1" dirty="0" err="1"/>
              <a:t>chronic</a:t>
            </a:r>
            <a:r>
              <a:rPr lang="pl-PL" b="1" dirty="0"/>
              <a:t> </a:t>
            </a:r>
            <a:r>
              <a:rPr lang="pl-PL" b="1" dirty="0" err="1"/>
              <a:t>urticaria</a:t>
            </a:r>
            <a:r>
              <a:rPr lang="pl-PL" dirty="0"/>
              <a:t> </a:t>
            </a:r>
            <a:r>
              <a:rPr lang="pl-PL" dirty="0" err="1"/>
              <a:t>cases</a:t>
            </a:r>
            <a:r>
              <a:rPr lang="pl-PL" dirty="0"/>
              <a:t> (data </a:t>
            </a:r>
            <a:r>
              <a:rPr lang="pl-PL" dirty="0" err="1"/>
              <a:t>vary</a:t>
            </a:r>
            <a:r>
              <a:rPr lang="pl-PL" dirty="0"/>
              <a:t> </a:t>
            </a:r>
            <a:r>
              <a:rPr lang="pl-PL" dirty="0" err="1"/>
              <a:t>between</a:t>
            </a:r>
            <a:r>
              <a:rPr lang="pl-PL" dirty="0"/>
              <a:t> </a:t>
            </a:r>
            <a:r>
              <a:rPr lang="pl-PL" dirty="0" err="1"/>
              <a:t>studies</a:t>
            </a:r>
            <a:r>
              <a:rPr lang="pl-PL" dirty="0"/>
              <a:t>).</a:t>
            </a:r>
          </a:p>
          <a:p>
            <a:r>
              <a:rPr lang="pl-PL" dirty="0" err="1"/>
              <a:t>Typically</a:t>
            </a:r>
            <a:r>
              <a:rPr lang="pl-PL" dirty="0"/>
              <a:t> </a:t>
            </a:r>
            <a:r>
              <a:rPr lang="pl-PL" dirty="0" err="1"/>
              <a:t>triggered</a:t>
            </a:r>
            <a:r>
              <a:rPr lang="pl-PL" dirty="0"/>
              <a:t> by:</a:t>
            </a:r>
            <a:br>
              <a:rPr lang="pl-PL" dirty="0"/>
            </a:br>
            <a:r>
              <a:rPr lang="pl-PL" dirty="0"/>
              <a:t>• </a:t>
            </a:r>
            <a:r>
              <a:rPr lang="pl-PL" b="1" dirty="0"/>
              <a:t>Food </a:t>
            </a:r>
            <a:r>
              <a:rPr lang="pl-PL" b="1" dirty="0" err="1"/>
              <a:t>colorants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tartrazine</a:t>
            </a:r>
            <a:r>
              <a:rPr lang="pl-PL" dirty="0"/>
              <a:t>, </a:t>
            </a:r>
            <a:r>
              <a:rPr lang="pl-PL" dirty="0" err="1"/>
              <a:t>sunset</a:t>
            </a:r>
            <a:r>
              <a:rPr lang="pl-PL" dirty="0"/>
              <a:t> </a:t>
            </a:r>
            <a:r>
              <a:rPr lang="pl-PL" dirty="0" err="1"/>
              <a:t>yellow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/>
              <a:t>• </a:t>
            </a:r>
            <a:r>
              <a:rPr lang="pl-PL" b="1" dirty="0" err="1"/>
              <a:t>Preservatives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benzoates</a:t>
            </a:r>
            <a:r>
              <a:rPr lang="pl-PL" dirty="0"/>
              <a:t>, </a:t>
            </a:r>
            <a:r>
              <a:rPr lang="pl-PL" dirty="0" err="1"/>
              <a:t>sulfites</a:t>
            </a:r>
            <a:r>
              <a:rPr lang="pl-PL" dirty="0"/>
              <a:t>)</a:t>
            </a:r>
            <a:br>
              <a:rPr lang="pl-PL" dirty="0"/>
            </a:br>
            <a:r>
              <a:rPr lang="pl-PL" dirty="0"/>
              <a:t>• </a:t>
            </a:r>
            <a:r>
              <a:rPr lang="pl-PL" b="1" dirty="0" err="1"/>
              <a:t>Monosodium</a:t>
            </a:r>
            <a:r>
              <a:rPr lang="pl-PL" b="1" dirty="0"/>
              <a:t> </a:t>
            </a:r>
            <a:r>
              <a:rPr lang="pl-PL" b="1" dirty="0" err="1"/>
              <a:t>glutamate</a:t>
            </a:r>
            <a:r>
              <a:rPr lang="pl-PL" b="1" dirty="0"/>
              <a:t> (MSG)</a:t>
            </a:r>
            <a:br>
              <a:rPr lang="pl-PL" dirty="0"/>
            </a:br>
            <a:r>
              <a:rPr lang="pl-PL" dirty="0"/>
              <a:t>• </a:t>
            </a:r>
            <a:r>
              <a:rPr lang="pl-PL" b="1" dirty="0" err="1"/>
              <a:t>Artificial</a:t>
            </a:r>
            <a:r>
              <a:rPr lang="pl-PL" b="1" dirty="0"/>
              <a:t> </a:t>
            </a:r>
            <a:r>
              <a:rPr lang="pl-PL" b="1" dirty="0" err="1"/>
              <a:t>sweeteners</a:t>
            </a:r>
            <a:r>
              <a:rPr lang="pl-PL" dirty="0"/>
              <a:t>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aspartame</a:t>
            </a:r>
            <a:r>
              <a:rPr lang="pl-PL" dirty="0"/>
              <a:t>, </a:t>
            </a:r>
            <a:r>
              <a:rPr lang="pl-PL" dirty="0" err="1"/>
              <a:t>saccharin</a:t>
            </a:r>
            <a:r>
              <a:rPr lang="pl-PL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D2F27BB-FDAF-40A0-A64D-A1C192F08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9735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02114-BE14-4A8E-9B19-702E27F6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44" y="153574"/>
            <a:ext cx="7290054" cy="1499616"/>
          </a:xfrm>
        </p:spPr>
        <p:txBody>
          <a:bodyPr/>
          <a:lstStyle/>
          <a:p>
            <a:r>
              <a:rPr lang="pl-PL" dirty="0" err="1"/>
              <a:t>Diagnosis</a:t>
            </a:r>
            <a:r>
              <a:rPr lang="pl-PL" dirty="0"/>
              <a:t> – </a:t>
            </a: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B3375D-D8FE-4C4A-AAE8-943DBA77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59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0EEF9D-2CD7-88D2-4EFE-CD6C3F015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9943" y="1592692"/>
            <a:ext cx="788178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Time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onset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Frequency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wheals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Variation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severity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day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Shape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size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localization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skin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lesions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Presence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concomitant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angioedema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Associated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itching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burning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pain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Family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urticaria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atopic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diseases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Coexisting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disorders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allergic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conditions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infections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diseases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individual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potential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underlying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causes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Psychosomatic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psychiatric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conditions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anxiety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depression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somatization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Gastrointestinal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disorders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dyspepsia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food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intolerance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Helicobacter</a:t>
            </a:r>
            <a:r>
              <a:rPr kumimoji="0" lang="pl-PL" altLang="pl-PL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pylori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infection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pressure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sunlight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exertion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Medication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history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Nonsteroidal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anti-inflammatory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drugs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NSAIDs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Injections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vaccinations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hormonal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preparations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Laxatives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suppositories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eye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ear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drops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Herbal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products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dietary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supplements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alternative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medicine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remedies</a:t>
            </a: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3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FEA2F-44D7-9A09-1E01-648AC3514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53A8A9-15B4-DCC8-FEA7-8082DAD17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r>
              <a:rPr lang="pl-PL" dirty="0"/>
              <a:t> – </a:t>
            </a:r>
            <a:r>
              <a:rPr lang="pl-PL" dirty="0" err="1"/>
              <a:t>Epidemiology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558CB34-CD51-80DF-1CB1-D95F2910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</a:t>
            </a:fld>
            <a:endParaRPr lang="pl-PL"/>
          </a:p>
        </p:txBody>
      </p:sp>
      <p:sp>
        <p:nvSpPr>
          <p:cNvPr id="14" name="Symbol zastępczy zawartości 5">
            <a:extLst>
              <a:ext uri="{FF2B5EF4-FFF2-40B4-BE49-F238E27FC236}">
                <a16:creationId xmlns:a16="http://schemas.microsoft.com/office/drawing/2014/main" id="{01D4DFAE-B3E2-E9EE-2EF7-3D066144FBF6}"/>
              </a:ext>
            </a:extLst>
          </p:cNvPr>
          <p:cNvSpPr txBox="1">
            <a:spLocks/>
          </p:cNvSpPr>
          <p:nvPr/>
        </p:nvSpPr>
        <p:spPr>
          <a:xfrm>
            <a:off x="285750" y="6316220"/>
            <a:ext cx="7206916" cy="4288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Samoliński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B, i inni, Alergiczny nieżyt nosa w świetle badania ECAP. Alergia 2009; 2(40): 41-44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F9C005-789F-BBEA-B346-3B891E129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350" y="2518704"/>
            <a:ext cx="672431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Urban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residents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affected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more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often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than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those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living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rural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areas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➜ 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30% vs 16%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pl-PL" altLang="pl-PL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pl-PL" altLang="pl-PL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affected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slightly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more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often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than</a:t>
            </a: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women</a:t>
            </a:r>
            <a:b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➜ </a:t>
            </a:r>
            <a:r>
              <a:rPr kumimoji="0" lang="pl-PL" altLang="pl-P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24% vs 21.2%</a:t>
            </a:r>
            <a:endParaRPr kumimoji="0" lang="pl-PL" altLang="pl-P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42857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02114-BE14-4A8E-9B19-702E27F6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30" y="284203"/>
            <a:ext cx="7290054" cy="1499616"/>
          </a:xfrm>
        </p:spPr>
        <p:txBody>
          <a:bodyPr/>
          <a:lstStyle/>
          <a:p>
            <a:r>
              <a:rPr lang="pl-PL" dirty="0" err="1"/>
              <a:t>Diagnosis</a:t>
            </a:r>
            <a:r>
              <a:rPr lang="pl-PL" dirty="0"/>
              <a:t> – </a:t>
            </a:r>
            <a:r>
              <a:rPr lang="pl-PL" dirty="0" err="1"/>
              <a:t>Medical</a:t>
            </a:r>
            <a:r>
              <a:rPr lang="pl-PL" dirty="0"/>
              <a:t> </a:t>
            </a:r>
            <a:r>
              <a:rPr lang="pl-PL" dirty="0" err="1"/>
              <a:t>History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B3375D-D8FE-4C4A-AAE8-943DBA77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60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5C605A8-092D-28CD-3C7F-08E09CCD98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6530" y="1389545"/>
            <a:ext cx="7796595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Dietary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habits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types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food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consumed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including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recent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processed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foods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additives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restrictive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diets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Addictions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lifestyle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factors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(smoking,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alcohol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caffeine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recreational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drugs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Occupation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environment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exposure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chemicals,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latex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temperature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stress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Hobbies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leisure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activities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contact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animals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plants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sports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swimming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pools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perfumes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Temporal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relationship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to: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Weekends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holidays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foreign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travel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Surgical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implants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perioperative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adverse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events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reactions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local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anesthetics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antibiotics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surgical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materials)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History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insect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stings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prior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hypersensitivity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reactions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Relation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symptoms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menstrual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cycle</a:t>
            </a:r>
            <a:endParaRPr kumimoji="0" lang="pl-PL" altLang="pl-P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previous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treatments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antihistamines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corticosteroids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leukotriene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antagonists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Psychological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emotional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stressors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school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family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conflicts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trauma)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Impact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pl-PL" altLang="pl-PL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quality</a:t>
            </a:r>
            <a:r>
              <a:rPr kumimoji="0" lang="pl-PL" alt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life</a:t>
            </a:r>
            <a:b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sleep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disturbances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social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limitations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anxiety</a:t>
            </a:r>
            <a:r>
              <a:rPr kumimoji="0" lang="pl-PL" altLang="pl-P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absenteeism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75338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302114-BE14-4A8E-9B19-702E27F6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36" y="156481"/>
            <a:ext cx="7290054" cy="1499616"/>
          </a:xfrm>
        </p:spPr>
        <p:txBody>
          <a:bodyPr/>
          <a:lstStyle/>
          <a:p>
            <a:r>
              <a:rPr lang="pl-PL" dirty="0" err="1"/>
              <a:t>Diagnosis</a:t>
            </a:r>
            <a:r>
              <a:rPr lang="pl-PL" dirty="0"/>
              <a:t> –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Examination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2E82C6-0A4A-49B0-9992-64C790616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510749"/>
            <a:ext cx="7427427" cy="4798612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Skin </a:t>
            </a:r>
            <a:r>
              <a:rPr lang="pl-PL" b="1" dirty="0" err="1"/>
              <a:t>examination</a:t>
            </a:r>
            <a:endParaRPr lang="pl-PL" b="1" dirty="0"/>
          </a:p>
          <a:p>
            <a:r>
              <a:rPr lang="pl-PL" b="1" dirty="0" err="1"/>
              <a:t>Morphology</a:t>
            </a:r>
            <a:r>
              <a:rPr lang="pl-PL" b="1" dirty="0"/>
              <a:t> of </a:t>
            </a:r>
            <a:r>
              <a:rPr lang="pl-PL" b="1" dirty="0" err="1"/>
              <a:t>lesions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wheals</a:t>
            </a:r>
            <a:r>
              <a:rPr lang="pl-PL" dirty="0"/>
              <a:t>, </a:t>
            </a:r>
            <a:r>
              <a:rPr lang="pl-PL" dirty="0" err="1"/>
              <a:t>angioedema</a:t>
            </a:r>
            <a:r>
              <a:rPr lang="pl-PL" dirty="0"/>
              <a:t>, </a:t>
            </a:r>
            <a:r>
              <a:rPr lang="pl-PL" dirty="0" err="1"/>
              <a:t>erythema</a:t>
            </a:r>
            <a:r>
              <a:rPr lang="pl-PL" dirty="0"/>
              <a:t>.</a:t>
            </a:r>
          </a:p>
          <a:p>
            <a:r>
              <a:rPr lang="pl-PL" b="1" dirty="0"/>
              <a:t>Distribution and </a:t>
            </a:r>
            <a:r>
              <a:rPr lang="pl-PL" b="1" dirty="0" err="1"/>
              <a:t>localization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generalized</a:t>
            </a:r>
            <a:r>
              <a:rPr lang="pl-PL" dirty="0"/>
              <a:t> vs. </a:t>
            </a:r>
            <a:r>
              <a:rPr lang="pl-PL" dirty="0" err="1"/>
              <a:t>localized</a:t>
            </a:r>
            <a:r>
              <a:rPr lang="pl-PL" dirty="0"/>
              <a:t>; </a:t>
            </a:r>
            <a:r>
              <a:rPr lang="pl-PL" dirty="0" err="1"/>
              <a:t>symmetry</a:t>
            </a:r>
            <a:r>
              <a:rPr lang="pl-PL" dirty="0"/>
              <a:t>.</a:t>
            </a:r>
          </a:p>
          <a:p>
            <a:r>
              <a:rPr lang="pl-PL" b="1" dirty="0" err="1"/>
              <a:t>Shape</a:t>
            </a:r>
            <a:r>
              <a:rPr lang="pl-PL" b="1" dirty="0"/>
              <a:t>, </a:t>
            </a:r>
            <a:r>
              <a:rPr lang="pl-PL" b="1" dirty="0" err="1"/>
              <a:t>size</a:t>
            </a:r>
            <a:r>
              <a:rPr lang="pl-PL" b="1" dirty="0"/>
              <a:t>, and </a:t>
            </a:r>
            <a:r>
              <a:rPr lang="pl-PL" b="1" dirty="0" err="1"/>
              <a:t>color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typical</a:t>
            </a:r>
            <a:r>
              <a:rPr lang="pl-PL" dirty="0"/>
              <a:t> </a:t>
            </a:r>
            <a:r>
              <a:rPr lang="pl-PL" dirty="0" err="1"/>
              <a:t>transient</a:t>
            </a:r>
            <a:r>
              <a:rPr lang="pl-PL" dirty="0"/>
              <a:t> </a:t>
            </a:r>
            <a:r>
              <a:rPr lang="pl-PL" dirty="0" err="1"/>
              <a:t>edematous</a:t>
            </a:r>
            <a:r>
              <a:rPr lang="pl-PL" dirty="0"/>
              <a:t> </a:t>
            </a:r>
            <a:r>
              <a:rPr lang="pl-PL" dirty="0" err="1"/>
              <a:t>wheals</a:t>
            </a:r>
            <a:r>
              <a:rPr lang="pl-PL" dirty="0"/>
              <a:t>, pale </a:t>
            </a:r>
            <a:r>
              <a:rPr lang="pl-PL" dirty="0" err="1"/>
              <a:t>center</a:t>
            </a:r>
            <a:r>
              <a:rPr lang="pl-PL" dirty="0"/>
              <a:t> with </a:t>
            </a:r>
            <a:r>
              <a:rPr lang="pl-PL" dirty="0" err="1"/>
              <a:t>erythematous</a:t>
            </a:r>
            <a:r>
              <a:rPr lang="pl-PL" dirty="0"/>
              <a:t> </a:t>
            </a:r>
            <a:r>
              <a:rPr lang="pl-PL" dirty="0" err="1"/>
              <a:t>border</a:t>
            </a:r>
            <a:r>
              <a:rPr lang="pl-PL" dirty="0"/>
              <a:t>.</a:t>
            </a:r>
          </a:p>
          <a:p>
            <a:r>
              <a:rPr lang="pl-PL" b="1" dirty="0" err="1"/>
              <a:t>Duration</a:t>
            </a:r>
            <a:r>
              <a:rPr lang="pl-PL" b="1" dirty="0"/>
              <a:t>:</a:t>
            </a:r>
            <a:r>
              <a:rPr lang="pl-PL" dirty="0"/>
              <a:t> </a:t>
            </a:r>
            <a:r>
              <a:rPr lang="pl-PL" dirty="0" err="1"/>
              <a:t>assess</a:t>
            </a:r>
            <a:r>
              <a:rPr lang="pl-PL" dirty="0"/>
              <a:t> </a:t>
            </a:r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lesions</a:t>
            </a:r>
            <a:r>
              <a:rPr lang="pl-PL" dirty="0"/>
              <a:t> </a:t>
            </a:r>
            <a:r>
              <a:rPr lang="pl-PL" dirty="0" err="1"/>
              <a:t>last</a:t>
            </a:r>
            <a:r>
              <a:rPr lang="pl-PL" dirty="0"/>
              <a:t> &lt;24 h (</a:t>
            </a:r>
            <a:r>
              <a:rPr lang="pl-PL" dirty="0" err="1"/>
              <a:t>urticaria</a:t>
            </a:r>
            <a:r>
              <a:rPr lang="pl-PL" dirty="0"/>
              <a:t>) </a:t>
            </a:r>
            <a:r>
              <a:rPr lang="pl-PL" dirty="0" err="1"/>
              <a:t>or</a:t>
            </a:r>
            <a:r>
              <a:rPr lang="pl-PL" dirty="0"/>
              <a:t> </a:t>
            </a:r>
            <a:r>
              <a:rPr lang="pl-PL" dirty="0" err="1"/>
              <a:t>longer</a:t>
            </a:r>
            <a:r>
              <a:rPr lang="pl-PL" dirty="0"/>
              <a:t> (</a:t>
            </a:r>
            <a:r>
              <a:rPr lang="pl-PL" dirty="0" err="1"/>
              <a:t>suggestive</a:t>
            </a:r>
            <a:r>
              <a:rPr lang="pl-PL" dirty="0"/>
              <a:t> of </a:t>
            </a:r>
            <a:r>
              <a:rPr lang="pl-PL" dirty="0" err="1"/>
              <a:t>urticarial</a:t>
            </a:r>
            <a:r>
              <a:rPr lang="pl-PL" dirty="0"/>
              <a:t> </a:t>
            </a:r>
            <a:r>
              <a:rPr lang="pl-PL" dirty="0" err="1"/>
              <a:t>vasculitis</a:t>
            </a:r>
            <a:r>
              <a:rPr lang="pl-PL" dirty="0"/>
              <a:t>).</a:t>
            </a:r>
          </a:p>
          <a:p>
            <a:r>
              <a:rPr lang="pl-PL" b="1" dirty="0" err="1"/>
              <a:t>Signs</a:t>
            </a:r>
            <a:r>
              <a:rPr lang="pl-PL" b="1" dirty="0"/>
              <a:t> of </a:t>
            </a:r>
            <a:r>
              <a:rPr lang="pl-PL" b="1" dirty="0" err="1"/>
              <a:t>scratching</a:t>
            </a:r>
            <a:r>
              <a:rPr lang="pl-PL" b="1" dirty="0"/>
              <a:t> </a:t>
            </a: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excoriations</a:t>
            </a:r>
            <a:r>
              <a:rPr lang="pl-PL" dirty="0"/>
              <a:t>.</a:t>
            </a:r>
          </a:p>
          <a:p>
            <a:r>
              <a:rPr lang="pl-PL" b="1" dirty="0" err="1"/>
              <a:t>Residual</a:t>
            </a:r>
            <a:r>
              <a:rPr lang="pl-PL" b="1" dirty="0"/>
              <a:t> </a:t>
            </a:r>
            <a:r>
              <a:rPr lang="pl-PL" b="1" dirty="0" err="1"/>
              <a:t>hyperpigmentation</a:t>
            </a:r>
            <a:r>
              <a:rPr lang="pl-PL" b="1" dirty="0"/>
              <a:t> </a:t>
            </a:r>
            <a:r>
              <a:rPr lang="pl-PL" b="1" dirty="0" err="1"/>
              <a:t>or</a:t>
            </a:r>
            <a:r>
              <a:rPr lang="pl-PL" b="1" dirty="0"/>
              <a:t> </a:t>
            </a:r>
            <a:r>
              <a:rPr lang="pl-PL" b="1" dirty="0" err="1"/>
              <a:t>bruising</a:t>
            </a:r>
            <a:r>
              <a:rPr lang="pl-PL" dirty="0"/>
              <a:t> (not </a:t>
            </a:r>
            <a:r>
              <a:rPr lang="pl-PL" dirty="0" err="1"/>
              <a:t>typical</a:t>
            </a:r>
            <a:r>
              <a:rPr lang="pl-PL" dirty="0"/>
              <a:t> for </a:t>
            </a:r>
            <a:r>
              <a:rPr lang="pl-PL" dirty="0" err="1"/>
              <a:t>ordinary</a:t>
            </a:r>
            <a:r>
              <a:rPr lang="pl-PL" dirty="0"/>
              <a:t> </a:t>
            </a:r>
            <a:r>
              <a:rPr lang="pl-PL" dirty="0" err="1"/>
              <a:t>urticaria</a:t>
            </a:r>
            <a:r>
              <a:rPr lang="pl-PL" dirty="0"/>
              <a:t>).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Special </a:t>
            </a:r>
            <a:r>
              <a:rPr lang="pl-PL" b="1" dirty="0" err="1"/>
              <a:t>tests</a:t>
            </a:r>
            <a:r>
              <a:rPr lang="pl-PL" b="1" dirty="0"/>
              <a:t> and </a:t>
            </a:r>
            <a:r>
              <a:rPr lang="pl-PL" b="1" dirty="0" err="1"/>
              <a:t>observations</a:t>
            </a:r>
            <a:endParaRPr lang="pl-PL" b="1" dirty="0"/>
          </a:p>
          <a:p>
            <a:r>
              <a:rPr lang="pl-PL" b="1" dirty="0" err="1"/>
              <a:t>Dermographism</a:t>
            </a:r>
            <a:r>
              <a:rPr lang="pl-PL" b="1" dirty="0"/>
              <a:t> test</a:t>
            </a:r>
            <a:r>
              <a:rPr lang="pl-PL" dirty="0"/>
              <a:t> – </a:t>
            </a:r>
            <a:r>
              <a:rPr lang="pl-PL" dirty="0" err="1"/>
              <a:t>stroking</a:t>
            </a:r>
            <a:r>
              <a:rPr lang="pl-PL" dirty="0"/>
              <a:t> the skin with a </a:t>
            </a:r>
            <a:r>
              <a:rPr lang="pl-PL" dirty="0" err="1"/>
              <a:t>blunt</a:t>
            </a:r>
            <a:r>
              <a:rPr lang="pl-PL" dirty="0"/>
              <a:t> </a:t>
            </a:r>
            <a:r>
              <a:rPr lang="pl-PL" dirty="0" err="1"/>
              <a:t>object</a:t>
            </a:r>
            <a:r>
              <a:rPr lang="pl-PL" dirty="0"/>
              <a:t> to </a:t>
            </a:r>
            <a:r>
              <a:rPr lang="pl-PL" dirty="0" err="1"/>
              <a:t>assess</a:t>
            </a:r>
            <a:r>
              <a:rPr lang="pl-PL" dirty="0"/>
              <a:t> for </a:t>
            </a:r>
            <a:r>
              <a:rPr lang="pl-PL" dirty="0" err="1"/>
              <a:t>an</a:t>
            </a:r>
            <a:r>
              <a:rPr lang="pl-PL" dirty="0"/>
              <a:t> immediate </a:t>
            </a:r>
            <a:r>
              <a:rPr lang="pl-PL" dirty="0" err="1"/>
              <a:t>wheal</a:t>
            </a:r>
            <a:r>
              <a:rPr lang="pl-PL" dirty="0"/>
              <a:t> </a:t>
            </a:r>
            <a:r>
              <a:rPr lang="pl-PL" dirty="0" err="1"/>
              <a:t>reaction</a:t>
            </a:r>
            <a:r>
              <a:rPr lang="pl-PL" dirty="0"/>
              <a:t>.</a:t>
            </a:r>
          </a:p>
          <a:p>
            <a:r>
              <a:rPr lang="pl-PL" b="1" dirty="0" err="1"/>
              <a:t>Cold</a:t>
            </a:r>
            <a:r>
              <a:rPr lang="pl-PL" b="1" dirty="0"/>
              <a:t> and </a:t>
            </a:r>
            <a:r>
              <a:rPr lang="pl-PL" b="1" dirty="0" err="1"/>
              <a:t>heat</a:t>
            </a:r>
            <a:r>
              <a:rPr lang="pl-PL" b="1" dirty="0"/>
              <a:t> </a:t>
            </a:r>
            <a:r>
              <a:rPr lang="pl-PL" b="1" dirty="0" err="1"/>
              <a:t>provocation</a:t>
            </a:r>
            <a:r>
              <a:rPr lang="pl-PL" b="1" dirty="0"/>
              <a:t> </a:t>
            </a:r>
            <a:r>
              <a:rPr lang="pl-PL" b="1" dirty="0" err="1"/>
              <a:t>tests</a:t>
            </a:r>
            <a:r>
              <a:rPr lang="pl-PL" dirty="0"/>
              <a:t> (</a:t>
            </a:r>
            <a:r>
              <a:rPr lang="pl-PL" dirty="0" err="1"/>
              <a:t>ice</a:t>
            </a:r>
            <a:r>
              <a:rPr lang="pl-PL" dirty="0"/>
              <a:t> </a:t>
            </a:r>
            <a:r>
              <a:rPr lang="pl-PL" dirty="0" err="1"/>
              <a:t>cube</a:t>
            </a:r>
            <a:r>
              <a:rPr lang="pl-PL" dirty="0"/>
              <a:t>, </a:t>
            </a:r>
            <a:r>
              <a:rPr lang="pl-PL" dirty="0" err="1"/>
              <a:t>warm</a:t>
            </a:r>
            <a:r>
              <a:rPr lang="pl-PL" dirty="0"/>
              <a:t> </a:t>
            </a:r>
            <a:r>
              <a:rPr lang="pl-PL" dirty="0" err="1"/>
              <a:t>object</a:t>
            </a:r>
            <a:r>
              <a:rPr lang="pl-PL" dirty="0"/>
              <a:t>) for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urticarias</a:t>
            </a:r>
            <a:r>
              <a:rPr lang="pl-PL" dirty="0"/>
              <a:t>.</a:t>
            </a:r>
          </a:p>
          <a:p>
            <a:r>
              <a:rPr lang="pl-PL" b="1" dirty="0" err="1"/>
              <a:t>Pressure</a:t>
            </a:r>
            <a:r>
              <a:rPr lang="pl-PL" b="1" dirty="0"/>
              <a:t> test</a:t>
            </a:r>
            <a:r>
              <a:rPr lang="pl-PL" dirty="0"/>
              <a:t> (</a:t>
            </a:r>
            <a:r>
              <a:rPr lang="pl-PL" dirty="0" err="1"/>
              <a:t>delayed</a:t>
            </a:r>
            <a:r>
              <a:rPr lang="pl-PL" dirty="0"/>
              <a:t> </a:t>
            </a:r>
            <a:r>
              <a:rPr lang="pl-PL" dirty="0" err="1"/>
              <a:t>pressure</a:t>
            </a:r>
            <a:r>
              <a:rPr lang="pl-PL" dirty="0"/>
              <a:t> </a:t>
            </a:r>
            <a:r>
              <a:rPr lang="pl-PL" dirty="0" err="1"/>
              <a:t>urticaria</a:t>
            </a:r>
            <a:r>
              <a:rPr lang="pl-PL" dirty="0"/>
              <a:t>).</a:t>
            </a:r>
          </a:p>
          <a:p>
            <a:r>
              <a:rPr lang="pl-PL" b="1" dirty="0" err="1"/>
              <a:t>Exercise</a:t>
            </a:r>
            <a:r>
              <a:rPr lang="pl-PL" b="1" dirty="0"/>
              <a:t> </a:t>
            </a:r>
            <a:r>
              <a:rPr lang="pl-PL" b="1" dirty="0" err="1"/>
              <a:t>or</a:t>
            </a:r>
            <a:r>
              <a:rPr lang="pl-PL" b="1" dirty="0"/>
              <a:t> hot </a:t>
            </a:r>
            <a:r>
              <a:rPr lang="pl-PL" b="1" dirty="0" err="1"/>
              <a:t>bath</a:t>
            </a:r>
            <a:r>
              <a:rPr lang="pl-PL" b="1" dirty="0"/>
              <a:t> test</a:t>
            </a:r>
            <a:r>
              <a:rPr lang="pl-PL" dirty="0"/>
              <a:t> (</a:t>
            </a:r>
            <a:r>
              <a:rPr lang="pl-PL" dirty="0" err="1"/>
              <a:t>cholinergic</a:t>
            </a:r>
            <a:r>
              <a:rPr lang="pl-PL" dirty="0"/>
              <a:t> </a:t>
            </a:r>
            <a:r>
              <a:rPr lang="pl-PL" dirty="0" err="1"/>
              <a:t>urticaria</a:t>
            </a:r>
            <a:r>
              <a:rPr lang="pl-PL" dirty="0"/>
              <a:t>).</a:t>
            </a:r>
          </a:p>
          <a:p>
            <a:r>
              <a:rPr lang="pl-PL" b="1" dirty="0"/>
              <a:t>Solar </a:t>
            </a:r>
            <a:r>
              <a:rPr lang="pl-PL" b="1" dirty="0" err="1"/>
              <a:t>exposure</a:t>
            </a:r>
            <a:r>
              <a:rPr lang="pl-PL" b="1" dirty="0"/>
              <a:t> test</a:t>
            </a:r>
            <a:r>
              <a:rPr lang="pl-PL" dirty="0"/>
              <a:t> (</a:t>
            </a:r>
            <a:r>
              <a:rPr lang="pl-PL" dirty="0" err="1"/>
              <a:t>photo-induced</a:t>
            </a:r>
            <a:r>
              <a:rPr lang="pl-PL" dirty="0"/>
              <a:t> </a:t>
            </a:r>
            <a:r>
              <a:rPr lang="pl-PL" dirty="0" err="1"/>
              <a:t>urticaria</a:t>
            </a:r>
            <a:r>
              <a:rPr lang="pl-PL" dirty="0"/>
              <a:t>).</a:t>
            </a:r>
          </a:p>
          <a:p>
            <a:pPr lvl="1"/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B3375D-D8FE-4C4A-AAE8-943DBA77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86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D13E9E-B155-494D-A0C5-A66765B53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Diagnosis</a:t>
            </a:r>
            <a:r>
              <a:rPr lang="pl-PL" dirty="0"/>
              <a:t> – </a:t>
            </a:r>
            <a:r>
              <a:rPr lang="pl-PL" dirty="0" err="1"/>
              <a:t>Physical</a:t>
            </a:r>
            <a:r>
              <a:rPr lang="pl-PL" dirty="0"/>
              <a:t> </a:t>
            </a:r>
            <a:r>
              <a:rPr lang="pl-PL" dirty="0" err="1"/>
              <a:t>Provocation</a:t>
            </a:r>
            <a:r>
              <a:rPr lang="pl-PL" dirty="0"/>
              <a:t> </a:t>
            </a:r>
            <a:r>
              <a:rPr lang="pl-PL" dirty="0" err="1"/>
              <a:t>Tests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5B0E77-C2B4-4DC4-B389-7C1259A7D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03CD106-C19C-4F1F-BAAE-85FF820D0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62</a:t>
            </a:fld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323B26C9-E24B-483D-A8AB-B1CD936F3990}"/>
              </a:ext>
            </a:extLst>
          </p:cNvPr>
          <p:cNvGrpSpPr/>
          <p:nvPr/>
        </p:nvGrpSpPr>
        <p:grpSpPr>
          <a:xfrm>
            <a:off x="1339979" y="2020120"/>
            <a:ext cx="6464042" cy="4624814"/>
            <a:chOff x="1161535" y="1983050"/>
            <a:chExt cx="6464042" cy="4624814"/>
          </a:xfrm>
        </p:grpSpPr>
        <p:pic>
          <p:nvPicPr>
            <p:cNvPr id="5" name="Picture 5" descr="Pressure urticaria - Wikipedia">
              <a:extLst>
                <a:ext uri="{FF2B5EF4-FFF2-40B4-BE49-F238E27FC236}">
                  <a16:creationId xmlns:a16="http://schemas.microsoft.com/office/drawing/2014/main" id="{15BFA96B-29AD-49B7-945E-1936BD1399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1535" y="1983050"/>
              <a:ext cx="3114675" cy="206533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Courage + Khazaka Electronic, Köln - TempTest (E)">
              <a:extLst>
                <a:ext uri="{FF2B5EF4-FFF2-40B4-BE49-F238E27FC236}">
                  <a16:creationId xmlns:a16="http://schemas.microsoft.com/office/drawing/2014/main" id="{930747C3-7286-4C79-8FF7-D7D9695C4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902" y="1983050"/>
              <a:ext cx="3114675" cy="207168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 cold stimulus is placed on the forearm of the patient for five... |  Download Scientific Diagram">
              <a:extLst>
                <a:ext uri="{FF2B5EF4-FFF2-40B4-BE49-F238E27FC236}">
                  <a16:creationId xmlns:a16="http://schemas.microsoft.com/office/drawing/2014/main" id="{00F73DD2-FCAD-465D-B8F8-EEA10F4C8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264" y="4275826"/>
              <a:ext cx="1946189" cy="23259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Positive provocation by a pulse-controlled ergometry test in adolescent...  | Download Scientific Diagram">
              <a:extLst>
                <a:ext uri="{FF2B5EF4-FFF2-40B4-BE49-F238E27FC236}">
                  <a16:creationId xmlns:a16="http://schemas.microsoft.com/office/drawing/2014/main" id="{95244680-D3B5-4BA2-8129-37E2181FB0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510902" y="4275826"/>
              <a:ext cx="3114675" cy="233203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979121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51ACE-9A84-3A04-78FD-18095F4F6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BE26DA1-8A04-3EE1-607C-B326E4202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6" y="771639"/>
            <a:ext cx="7290054" cy="5699065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B30FBB9-0C59-2510-EFC7-2620A045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79383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E1A640-0248-4D3A-8BC9-254A8C8D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Urticaria</a:t>
            </a:r>
            <a:r>
              <a:rPr lang="pl-PL" dirty="0"/>
              <a:t> – </a:t>
            </a:r>
            <a:r>
              <a:rPr lang="pl-PL" dirty="0" err="1"/>
              <a:t>Treatment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8EAC32-370A-4E6D-B6F9-9E239511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64</a:t>
            </a:fld>
            <a:endParaRPr lang="pl-PL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52BFD12-B673-8718-7096-F601BC78EA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8096" y="1939740"/>
            <a:ext cx="741606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Elimination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triggering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factors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Identify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avoid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factors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responsible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symptom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onset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infections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medications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food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additives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stress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physical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stimuli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coexisting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conditions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that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aggravate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urticaria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autoimmune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thyroid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disease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gastrointestinal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disorders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chronic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infections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Symptomatic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pharmacological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treatment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including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Second-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generation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antihistamines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(non-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sedating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– the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first-line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therapy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acute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chronic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urticaria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•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Alternative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medications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Leukotriene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receptor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antagonists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e.g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montelukast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Short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courses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corticosteroids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severe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acute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flares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Omalizumab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cyclosporine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chronic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treatment-resistant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cases</a:t>
            </a: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27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23462E-7CAC-4F7D-9571-12193E4A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EAACI/GA²LEN/EDF/WAO </a:t>
            </a:r>
            <a:r>
              <a:rPr lang="pl-PL" dirty="0" err="1"/>
              <a:t>Guidelines</a:t>
            </a:r>
            <a:r>
              <a:rPr lang="pl-PL" dirty="0"/>
              <a:t> – </a:t>
            </a:r>
            <a:r>
              <a:rPr lang="pl-PL" dirty="0" err="1"/>
              <a:t>Urticaria</a:t>
            </a:r>
            <a:r>
              <a:rPr lang="pl-PL" dirty="0"/>
              <a:t> Management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3822E4-306A-467C-8B63-6F57F7D6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962" y="3023789"/>
            <a:ext cx="4923065" cy="2552937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659BD25-4A6D-430D-AA3C-570332CC1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65</a:t>
            </a:fld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DCBD64B-7DD0-49C2-8582-A4D05DBAFC30}"/>
              </a:ext>
            </a:extLst>
          </p:cNvPr>
          <p:cNvSpPr txBox="1">
            <a:spLocks/>
          </p:cNvSpPr>
          <p:nvPr/>
        </p:nvSpPr>
        <p:spPr>
          <a:xfrm>
            <a:off x="974558" y="6515684"/>
            <a:ext cx="7206916" cy="4288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pl-P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0E1491-AB57-4C00-386F-1C52CB4AC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02" y="1834536"/>
            <a:ext cx="5793983" cy="45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A51EA5-CC4E-4360-9923-60C94773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Antihistamines</a:t>
            </a:r>
            <a:r>
              <a:rPr lang="pl-PL" dirty="0"/>
              <a:t> – H₁ Receptor </a:t>
            </a:r>
            <a:r>
              <a:rPr lang="pl-PL" dirty="0" err="1"/>
              <a:t>Antagonists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FFFEDE-6936-44F4-A247-BBF721E7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66</a:t>
            </a:fld>
            <a:endParaRPr lang="pl-P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32BDB1-283D-4746-8E08-92B0ACB1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671" y="2014761"/>
            <a:ext cx="2633116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1D0E8DD9-E5DC-2A60-D091-2413BB18A6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30213" y="2184538"/>
            <a:ext cx="493387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Antihistamines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(H1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antihistamines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not “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pure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antagonists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but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inverse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agonists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H1 receptor.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bind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preferentially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the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inactive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conformation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H1 receptor and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stabilize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inactive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state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Effect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constitutive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the H1 receptor,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receptor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activated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even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presence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histamine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endogenous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agonist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Pharmacodynamic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consequences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↓ H1‐mediated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signal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transduction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less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pruritus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sneezing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watery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rhinorrhea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edema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both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prophylactic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symptomatic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regular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during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periods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exposure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works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H1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antihistamines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not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inhibit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histamine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release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the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receptor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not on the 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mediator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838157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5B2A774-55D9-4CCC-8DE0-97E9F390B4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r>
              <a:rPr lang="pl-PL" sz="2400" dirty="0" err="1"/>
              <a:t>antazoline</a:t>
            </a:r>
            <a:endParaRPr lang="pl-PL" sz="2400" dirty="0"/>
          </a:p>
          <a:p>
            <a:pPr lvl="1"/>
            <a:r>
              <a:rPr lang="pl-PL" sz="2400" dirty="0" err="1"/>
              <a:t>diphenhydramine</a:t>
            </a:r>
            <a:endParaRPr lang="pl-PL" sz="2400" dirty="0"/>
          </a:p>
          <a:p>
            <a:pPr lvl="1"/>
            <a:r>
              <a:rPr lang="pl-PL" sz="2400" dirty="0" err="1"/>
              <a:t>clemastine</a:t>
            </a:r>
            <a:endParaRPr lang="pl-PL" sz="2400" dirty="0"/>
          </a:p>
          <a:p>
            <a:pPr lvl="1"/>
            <a:r>
              <a:rPr lang="pl-PL" sz="2400" dirty="0" err="1"/>
              <a:t>dimetinden</a:t>
            </a:r>
            <a:endParaRPr lang="pl-PL" sz="24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7CBFB5B0-7C1E-4A27-976D-ECC54A7E1B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pl-PL" sz="2400" dirty="0" err="1"/>
              <a:t>promethazine</a:t>
            </a:r>
            <a:endParaRPr lang="pl-PL" sz="2400" dirty="0"/>
          </a:p>
          <a:p>
            <a:pPr lvl="1"/>
            <a:r>
              <a:rPr lang="pl-PL" sz="2400" dirty="0" err="1"/>
              <a:t>ketotifen</a:t>
            </a:r>
            <a:endParaRPr lang="pl-PL" sz="2400" dirty="0"/>
          </a:p>
          <a:p>
            <a:pPr lvl="1"/>
            <a:r>
              <a:rPr lang="pl-PL" sz="2400" dirty="0" err="1"/>
              <a:t>cyproheptadine</a:t>
            </a:r>
            <a:endParaRPr lang="pl-PL" sz="2400" dirty="0"/>
          </a:p>
          <a:p>
            <a:pPr lvl="1"/>
            <a:r>
              <a:rPr lang="pl-PL" sz="2400" dirty="0" err="1"/>
              <a:t>hydroxyzine</a:t>
            </a:r>
            <a:endParaRPr lang="pl-PL" sz="2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DA072B-2C62-4025-920E-1B484B1D3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67</a:t>
            </a:fld>
            <a:endParaRPr lang="pl-PL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3A9F578-AEF9-4245-8612-D86119E5A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79" y="4237337"/>
            <a:ext cx="6183442" cy="2421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2B533C0-0633-3FCF-C1D0-2781299C8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096" y="950304"/>
            <a:ext cx="64872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FIRST-GENERATION ANTIHISTAMINES</a:t>
            </a:r>
          </a:p>
        </p:txBody>
      </p:sp>
    </p:spTree>
    <p:extLst>
      <p:ext uri="{BB962C8B-B14F-4D97-AF65-F5344CB8AC3E}">
        <p14:creationId xmlns:p14="http://schemas.microsoft.com/office/powerpoint/2010/main" val="383264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F4D638-FA20-47F6-8153-B17228D1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Second-Generation Antihistamines (H₁ Receptor Inverse Agonists)</a:t>
            </a: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D55A647-E68B-4ACF-BCD9-7B38D32C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68</a:t>
            </a:fld>
            <a:endParaRPr lang="pl-PL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E8E80A9-F82D-580D-B57F-320A06239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6301" y="2006825"/>
            <a:ext cx="7171849" cy="420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selectively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on H₁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receptors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Have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long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biological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half-life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allowing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once-daily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administration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non-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lipophilic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poorly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(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or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not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at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all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 cross the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blood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–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brain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barrier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Exhibit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mainly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peripheral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resulting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minimal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sedation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cognitive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impairment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compared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to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first-generation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drugs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Possess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antihistaminic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antiallergic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, and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anti-inflammatory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properties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Some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agents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in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this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group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are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active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metabolites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first-generation</a:t>
            </a:r>
            <a:r>
              <a: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antihistamines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e.g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.,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cetirizine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is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an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active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l-PL" altLang="pl-PL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metabolite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of </a:t>
            </a:r>
            <a:r>
              <a:rPr kumimoji="0" lang="pl-PL" altLang="pl-PL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hydroxyzine</a:t>
            </a:r>
            <a: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124613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0F5BF5-6360-401F-8BDB-C0E8E71DA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Third-</a:t>
            </a:r>
            <a:r>
              <a:rPr lang="pl-PL" dirty="0" err="1"/>
              <a:t>Generation</a:t>
            </a:r>
            <a:r>
              <a:rPr lang="pl-PL" dirty="0"/>
              <a:t>” </a:t>
            </a:r>
            <a:r>
              <a:rPr lang="pl-PL" dirty="0" err="1"/>
              <a:t>Antihistamines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3D2344-4B31-490D-9FD1-D15356D30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83364"/>
            <a:ext cx="7433106" cy="4525996"/>
          </a:xfrm>
        </p:spPr>
        <p:txBody>
          <a:bodyPr>
            <a:normAutofit/>
          </a:bodyPr>
          <a:lstStyle/>
          <a:p>
            <a:r>
              <a:rPr lang="pl-PL" b="1" dirty="0"/>
              <a:t>Active </a:t>
            </a:r>
            <a:r>
              <a:rPr lang="pl-PL" b="1" dirty="0" err="1"/>
              <a:t>enantiomers</a:t>
            </a:r>
            <a:r>
              <a:rPr lang="pl-PL" dirty="0"/>
              <a:t> (in the </a:t>
            </a:r>
            <a:r>
              <a:rPr lang="pl-PL" dirty="0" err="1"/>
              <a:t>case</a:t>
            </a:r>
            <a:r>
              <a:rPr lang="pl-PL" dirty="0"/>
              <a:t> of </a:t>
            </a:r>
            <a:r>
              <a:rPr lang="pl-PL" b="1" dirty="0" err="1"/>
              <a:t>levocetirizine</a:t>
            </a:r>
            <a:r>
              <a:rPr lang="pl-PL" dirty="0"/>
              <a:t>)</a:t>
            </a:r>
          </a:p>
          <a:p>
            <a:r>
              <a:rPr lang="pl-PL" b="1" dirty="0" err="1"/>
              <a:t>Metabolites</a:t>
            </a:r>
            <a:r>
              <a:rPr lang="pl-PL" b="1" dirty="0"/>
              <a:t> of </a:t>
            </a:r>
            <a:r>
              <a:rPr lang="pl-PL" b="1" dirty="0" err="1"/>
              <a:t>second-generation</a:t>
            </a:r>
            <a:r>
              <a:rPr lang="pl-PL" b="1" dirty="0"/>
              <a:t> </a:t>
            </a:r>
            <a:r>
              <a:rPr lang="pl-PL" b="1" dirty="0" err="1"/>
              <a:t>antihistamines</a:t>
            </a:r>
            <a:endParaRPr lang="pl-PL" dirty="0"/>
          </a:p>
          <a:p>
            <a:r>
              <a:rPr lang="pl-PL" b="1" dirty="0" err="1"/>
              <a:t>Designed</a:t>
            </a:r>
            <a:r>
              <a:rPr lang="pl-PL" b="1" dirty="0"/>
              <a:t> to </a:t>
            </a:r>
            <a:r>
              <a:rPr lang="pl-PL" b="1" dirty="0" err="1"/>
              <a:t>achieve</a:t>
            </a:r>
            <a:r>
              <a:rPr lang="pl-PL" b="1" dirty="0"/>
              <a:t> </a:t>
            </a:r>
            <a:r>
              <a:rPr lang="pl-PL" b="1" dirty="0" err="1"/>
              <a:t>greater</a:t>
            </a:r>
            <a:r>
              <a:rPr lang="pl-PL" b="1" dirty="0"/>
              <a:t> </a:t>
            </a:r>
            <a:r>
              <a:rPr lang="pl-PL" b="1" dirty="0" err="1"/>
              <a:t>efficacy</a:t>
            </a:r>
            <a:r>
              <a:rPr lang="pl-PL" dirty="0"/>
              <a:t> </a:t>
            </a:r>
            <a:r>
              <a:rPr lang="pl-PL" dirty="0" err="1"/>
              <a:t>while</a:t>
            </a:r>
            <a:r>
              <a:rPr lang="pl-PL" dirty="0"/>
              <a:t> </a:t>
            </a:r>
            <a:r>
              <a:rPr lang="pl-PL" b="1" dirty="0" err="1"/>
              <a:t>reducing</a:t>
            </a:r>
            <a:r>
              <a:rPr lang="pl-PL" b="1" dirty="0"/>
              <a:t> the </a:t>
            </a:r>
            <a:r>
              <a:rPr lang="pl-PL" b="1" dirty="0" err="1"/>
              <a:t>incidence</a:t>
            </a:r>
            <a:r>
              <a:rPr lang="pl-PL" b="1" dirty="0"/>
              <a:t> of </a:t>
            </a:r>
            <a:r>
              <a:rPr lang="pl-PL" b="1" dirty="0" err="1"/>
              <a:t>adverse</a:t>
            </a:r>
            <a:r>
              <a:rPr lang="pl-PL" b="1" dirty="0"/>
              <a:t> </a:t>
            </a:r>
            <a:r>
              <a:rPr lang="pl-PL" b="1" dirty="0" err="1"/>
              <a:t>effects</a:t>
            </a:r>
            <a:endParaRPr lang="pl-PL" dirty="0"/>
          </a:p>
          <a:p>
            <a:endParaRPr lang="pl-PL" b="1" dirty="0"/>
          </a:p>
          <a:p>
            <a:r>
              <a:rPr lang="pl-PL" b="1" dirty="0" err="1"/>
              <a:t>Examples</a:t>
            </a:r>
            <a:r>
              <a:rPr lang="pl-PL" b="1" dirty="0"/>
              <a:t>:</a:t>
            </a:r>
            <a:endParaRPr lang="pl-PL" dirty="0"/>
          </a:p>
          <a:p>
            <a:r>
              <a:rPr lang="pl-PL" b="1" dirty="0" err="1"/>
              <a:t>Desloratadine</a:t>
            </a:r>
            <a:r>
              <a:rPr lang="pl-PL" dirty="0"/>
              <a:t> –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metabolite</a:t>
            </a:r>
            <a:r>
              <a:rPr lang="pl-PL" dirty="0"/>
              <a:t> of </a:t>
            </a:r>
            <a:r>
              <a:rPr lang="pl-PL" b="1" dirty="0" err="1"/>
              <a:t>loratadine</a:t>
            </a:r>
            <a:endParaRPr lang="pl-PL" dirty="0"/>
          </a:p>
          <a:p>
            <a:r>
              <a:rPr lang="pl-PL" b="1" dirty="0" err="1"/>
              <a:t>Fexofenadine</a:t>
            </a:r>
            <a:r>
              <a:rPr lang="pl-PL" dirty="0"/>
              <a:t> – </a:t>
            </a:r>
            <a:r>
              <a:rPr lang="pl-PL" dirty="0" err="1"/>
              <a:t>active</a:t>
            </a:r>
            <a:r>
              <a:rPr lang="pl-PL" dirty="0"/>
              <a:t> </a:t>
            </a:r>
            <a:r>
              <a:rPr lang="pl-PL" dirty="0" err="1"/>
              <a:t>metabolite</a:t>
            </a:r>
            <a:r>
              <a:rPr lang="pl-PL" dirty="0"/>
              <a:t> of </a:t>
            </a:r>
            <a:r>
              <a:rPr lang="pl-PL" b="1" dirty="0" err="1"/>
              <a:t>terfenadine</a:t>
            </a:r>
            <a:endParaRPr lang="pl-PL" dirty="0"/>
          </a:p>
          <a:p>
            <a:endParaRPr lang="pl-PL" b="1" dirty="0"/>
          </a:p>
          <a:p>
            <a:r>
              <a:rPr lang="pl-PL" b="1" dirty="0" err="1"/>
              <a:t>Fexofenadine</a:t>
            </a:r>
            <a:r>
              <a:rPr lang="pl-PL" b="1" dirty="0"/>
              <a:t>, </a:t>
            </a:r>
            <a:r>
              <a:rPr lang="pl-PL" b="1" dirty="0" err="1"/>
              <a:t>Desloratadine</a:t>
            </a:r>
            <a:r>
              <a:rPr lang="pl-PL" b="1" dirty="0"/>
              <a:t>, </a:t>
            </a:r>
            <a:r>
              <a:rPr lang="pl-PL" b="1" dirty="0" err="1"/>
              <a:t>Levocetirizine</a:t>
            </a:r>
            <a:r>
              <a:rPr lang="pl-PL" b="1" dirty="0"/>
              <a:t>, </a:t>
            </a:r>
            <a:r>
              <a:rPr lang="pl-PL" b="1" dirty="0" err="1"/>
              <a:t>Bilastine</a:t>
            </a:r>
            <a:r>
              <a:rPr lang="pl-PL" b="1" dirty="0"/>
              <a:t>, </a:t>
            </a:r>
            <a:r>
              <a:rPr lang="pl-PL" b="1" dirty="0" err="1"/>
              <a:t>Rupatadine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4479F7B-7D08-4277-8B98-035C5FA7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69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04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3DA63D-8721-4B17-B329-98F927E7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r>
              <a:rPr lang="pl-PL" dirty="0"/>
              <a:t> – </a:t>
            </a:r>
            <a:r>
              <a:rPr lang="pl-PL" dirty="0" err="1"/>
              <a:t>Risk</a:t>
            </a:r>
            <a:r>
              <a:rPr lang="pl-PL" dirty="0"/>
              <a:t> </a:t>
            </a:r>
            <a:r>
              <a:rPr lang="pl-PL" dirty="0" err="1"/>
              <a:t>Factors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80CBDE-BF8B-4967-8056-F48F5A338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9D21443-AE88-4AE6-B6FF-872CE49E4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7</a:t>
            </a:fld>
            <a:endParaRPr lang="pl-PL"/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24BB965D-0A0F-4E24-BF5C-BD75B8861D5D}"/>
              </a:ext>
            </a:extLst>
          </p:cNvPr>
          <p:cNvSpPr/>
          <p:nvPr/>
        </p:nvSpPr>
        <p:spPr>
          <a:xfrm>
            <a:off x="3368675" y="3656013"/>
            <a:ext cx="1550987" cy="858837"/>
          </a:xfrm>
          <a:prstGeom prst="ellipse">
            <a:avLst/>
          </a:prstGeom>
          <a:solidFill>
            <a:srgbClr val="1CADE4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22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25" i="0" u="none">
              <a:solidFill>
                <a:prstClr val="white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DB069727-D53B-46C4-A0C4-06626C1A0AAE}"/>
              </a:ext>
            </a:extLst>
          </p:cNvPr>
          <p:cNvSpPr txBox="1"/>
          <p:nvPr/>
        </p:nvSpPr>
        <p:spPr>
          <a:xfrm>
            <a:off x="3641725" y="3886200"/>
            <a:ext cx="996950" cy="427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2215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177" b="1" i="0" u="none" dirty="0">
                <a:solidFill>
                  <a:schemeClr val="bg1"/>
                </a:solidFill>
                <a:cs typeface="Times New Roman" panose="02020603050405020304" pitchFamily="18" charset="0"/>
              </a:rPr>
              <a:t>ANN</a:t>
            </a:r>
          </a:p>
        </p:txBody>
      </p:sp>
      <p:pic>
        <p:nvPicPr>
          <p:cNvPr id="22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1CFE3AB7-C5BA-4C5D-8EA0-0A04A09C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2286000"/>
            <a:ext cx="1449388" cy="103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az 10">
            <a:extLst>
              <a:ext uri="{FF2B5EF4-FFF2-40B4-BE49-F238E27FC236}">
                <a16:creationId xmlns:a16="http://schemas.microsoft.com/office/drawing/2014/main" id="{F381A0B6-E0E3-4E88-AB32-5550A10EE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3656013"/>
            <a:ext cx="1457325" cy="1025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upa 34">
            <a:extLst>
              <a:ext uri="{FF2B5EF4-FFF2-40B4-BE49-F238E27FC236}">
                <a16:creationId xmlns:a16="http://schemas.microsoft.com/office/drawing/2014/main" id="{E7B8B96D-24F8-4A72-BCAD-F0E85589ACFC}"/>
              </a:ext>
            </a:extLst>
          </p:cNvPr>
          <p:cNvGrpSpPr/>
          <p:nvPr/>
        </p:nvGrpSpPr>
        <p:grpSpPr>
          <a:xfrm>
            <a:off x="6086475" y="3824288"/>
            <a:ext cx="2690812" cy="950912"/>
            <a:chOff x="6086475" y="3824288"/>
            <a:chExt cx="2690812" cy="950912"/>
          </a:xfrm>
        </p:grpSpPr>
        <p:pic>
          <p:nvPicPr>
            <p:cNvPr id="24" name="Obraz 11">
              <a:extLst>
                <a:ext uri="{FF2B5EF4-FFF2-40B4-BE49-F238E27FC236}">
                  <a16:creationId xmlns:a16="http://schemas.microsoft.com/office/drawing/2014/main" id="{EB0531C5-5514-4401-BE05-AF9DD39AE5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475" y="3824288"/>
              <a:ext cx="1425575" cy="9509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Obraz 12">
              <a:extLst>
                <a:ext uri="{FF2B5EF4-FFF2-40B4-BE49-F238E27FC236}">
                  <a16:creationId xmlns:a16="http://schemas.microsoft.com/office/drawing/2014/main" id="{B2075A09-9B1E-4887-B863-7B33505CD7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050" y="3824288"/>
              <a:ext cx="1265237" cy="95091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Obraz 15">
            <a:extLst>
              <a:ext uri="{FF2B5EF4-FFF2-40B4-BE49-F238E27FC236}">
                <a16:creationId xmlns:a16="http://schemas.microsoft.com/office/drawing/2014/main" id="{605492C5-8F9D-4262-9E62-05E2AAE42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2311400"/>
            <a:ext cx="1992312" cy="1033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368B298D-D8A1-4E27-A8F9-3EC24BFB3689}"/>
              </a:ext>
            </a:extLst>
          </p:cNvPr>
          <p:cNvCxnSpPr>
            <a:cxnSpLocks/>
          </p:cNvCxnSpPr>
          <p:nvPr/>
        </p:nvCxnSpPr>
        <p:spPr>
          <a:xfrm>
            <a:off x="5032375" y="4084638"/>
            <a:ext cx="989012" cy="15875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id="{723C5C12-EDCC-4B3C-B752-9900AC7F1AE6}"/>
              </a:ext>
            </a:extLst>
          </p:cNvPr>
          <p:cNvCxnSpPr/>
          <p:nvPr/>
        </p:nvCxnSpPr>
        <p:spPr>
          <a:xfrm flipH="1" flipV="1">
            <a:off x="3240087" y="3389313"/>
            <a:ext cx="265113" cy="2667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5F345FF6-BB1F-4C51-8F2C-1256C13FC9C2}"/>
              </a:ext>
            </a:extLst>
          </p:cNvPr>
          <p:cNvCxnSpPr/>
          <p:nvPr/>
        </p:nvCxnSpPr>
        <p:spPr>
          <a:xfrm flipV="1">
            <a:off x="4919662" y="3389313"/>
            <a:ext cx="333375" cy="40481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135853F1-B17A-4E67-8E1E-795299DEA840}"/>
              </a:ext>
            </a:extLst>
          </p:cNvPr>
          <p:cNvCxnSpPr>
            <a:cxnSpLocks/>
          </p:cNvCxnSpPr>
          <p:nvPr/>
        </p:nvCxnSpPr>
        <p:spPr>
          <a:xfrm flipH="1">
            <a:off x="3368675" y="4681538"/>
            <a:ext cx="273050" cy="38100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4BCD5BE7-DD83-4451-90CC-ED47CCC63819}"/>
              </a:ext>
            </a:extLst>
          </p:cNvPr>
          <p:cNvCxnSpPr/>
          <p:nvPr/>
        </p:nvCxnSpPr>
        <p:spPr>
          <a:xfrm flipH="1">
            <a:off x="2055812" y="4084638"/>
            <a:ext cx="1184275" cy="227012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B79459A9-5AD4-4DD9-937A-43B08065A204}"/>
              </a:ext>
            </a:extLst>
          </p:cNvPr>
          <p:cNvCxnSpPr>
            <a:cxnSpLocks/>
          </p:cNvCxnSpPr>
          <p:nvPr/>
        </p:nvCxnSpPr>
        <p:spPr>
          <a:xfrm>
            <a:off x="4672012" y="4673600"/>
            <a:ext cx="454025" cy="36195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Zobacz obraz źródłowy">
            <a:extLst>
              <a:ext uri="{FF2B5EF4-FFF2-40B4-BE49-F238E27FC236}">
                <a16:creationId xmlns:a16="http://schemas.microsoft.com/office/drawing/2014/main" id="{32DD93C9-CF44-4DB1-B659-79DD56BBB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5099050"/>
            <a:ext cx="1843087" cy="1093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Zobacz obraz źródłowy">
            <a:extLst>
              <a:ext uri="{FF2B5EF4-FFF2-40B4-BE49-F238E27FC236}">
                <a16:creationId xmlns:a16="http://schemas.microsoft.com/office/drawing/2014/main" id="{6597DF21-71BF-452E-9C1E-F86100BA1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5157788"/>
            <a:ext cx="1992312" cy="103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3571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61857D-F9A2-4404-8D85-3B391C0A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children according to EAACI/GA²LEN/EDF/WAO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C1F584-D25D-4747-B490-B69E0E571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Second-generation antihistamines – first-line </a:t>
            </a:r>
            <a:r>
              <a:rPr lang="en-US" sz="2000" dirty="0" err="1"/>
              <a:t>treatmen</a:t>
            </a:r>
            <a:r>
              <a:rPr lang="pl-PL" sz="2000" dirty="0"/>
              <a:t>t</a:t>
            </a:r>
          </a:p>
          <a:p>
            <a:pPr lvl="1"/>
            <a:r>
              <a:rPr lang="en-US" sz="2000" dirty="0"/>
              <a:t>Dose escalation 2–4 times (adjusted to body weight)</a:t>
            </a:r>
            <a:endParaRPr lang="pl-PL" sz="2000" dirty="0"/>
          </a:p>
          <a:p>
            <a:pPr lvl="1"/>
            <a:r>
              <a:rPr lang="en-US" sz="2000" dirty="0"/>
              <a:t>Only medications with proven efficacy and safety should be used</a:t>
            </a:r>
            <a:endParaRPr lang="pl-PL" sz="2000" dirty="0"/>
          </a:p>
          <a:p>
            <a:pPr lvl="1"/>
            <a:r>
              <a:rPr lang="en-US" sz="2000" dirty="0"/>
              <a:t>Use of modern second-generation H1-antihistamines is recommended</a:t>
            </a:r>
            <a:endParaRPr lang="pl-PL" sz="2000" dirty="0"/>
          </a:p>
          <a:p>
            <a:pPr lvl="1"/>
            <a:r>
              <a:rPr lang="en-US" sz="2000" dirty="0"/>
              <a:t>The choice of a new second-generation H1-antihistamine depends on the child’s age and the availability of a suitable formulation for young children (suspension or rapidly dissolving tablets)</a:t>
            </a:r>
            <a:endParaRPr lang="pl-PL" sz="20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691FB9-036F-419F-B8BD-337B3E9E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70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401312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DE0CB-4E4D-409E-A976-C26D7E74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EAACI/GA²LEN/EDF/WAO recommendations</a:t>
            </a:r>
            <a:br>
              <a:rPr lang="en-US" dirty="0"/>
            </a:br>
            <a:r>
              <a:rPr lang="en-US" dirty="0"/>
              <a:t>Strong recommendations / high quality of evidence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D7CA7C-AC44-45F3-A68F-C8727C52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Is the goal of treatment complete symptom control?</a:t>
            </a:r>
            <a:br>
              <a:rPr lang="en-US" dirty="0"/>
            </a:br>
            <a:r>
              <a:rPr lang="en-US" i="1" dirty="0"/>
              <a:t>Yes – as safely as possible.</a:t>
            </a:r>
          </a:p>
          <a:p>
            <a:r>
              <a:rPr lang="en-US" b="1" dirty="0"/>
              <a:t>Should patients allergic to food allergens eliminate them from their diet?</a:t>
            </a:r>
            <a:br>
              <a:rPr lang="en-US" b="1" dirty="0"/>
            </a:br>
            <a:r>
              <a:rPr lang="en-US" i="1" dirty="0"/>
              <a:t>Yes, but only if their relevance has been confirmed by DBPCFC (double-blind placebo-controlled food challenge).</a:t>
            </a:r>
          </a:p>
          <a:p>
            <a:r>
              <a:rPr lang="en-US" b="1" dirty="0"/>
              <a:t>Should patients with CSU follow an elimination diet for diagnostic purposes?</a:t>
            </a:r>
            <a:br>
              <a:rPr lang="en-US" b="1" dirty="0"/>
            </a:br>
            <a:r>
              <a:rPr lang="en-US" i="1" dirty="0"/>
              <a:t>Yes, but only in patients with daily or almost daily symptoms.</a:t>
            </a:r>
          </a:p>
          <a:p>
            <a:r>
              <a:rPr lang="en-US" b="1" dirty="0"/>
              <a:t>Are second-generation H1-antihistamines preferred over first-generation H1-antihistamines?</a:t>
            </a:r>
            <a:br>
              <a:rPr lang="en-US" dirty="0"/>
            </a:br>
            <a:r>
              <a:rPr lang="en-US" i="1" dirty="0"/>
              <a:t>Yes.</a:t>
            </a:r>
          </a:p>
          <a:p>
            <a:r>
              <a:rPr lang="en-US" b="1" dirty="0"/>
              <a:t>Are new second-generation H1-antihistamines preferred over other drugs?</a:t>
            </a:r>
            <a:br>
              <a:rPr lang="en-US" dirty="0"/>
            </a:br>
            <a:r>
              <a:rPr lang="en-US" i="1" dirty="0"/>
              <a:t>Yes.</a:t>
            </a:r>
          </a:p>
          <a:p>
            <a:r>
              <a:rPr lang="en-US" b="1" dirty="0"/>
              <a:t>Is a fourfold increase in the dose of new second-generation H1-antihistamines effective and preferred before using other medications?</a:t>
            </a:r>
            <a:br>
              <a:rPr lang="en-US" dirty="0"/>
            </a:br>
            <a:r>
              <a:rPr lang="en-US" i="1" dirty="0"/>
              <a:t>Yes.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D24D2B-5575-4496-91BA-A39B79D9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71</a:t>
            </a:fld>
            <a:endParaRPr lang="pl-PL"/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2B2398EB-0729-407F-B612-F8A81AEEB5F7}"/>
              </a:ext>
            </a:extLst>
          </p:cNvPr>
          <p:cNvSpPr txBox="1">
            <a:spLocks/>
          </p:cNvSpPr>
          <p:nvPr/>
        </p:nvSpPr>
        <p:spPr>
          <a:xfrm>
            <a:off x="974558" y="6515684"/>
            <a:ext cx="7206916" cy="4288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Zuberbier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T, The EAACI/GA(2) LEN/EDF/WAO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and management of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: the 2013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and update.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2014 Jul;69(7):868-87.</a:t>
            </a:r>
          </a:p>
        </p:txBody>
      </p:sp>
    </p:spTree>
    <p:extLst>
      <p:ext uri="{BB962C8B-B14F-4D97-AF65-F5344CB8AC3E}">
        <p14:creationId xmlns:p14="http://schemas.microsoft.com/office/powerpoint/2010/main" val="18661504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DE0CB-4E4D-409E-A976-C26D7E74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EAACI/GA²LEN/EDF/WAO recommendations</a:t>
            </a:r>
            <a:br>
              <a:rPr lang="en-US" dirty="0"/>
            </a:br>
            <a:r>
              <a:rPr lang="en-US" dirty="0"/>
              <a:t>Strong recommendations / high quality of evidence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D7CA7C-AC44-45F3-A68F-C8727C52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084832"/>
            <a:ext cx="7359904" cy="453839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Should new second-generation H1-antihistamines be used continuously or on demand?</a:t>
            </a:r>
            <a:br>
              <a:rPr lang="en-US" dirty="0"/>
            </a:br>
            <a:r>
              <a:rPr lang="en-US" i="1" dirty="0"/>
              <a:t>Continuously, at the lowest effective dose; not on demand.</a:t>
            </a:r>
          </a:p>
          <a:p>
            <a:r>
              <a:rPr lang="en-US" b="1" dirty="0"/>
              <a:t>Can the dose be further increased if there is no improvement after a fourfold increase?</a:t>
            </a:r>
            <a:br>
              <a:rPr lang="en-US" dirty="0"/>
            </a:br>
            <a:r>
              <a:rPr lang="en-US" i="1" dirty="0"/>
              <a:t>No.</a:t>
            </a:r>
          </a:p>
          <a:p>
            <a:r>
              <a:rPr lang="en-US" b="1" dirty="0"/>
              <a:t>Should Omalizumab be used in patients not responding to high doses of H1-antihistamines, as third-line therapy?</a:t>
            </a:r>
            <a:br>
              <a:rPr lang="en-US" dirty="0"/>
            </a:br>
            <a:r>
              <a:rPr lang="en-US" i="1" dirty="0"/>
              <a:t>Yes, in addition to new second-generation H1-antihistamines.</a:t>
            </a:r>
          </a:p>
          <a:p>
            <a:r>
              <a:rPr lang="en-US" b="1" dirty="0"/>
              <a:t>Should Cyclosporine be used in patients not responding to high doses of H1-antihistamines, as third-line therapy?</a:t>
            </a:r>
            <a:br>
              <a:rPr lang="en-US" dirty="0"/>
            </a:br>
            <a:r>
              <a:rPr lang="en-US" i="1" dirty="0"/>
              <a:t>Yes, in addition to new second-generation H1-antihistamines.</a:t>
            </a:r>
          </a:p>
          <a:p>
            <a:r>
              <a:rPr lang="en-US" b="1" dirty="0"/>
              <a:t>Should corticosteroids be used?</a:t>
            </a:r>
            <a:br>
              <a:rPr lang="en-US" dirty="0"/>
            </a:br>
            <a:r>
              <a:rPr lang="en-US" i="1" dirty="0"/>
              <a:t>They should not be used chronically (strong recommendation / high quality of evidence).</a:t>
            </a:r>
            <a:br>
              <a:rPr lang="en-US" i="1" dirty="0"/>
            </a:br>
            <a:r>
              <a:rPr lang="en-US" i="1" dirty="0"/>
              <a:t>They may be used short-term during exacerbations, as third-line therapy (strong recommendation / low quality of evidence).</a:t>
            </a:r>
          </a:p>
          <a:p>
            <a:pPr lvl="2"/>
            <a:endParaRPr lang="pl-PL" sz="1400" dirty="0"/>
          </a:p>
          <a:p>
            <a:pPr lvl="1"/>
            <a:endParaRPr lang="pl-PL" sz="18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D24D2B-5575-4496-91BA-A39B79D9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72</a:t>
            </a:fld>
            <a:endParaRPr lang="pl-PL"/>
          </a:p>
        </p:txBody>
      </p:sp>
      <p:sp>
        <p:nvSpPr>
          <p:cNvPr id="5" name="Symbol zastępczy zawartości 5">
            <a:extLst>
              <a:ext uri="{FF2B5EF4-FFF2-40B4-BE49-F238E27FC236}">
                <a16:creationId xmlns:a16="http://schemas.microsoft.com/office/drawing/2014/main" id="{22890586-628A-48CC-8A48-59EC0007E584}"/>
              </a:ext>
            </a:extLst>
          </p:cNvPr>
          <p:cNvSpPr txBox="1">
            <a:spLocks/>
          </p:cNvSpPr>
          <p:nvPr/>
        </p:nvSpPr>
        <p:spPr>
          <a:xfrm>
            <a:off x="974558" y="6515684"/>
            <a:ext cx="7206916" cy="42880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Zuberbier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T, The EAACI/GA(2) LEN/EDF/WAO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, and management of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urticaria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: the 2013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revision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 and update. </a:t>
            </a:r>
            <a:r>
              <a:rPr lang="pl-PL" sz="1000" dirty="0" err="1"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pl-PL" sz="1000" dirty="0">
                <a:latin typeface="Arial" panose="020B0604020202020204" pitchFamily="34" charset="0"/>
                <a:cs typeface="Arial" panose="020B0604020202020204" pitchFamily="34" charset="0"/>
              </a:rPr>
              <a:t>. 2014 Jul;69(7):868-87.</a:t>
            </a:r>
          </a:p>
        </p:txBody>
      </p:sp>
    </p:spTree>
    <p:extLst>
      <p:ext uri="{BB962C8B-B14F-4D97-AF65-F5344CB8AC3E}">
        <p14:creationId xmlns:p14="http://schemas.microsoft.com/office/powerpoint/2010/main" val="188863214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DE0CB-4E4D-409E-A976-C26D7E74D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altLang="pl-PL" dirty="0" err="1"/>
              <a:t>Omalizumab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D7CA7C-AC44-45F3-A68F-C8727C52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15220"/>
            <a:ext cx="7290055" cy="433722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What is it?</a:t>
            </a:r>
            <a:br>
              <a:rPr lang="en-US" dirty="0"/>
            </a:br>
            <a:r>
              <a:rPr lang="en-US" dirty="0"/>
              <a:t>A recombinant, humanized monoclonal IgG1κ antibody directed against </a:t>
            </a:r>
            <a:r>
              <a:rPr lang="en-US" dirty="0" err="1"/>
              <a:t>IgE</a:t>
            </a:r>
            <a:r>
              <a:rPr lang="en-US" dirty="0"/>
              <a:t>.</a:t>
            </a:r>
          </a:p>
          <a:p>
            <a:r>
              <a:rPr lang="en-US" b="1" dirty="0"/>
              <a:t>How does it work?</a:t>
            </a:r>
            <a:br>
              <a:rPr lang="en-US" dirty="0"/>
            </a:br>
            <a:r>
              <a:rPr lang="en-US" dirty="0"/>
              <a:t>It selectively binds to free </a:t>
            </a:r>
            <a:r>
              <a:rPr lang="en-US" dirty="0" err="1"/>
              <a:t>IgE</a:t>
            </a:r>
            <a:r>
              <a:rPr lang="en-US" dirty="0"/>
              <a:t>, forming </a:t>
            </a:r>
            <a:r>
              <a:rPr lang="en-US" dirty="0" err="1"/>
              <a:t>IgE</a:t>
            </a:r>
            <a:r>
              <a:rPr lang="en-US" dirty="0"/>
              <a:t>–anti-</a:t>
            </a:r>
            <a:r>
              <a:rPr lang="en-US" dirty="0" err="1"/>
              <a:t>IgE</a:t>
            </a:r>
            <a:r>
              <a:rPr lang="en-US" dirty="0"/>
              <a:t> complexes.</a:t>
            </a:r>
            <a:br>
              <a:rPr lang="en-US" dirty="0"/>
            </a:br>
            <a:r>
              <a:rPr lang="en-US" dirty="0"/>
              <a:t>The “trapped” </a:t>
            </a:r>
            <a:r>
              <a:rPr lang="en-US" dirty="0" err="1"/>
              <a:t>IgE</a:t>
            </a:r>
            <a:r>
              <a:rPr lang="en-US" dirty="0"/>
              <a:t> cannot bind to high-affinity (</a:t>
            </a:r>
            <a:r>
              <a:rPr lang="en-US" dirty="0" err="1"/>
              <a:t>FcεRI</a:t>
            </a:r>
            <a:r>
              <a:rPr lang="en-US" dirty="0"/>
              <a:t>) or low-affinity (</a:t>
            </a:r>
            <a:r>
              <a:rPr lang="en-US" dirty="0" err="1"/>
              <a:t>FcεRII</a:t>
            </a:r>
            <a:r>
              <a:rPr lang="en-US" dirty="0"/>
              <a:t>/CD23) receptors on mast cells, basophils, and other immune cells.</a:t>
            </a:r>
            <a:br>
              <a:rPr lang="en-US" dirty="0"/>
            </a:br>
            <a:r>
              <a:rPr lang="en-US" b="1" dirty="0"/>
              <a:t>Secondary effect:</a:t>
            </a:r>
            <a:r>
              <a:rPr lang="en-US" dirty="0"/>
              <a:t> reduced expression of </a:t>
            </a:r>
            <a:r>
              <a:rPr lang="en-US" dirty="0" err="1"/>
              <a:t>FcεRI</a:t>
            </a:r>
            <a:r>
              <a:rPr lang="en-US" dirty="0"/>
              <a:t> receptors on effector cells → decreased readiness for degranulation.</a:t>
            </a:r>
          </a:p>
          <a:p>
            <a:r>
              <a:rPr lang="en-US" b="1" dirty="0"/>
              <a:t>What is the clinical effect?</a:t>
            </a:r>
            <a:br>
              <a:rPr lang="en-US" dirty="0"/>
            </a:br>
            <a:r>
              <a:rPr lang="en-US" dirty="0"/>
              <a:t>Less activation of mast cells and basophils upon allergen exposure.</a:t>
            </a:r>
            <a:br>
              <a:rPr lang="en-US" dirty="0"/>
            </a:br>
            <a:r>
              <a:rPr lang="en-US" dirty="0"/>
              <a:t>Reduced release of allergic reaction mediators.</a:t>
            </a:r>
          </a:p>
          <a:p>
            <a:r>
              <a:rPr lang="pl-PL" b="1" dirty="0"/>
              <a:t>In </a:t>
            </a:r>
            <a:r>
              <a:rPr lang="pl-PL" b="1" dirty="0" err="1"/>
              <a:t>summary</a:t>
            </a:r>
            <a:r>
              <a:rPr lang="pl-PL" b="1" dirty="0"/>
              <a:t>:</a:t>
            </a:r>
            <a:br>
              <a:rPr lang="pl-PL" dirty="0"/>
            </a:br>
            <a:r>
              <a:rPr lang="pl-PL" dirty="0" err="1"/>
              <a:t>Omalizumab</a:t>
            </a:r>
            <a:r>
              <a:rPr lang="pl-PL" dirty="0"/>
              <a:t> </a:t>
            </a:r>
            <a:r>
              <a:rPr lang="pl-PL" dirty="0" err="1"/>
              <a:t>removes</a:t>
            </a:r>
            <a:r>
              <a:rPr lang="pl-PL" dirty="0"/>
              <a:t> </a:t>
            </a:r>
            <a:r>
              <a:rPr lang="pl-PL" dirty="0" err="1"/>
              <a:t>free</a:t>
            </a:r>
            <a:r>
              <a:rPr lang="pl-PL" dirty="0"/>
              <a:t> </a:t>
            </a:r>
            <a:r>
              <a:rPr lang="pl-PL" dirty="0" err="1"/>
              <a:t>IgE</a:t>
            </a:r>
            <a:r>
              <a:rPr lang="pl-PL" dirty="0"/>
              <a:t> from </a:t>
            </a:r>
            <a:r>
              <a:rPr lang="pl-PL" dirty="0" err="1"/>
              <a:t>circulation</a:t>
            </a:r>
            <a:r>
              <a:rPr lang="pl-PL" dirty="0"/>
              <a:t> and </a:t>
            </a:r>
            <a:r>
              <a:rPr lang="pl-PL" dirty="0" err="1"/>
              <a:t>stabilizes</a:t>
            </a:r>
            <a:r>
              <a:rPr lang="pl-PL" dirty="0"/>
              <a:t> </a:t>
            </a:r>
            <a:r>
              <a:rPr lang="pl-PL" dirty="0" err="1"/>
              <a:t>Fc</a:t>
            </a:r>
            <a:r>
              <a:rPr lang="el-GR" dirty="0"/>
              <a:t>ε</a:t>
            </a:r>
            <a:r>
              <a:rPr lang="pl-PL" dirty="0"/>
              <a:t>RI/II </a:t>
            </a:r>
            <a:r>
              <a:rPr lang="pl-PL" dirty="0" err="1"/>
              <a:t>receptors</a:t>
            </a:r>
            <a:r>
              <a:rPr lang="pl-PL" dirty="0"/>
              <a:t>, </a:t>
            </a:r>
            <a:r>
              <a:rPr lang="pl-PL" dirty="0" err="1"/>
              <a:t>thereby</a:t>
            </a:r>
            <a:r>
              <a:rPr lang="pl-PL" dirty="0"/>
              <a:t> </a:t>
            </a:r>
            <a:r>
              <a:rPr lang="pl-PL" dirty="0" err="1"/>
              <a:t>dampening</a:t>
            </a:r>
            <a:r>
              <a:rPr lang="pl-PL" dirty="0"/>
              <a:t> the </a:t>
            </a:r>
            <a:r>
              <a:rPr lang="pl-PL" dirty="0" err="1"/>
              <a:t>IgE</a:t>
            </a:r>
            <a:r>
              <a:rPr lang="pl-PL" dirty="0"/>
              <a:t>-dependent </a:t>
            </a:r>
            <a:r>
              <a:rPr lang="pl-PL" dirty="0" err="1"/>
              <a:t>inflammatory</a:t>
            </a:r>
            <a:r>
              <a:rPr lang="pl-PL" dirty="0"/>
              <a:t> </a:t>
            </a:r>
            <a:r>
              <a:rPr lang="pl-PL" dirty="0" err="1"/>
              <a:t>cascade</a:t>
            </a:r>
            <a:r>
              <a:rPr lang="pl-PL" dirty="0"/>
              <a:t>.</a:t>
            </a:r>
            <a:br>
              <a:rPr lang="pl-PL" dirty="0"/>
            </a:b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leads</a:t>
            </a:r>
            <a:r>
              <a:rPr lang="pl-PL" dirty="0"/>
              <a:t> to </a:t>
            </a:r>
            <a:r>
              <a:rPr lang="pl-PL" dirty="0" err="1"/>
              <a:t>reduced</a:t>
            </a:r>
            <a:r>
              <a:rPr lang="pl-PL" dirty="0"/>
              <a:t> </a:t>
            </a:r>
            <a:r>
              <a:rPr lang="pl-PL" dirty="0" err="1"/>
              <a:t>hypersensitivity</a:t>
            </a:r>
            <a:r>
              <a:rPr lang="pl-PL" dirty="0"/>
              <a:t>, </a:t>
            </a:r>
            <a:r>
              <a:rPr lang="pl-PL" dirty="0" err="1"/>
              <a:t>fewer</a:t>
            </a:r>
            <a:r>
              <a:rPr lang="pl-PL" dirty="0"/>
              <a:t> </a:t>
            </a:r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flares</a:t>
            </a:r>
            <a:r>
              <a:rPr lang="pl-PL" dirty="0"/>
              <a:t>, and </a:t>
            </a:r>
            <a:r>
              <a:rPr lang="pl-PL" dirty="0" err="1"/>
              <a:t>improved</a:t>
            </a:r>
            <a:r>
              <a:rPr lang="pl-PL" dirty="0"/>
              <a:t> symptom </a:t>
            </a:r>
            <a:r>
              <a:rPr lang="pl-PL" dirty="0" err="1"/>
              <a:t>control</a:t>
            </a:r>
            <a:r>
              <a:rPr lang="pl-PL" dirty="0"/>
              <a:t> in </a:t>
            </a:r>
            <a:r>
              <a:rPr lang="pl-PL" dirty="0" err="1"/>
              <a:t>conditions</a:t>
            </a:r>
            <a:r>
              <a:rPr lang="pl-PL" dirty="0"/>
              <a:t> </a:t>
            </a:r>
            <a:r>
              <a:rPr lang="pl-PL" dirty="0" err="1"/>
              <a:t>such</a:t>
            </a:r>
            <a:r>
              <a:rPr lang="pl-PL" dirty="0"/>
              <a:t> as </a:t>
            </a:r>
            <a:r>
              <a:rPr lang="pl-PL" b="1" dirty="0" err="1"/>
              <a:t>chronic</a:t>
            </a:r>
            <a:r>
              <a:rPr lang="pl-PL" b="1" dirty="0"/>
              <a:t> </a:t>
            </a:r>
            <a:r>
              <a:rPr lang="pl-PL" b="1" dirty="0" err="1"/>
              <a:t>spontaneous</a:t>
            </a:r>
            <a:r>
              <a:rPr lang="pl-PL" b="1" dirty="0"/>
              <a:t> </a:t>
            </a:r>
            <a:r>
              <a:rPr lang="pl-PL" b="1" dirty="0" err="1"/>
              <a:t>urticaria</a:t>
            </a:r>
            <a:r>
              <a:rPr lang="pl-PL" b="1" dirty="0"/>
              <a:t> (CSU)</a:t>
            </a:r>
            <a:r>
              <a:rPr lang="pl-PL" dirty="0"/>
              <a:t> and </a:t>
            </a:r>
            <a:r>
              <a:rPr lang="pl-PL" b="1" dirty="0" err="1"/>
              <a:t>allergic</a:t>
            </a:r>
            <a:r>
              <a:rPr lang="pl-PL" b="1" dirty="0"/>
              <a:t> </a:t>
            </a:r>
            <a:r>
              <a:rPr lang="pl-PL" b="1" dirty="0" err="1"/>
              <a:t>asthma</a:t>
            </a:r>
            <a:r>
              <a:rPr lang="pl-PL" dirty="0"/>
              <a:t>.</a:t>
            </a:r>
            <a:endParaRPr lang="en-US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6D24D2B-5575-4496-91BA-A39B79D9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73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2344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7B7386-8EA5-4956-B76F-C456C0AD5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3C78A1E-AAE8-49B1-86D2-C77A21817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Katedra i Klinika Pediatrii, Alergologii</a:t>
            </a:r>
            <a:br>
              <a:rPr lang="pl-PL" dirty="0"/>
            </a:br>
            <a:r>
              <a:rPr lang="pl-PL" dirty="0"/>
              <a:t>i Gastroenterologii CM</a:t>
            </a:r>
            <a:br>
              <a:rPr lang="pl-PL" dirty="0"/>
            </a:br>
            <a:r>
              <a:rPr lang="pl-PL" dirty="0"/>
              <a:t>w Bydgoszczy UMK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8C5BBEF3-6D88-47D3-89B0-0426A078D170}"/>
              </a:ext>
            </a:extLst>
          </p:cNvPr>
          <p:cNvGrpSpPr/>
          <p:nvPr/>
        </p:nvGrpSpPr>
        <p:grpSpPr>
          <a:xfrm>
            <a:off x="5299911" y="106780"/>
            <a:ext cx="3742070" cy="711367"/>
            <a:chOff x="5299911" y="106780"/>
            <a:chExt cx="3742070" cy="71136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E8E1E43D-B086-4856-8473-F4590E8F5F71}"/>
                </a:ext>
              </a:extLst>
            </p:cNvPr>
            <p:cNvSpPr/>
            <p:nvPr/>
          </p:nvSpPr>
          <p:spPr>
            <a:xfrm>
              <a:off x="5299911" y="106780"/>
              <a:ext cx="3742070" cy="711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61BC738A-1D88-468D-8E73-EF570E4F6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084" y="198771"/>
              <a:ext cx="1850857" cy="556703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ADCBAD56-3111-4235-A163-DA4E201B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221" y="106780"/>
              <a:ext cx="1667760" cy="711367"/>
            </a:xfrm>
            <a:prstGeom prst="rect">
              <a:avLst/>
            </a:prstGeom>
          </p:spPr>
        </p:pic>
      </p:grp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1ABE15C2-25F7-4785-8176-478AE41D1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74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09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2E4DD-51B1-4AD1-81B9-BF38C52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Allergic</a:t>
            </a:r>
            <a:r>
              <a:rPr lang="pl-PL" dirty="0"/>
              <a:t> </a:t>
            </a:r>
            <a:r>
              <a:rPr lang="pl-PL" dirty="0" err="1"/>
              <a:t>Rhinitis</a:t>
            </a:r>
            <a:r>
              <a:rPr lang="pl-PL" dirty="0"/>
              <a:t> – </a:t>
            </a:r>
            <a:r>
              <a:rPr lang="pl-PL" dirty="0" err="1"/>
              <a:t>Symptoms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F66190-9740-47D2-931A-E9ACB76A5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742" y="2323070"/>
            <a:ext cx="7290055" cy="4023360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FA5C6FB-AE74-4757-9EF5-CE7C75CA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8</a:t>
            </a:fld>
            <a:endParaRPr lang="pl-PL"/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3A6F0521-34A0-459C-9006-3537DC9BD016}"/>
              </a:ext>
            </a:extLst>
          </p:cNvPr>
          <p:cNvGrpSpPr/>
          <p:nvPr/>
        </p:nvGrpSpPr>
        <p:grpSpPr>
          <a:xfrm>
            <a:off x="780742" y="2323070"/>
            <a:ext cx="7838129" cy="2421457"/>
            <a:chOff x="768096" y="1883337"/>
            <a:chExt cx="7838129" cy="2421457"/>
          </a:xfrm>
        </p:grpSpPr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3C1F3C67-8563-4B8D-A904-CE35D6426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6476" y="3736847"/>
              <a:ext cx="1719499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buClrTx/>
                <a:buSzTx/>
                <a:buFontTx/>
                <a:buNone/>
                <a:defRPr b="1" i="0" u="none">
                  <a:solidFill>
                    <a:srgbClr val="1CADE4"/>
                  </a:solidFill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9pPr>
            </a:lstStyle>
            <a:p>
              <a:endParaRPr lang="en-US" altLang="pl-PL" dirty="0"/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19B634A1-3BE3-43E0-8169-9696B9318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4303" y="3684962"/>
              <a:ext cx="1475570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buClrTx/>
                <a:buSzTx/>
                <a:buFontTx/>
                <a:buNone/>
                <a:defRPr b="1" i="0" u="none">
                  <a:solidFill>
                    <a:srgbClr val="1CADE4"/>
                  </a:solidFill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9pPr>
            </a:lstStyle>
            <a:p>
              <a:endParaRPr lang="en-US" altLang="pl-PL" dirty="0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07820F16-FF69-4548-AE9E-06FE1752E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096" y="3658463"/>
              <a:ext cx="1475570" cy="64633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None/>
                <a:defRPr/>
              </a:pPr>
              <a:r>
                <a:rPr lang="pl-PL" sz="1800" dirty="0" err="1">
                  <a:latin typeface="+mn-lt"/>
                </a:rPr>
                <a:t>Watery</a:t>
              </a:r>
              <a:r>
                <a:rPr lang="pl-PL" sz="1800" dirty="0">
                  <a:latin typeface="+mn-lt"/>
                </a:rPr>
                <a:t> </a:t>
              </a:r>
              <a:r>
                <a:rPr lang="pl-PL" sz="1800" dirty="0" err="1">
                  <a:latin typeface="+mn-lt"/>
                </a:rPr>
                <a:t>rhinorrhea</a:t>
              </a:r>
              <a:endParaRPr lang="en-US" altLang="pl-PL" sz="1800" b="1" i="0" u="none" dirty="0">
                <a:solidFill>
                  <a:srgbClr val="1CADE4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4" name="Text Box 19">
              <a:extLst>
                <a:ext uri="{FF2B5EF4-FFF2-40B4-BE49-F238E27FC236}">
                  <a16:creationId xmlns:a16="http://schemas.microsoft.com/office/drawing/2014/main" id="{9E02B967-962D-4E24-8251-B00F71ED7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0775" y="3679205"/>
              <a:ext cx="1571542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buClrTx/>
                <a:buSzTx/>
                <a:buFontTx/>
                <a:buNone/>
                <a:defRPr b="1" i="0" u="none">
                  <a:solidFill>
                    <a:srgbClr val="1CADE4"/>
                  </a:solidFill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latin typeface="Tahoma" panose="020B0604030504040204" pitchFamily="34" charset="0"/>
                </a:defRPr>
              </a:lvl9pPr>
            </a:lstStyle>
            <a:p>
              <a:endParaRPr lang="en-US" altLang="pl-PL" dirty="0"/>
            </a:p>
          </p:txBody>
        </p:sp>
        <p:sp>
          <p:nvSpPr>
            <p:cNvPr id="16" name="Text Box 22">
              <a:extLst>
                <a:ext uri="{FF2B5EF4-FFF2-40B4-BE49-F238E27FC236}">
                  <a16:creationId xmlns:a16="http://schemas.microsoft.com/office/drawing/2014/main" id="{6797DFBB-216E-42FB-A36B-54EFE31E8B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6226" y="3547368"/>
              <a:ext cx="2289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0000"/>
                <a:buFont typeface="Arial" panose="020B0604020202020204" pitchFamily="34" charset="0"/>
                <a:buChar char="►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  <a:defRPr/>
              </a:pPr>
              <a:endParaRPr lang="en-US" altLang="pl-PL" sz="1800" b="1" dirty="0">
                <a:solidFill>
                  <a:srgbClr val="1CADE4"/>
                </a:solidFill>
                <a:latin typeface="+mn-lt"/>
                <a:cs typeface="Arial" panose="020B0604020202020204" pitchFamily="34" charset="0"/>
              </a:endParaRPr>
            </a:p>
          </p:txBody>
        </p:sp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5EF650C7-E545-40C2-BD4A-420EF42F32DE}"/>
                </a:ext>
              </a:extLst>
            </p:cNvPr>
            <p:cNvGrpSpPr/>
            <p:nvPr/>
          </p:nvGrpSpPr>
          <p:grpSpPr>
            <a:xfrm>
              <a:off x="780742" y="1883337"/>
              <a:ext cx="7582516" cy="1631209"/>
              <a:chOff x="1202982" y="1903497"/>
              <a:chExt cx="7582516" cy="1631209"/>
            </a:xfrm>
          </p:grpSpPr>
          <p:pic>
            <p:nvPicPr>
              <p:cNvPr id="8" name="Picture 6" descr="rinitis_alergica">
                <a:extLst>
                  <a:ext uri="{FF2B5EF4-FFF2-40B4-BE49-F238E27FC236}">
                    <a16:creationId xmlns:a16="http://schemas.microsoft.com/office/drawing/2014/main" id="{EA81FEFD-ACB0-4520-ACED-5FB2BA19FD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2982" y="1904007"/>
                <a:ext cx="1455576" cy="1630192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8" descr="Rinitis-alérgica">
                <a:extLst>
                  <a:ext uri="{FF2B5EF4-FFF2-40B4-BE49-F238E27FC236}">
                    <a16:creationId xmlns:a16="http://schemas.microsoft.com/office/drawing/2014/main" id="{A9918D4B-B92D-480A-95C9-7933516FAF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9859" y="1904006"/>
                <a:ext cx="1348939" cy="163019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2" descr="Rinitis-alérgica">
                <a:extLst>
                  <a:ext uri="{FF2B5EF4-FFF2-40B4-BE49-F238E27FC236}">
                    <a16:creationId xmlns:a16="http://schemas.microsoft.com/office/drawing/2014/main" id="{43C3181B-E0D2-4FA6-A5BF-88CA3470B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7439" y="1903497"/>
                <a:ext cx="1322694" cy="16307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1" descr="Watery-Eyes-Allergic-Conjunctivitis">
                <a:extLst>
                  <a:ext uri="{FF2B5EF4-FFF2-40B4-BE49-F238E27FC236}">
                    <a16:creationId xmlns:a16="http://schemas.microsoft.com/office/drawing/2014/main" id="{0ED49AFF-D157-4188-9B03-02F94C4250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52"/>
              <a:stretch/>
            </p:blipFill>
            <p:spPr bwMode="auto">
              <a:xfrm>
                <a:off x="6981434" y="1903497"/>
                <a:ext cx="1804064" cy="16307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Obraz 3">
                <a:extLst>
                  <a:ext uri="{FF2B5EF4-FFF2-40B4-BE49-F238E27FC236}">
                    <a16:creationId xmlns:a16="http://schemas.microsoft.com/office/drawing/2014/main" id="{8F473AF7-A30B-4304-8BD2-DF0D9E02B1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0099" y="1904006"/>
                <a:ext cx="1206039" cy="163070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B5841931-0DDB-4F9D-8D6E-1AF8FAE1938F}"/>
              </a:ext>
            </a:extLst>
          </p:cNvPr>
          <p:cNvGrpSpPr/>
          <p:nvPr/>
        </p:nvGrpSpPr>
        <p:grpSpPr>
          <a:xfrm>
            <a:off x="889775" y="4633432"/>
            <a:ext cx="7364450" cy="1658209"/>
            <a:chOff x="927595" y="4584642"/>
            <a:chExt cx="7364450" cy="1658209"/>
          </a:xfrm>
        </p:grpSpPr>
        <p:pic>
          <p:nvPicPr>
            <p:cNvPr id="6" name="Picture 5" descr="large[1]">
              <a:extLst>
                <a:ext uri="{FF2B5EF4-FFF2-40B4-BE49-F238E27FC236}">
                  <a16:creationId xmlns:a16="http://schemas.microsoft.com/office/drawing/2014/main" id="{E685B634-DE8F-40BD-AF21-C715F260C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595" y="4612659"/>
              <a:ext cx="2445287" cy="163019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nov2004_report_allergy_03[1]">
              <a:extLst>
                <a:ext uri="{FF2B5EF4-FFF2-40B4-BE49-F238E27FC236}">
                  <a16:creationId xmlns:a16="http://schemas.microsoft.com/office/drawing/2014/main" id="{1991A047-FE12-40A7-A8F6-C03E3D05E0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317" y="4621437"/>
              <a:ext cx="1719728" cy="16214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Obraz 20">
              <a:extLst>
                <a:ext uri="{FF2B5EF4-FFF2-40B4-BE49-F238E27FC236}">
                  <a16:creationId xmlns:a16="http://schemas.microsoft.com/office/drawing/2014/main" id="{BAC268FD-DCD7-4AC0-BD66-1BA9E9D5B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06658" y="4584642"/>
              <a:ext cx="2333625" cy="16383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A81406A-4A40-B965-EE6F-4CF5F236D381}"/>
              </a:ext>
            </a:extLst>
          </p:cNvPr>
          <p:cNvSpPr txBox="1"/>
          <p:nvPr/>
        </p:nvSpPr>
        <p:spPr>
          <a:xfrm>
            <a:off x="2400683" y="41545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/>
              <a:t>Sneezing</a:t>
            </a:r>
            <a:endParaRPr lang="pl-PL" dirty="0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05B72C38-978F-9E82-D21F-FC3BC7D654C1}"/>
              </a:ext>
            </a:extLst>
          </p:cNvPr>
          <p:cNvSpPr txBox="1"/>
          <p:nvPr/>
        </p:nvSpPr>
        <p:spPr>
          <a:xfrm>
            <a:off x="6473243" y="4154522"/>
            <a:ext cx="228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Itchy</a:t>
            </a:r>
            <a:r>
              <a:rPr lang="pl-PL" dirty="0"/>
              <a:t>, </a:t>
            </a:r>
            <a:r>
              <a:rPr lang="pl-PL" dirty="0" err="1"/>
              <a:t>watery</a:t>
            </a:r>
            <a:r>
              <a:rPr lang="pl-PL" dirty="0"/>
              <a:t>, red </a:t>
            </a:r>
            <a:r>
              <a:rPr lang="pl-PL" dirty="0" err="1"/>
              <a:t>eyes</a:t>
            </a:r>
            <a:endParaRPr lang="pl-PL" dirty="0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D6EA5F57-B20D-4077-CBC0-AB02EEEBBA42}"/>
              </a:ext>
            </a:extLst>
          </p:cNvPr>
          <p:cNvSpPr txBox="1"/>
          <p:nvPr/>
        </p:nvSpPr>
        <p:spPr>
          <a:xfrm>
            <a:off x="5192050" y="4124228"/>
            <a:ext cx="2289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Nasal</a:t>
            </a:r>
            <a:r>
              <a:rPr lang="pl-PL" dirty="0"/>
              <a:t> </a:t>
            </a:r>
            <a:r>
              <a:rPr lang="pl-PL" dirty="0" err="1"/>
              <a:t>itching</a:t>
            </a:r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E0365133-E4DA-613F-23C6-907685346E2E}"/>
              </a:ext>
            </a:extLst>
          </p:cNvPr>
          <p:cNvSpPr txBox="1"/>
          <p:nvPr/>
        </p:nvSpPr>
        <p:spPr>
          <a:xfrm>
            <a:off x="3536812" y="3980438"/>
            <a:ext cx="2289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 err="1"/>
              <a:t>Nasal</a:t>
            </a:r>
            <a:r>
              <a:rPr lang="pl-PL" dirty="0"/>
              <a:t> </a:t>
            </a:r>
            <a:r>
              <a:rPr lang="pl-PL" dirty="0" err="1"/>
              <a:t>congestion</a:t>
            </a:r>
            <a:r>
              <a:rPr lang="pl-PL" dirty="0"/>
              <a:t> / </a:t>
            </a:r>
            <a:r>
              <a:rPr lang="pl-PL" dirty="0" err="1"/>
              <a:t>obstruction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419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867133-C9E4-4501-B894-4630A437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Nasal Obstruction in Infant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8ACEBC-622B-4910-A548-3527315DD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71" y="1924050"/>
            <a:ext cx="7290055" cy="4023360"/>
          </a:xfrm>
        </p:spPr>
        <p:txBody>
          <a:bodyPr>
            <a:normAutofit lnSpcReduction="10000"/>
          </a:bodyPr>
          <a:lstStyle/>
          <a:p>
            <a:r>
              <a:rPr lang="pl-PL" sz="2200" dirty="0"/>
              <a:t>The </a:t>
            </a:r>
            <a:r>
              <a:rPr lang="pl-PL" sz="2200" dirty="0" err="1"/>
              <a:t>symptoms</a:t>
            </a:r>
            <a:r>
              <a:rPr lang="pl-PL" sz="2200" dirty="0"/>
              <a:t> </a:t>
            </a:r>
            <a:r>
              <a:rPr lang="pl-PL" sz="2200" dirty="0" err="1"/>
              <a:t>are</a:t>
            </a:r>
            <a:r>
              <a:rPr lang="pl-PL" sz="2200" dirty="0"/>
              <a:t> </a:t>
            </a:r>
            <a:r>
              <a:rPr lang="pl-PL" sz="2200" dirty="0" err="1"/>
              <a:t>somewhat</a:t>
            </a:r>
            <a:r>
              <a:rPr lang="pl-PL" sz="2200" dirty="0"/>
              <a:t> </a:t>
            </a:r>
            <a:r>
              <a:rPr lang="pl-PL" sz="2200" dirty="0" err="1"/>
              <a:t>different</a:t>
            </a:r>
            <a:r>
              <a:rPr lang="pl-PL" sz="2200" dirty="0"/>
              <a:t> from </a:t>
            </a:r>
            <a:r>
              <a:rPr lang="pl-PL" sz="2200" dirty="0" err="1"/>
              <a:t>those</a:t>
            </a:r>
            <a:r>
              <a:rPr lang="pl-PL" sz="2200" dirty="0"/>
              <a:t> </a:t>
            </a:r>
            <a:r>
              <a:rPr lang="pl-PL" sz="2200" dirty="0" err="1"/>
              <a:t>seen</a:t>
            </a:r>
            <a:r>
              <a:rPr lang="pl-PL" sz="2200" dirty="0"/>
              <a:t> in </a:t>
            </a:r>
            <a:r>
              <a:rPr lang="pl-PL" sz="2200" dirty="0" err="1"/>
              <a:t>older</a:t>
            </a:r>
            <a:r>
              <a:rPr lang="pl-PL" sz="2200" dirty="0"/>
              <a:t> </a:t>
            </a:r>
            <a:r>
              <a:rPr lang="pl-PL" sz="2200" dirty="0" err="1"/>
              <a:t>children</a:t>
            </a:r>
            <a:r>
              <a:rPr lang="pl-PL" sz="2200" dirty="0"/>
              <a:t> and </a:t>
            </a:r>
            <a:r>
              <a:rPr lang="pl-PL" sz="2200" dirty="0" err="1"/>
              <a:t>include</a:t>
            </a:r>
            <a:r>
              <a:rPr lang="pl-PL" sz="22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 err="1"/>
              <a:t>Nasal</a:t>
            </a:r>
            <a:r>
              <a:rPr lang="pl-PL" sz="2200" b="1" dirty="0"/>
              <a:t> </a:t>
            </a:r>
            <a:r>
              <a:rPr lang="pl-PL" sz="2200" b="1" dirty="0" err="1"/>
              <a:t>snuffling</a:t>
            </a:r>
            <a:r>
              <a:rPr lang="pl-PL" sz="2200" b="1" dirty="0"/>
              <a:t> (infant </a:t>
            </a:r>
            <a:r>
              <a:rPr lang="pl-PL" sz="2200" b="1" dirty="0" err="1"/>
              <a:t>nasal</a:t>
            </a:r>
            <a:r>
              <a:rPr lang="pl-PL" sz="2200" b="1" dirty="0"/>
              <a:t> </a:t>
            </a:r>
            <a:r>
              <a:rPr lang="pl-PL" sz="2200" b="1" dirty="0" err="1"/>
              <a:t>congestion</a:t>
            </a:r>
            <a:r>
              <a:rPr lang="pl-PL" sz="22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 err="1"/>
              <a:t>Nasal</a:t>
            </a:r>
            <a:r>
              <a:rPr lang="pl-PL" sz="2200" b="1" dirty="0"/>
              <a:t> stridor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 err="1"/>
              <a:t>Rhinorrhea</a:t>
            </a:r>
            <a:r>
              <a:rPr lang="pl-PL" sz="2200" b="1" dirty="0"/>
              <a:t> (</a:t>
            </a:r>
            <a:r>
              <a:rPr lang="pl-PL" sz="2200" b="1" dirty="0" err="1"/>
              <a:t>nasal</a:t>
            </a:r>
            <a:r>
              <a:rPr lang="pl-PL" sz="2200" b="1" dirty="0"/>
              <a:t> </a:t>
            </a:r>
            <a:r>
              <a:rPr lang="pl-PL" sz="2200" b="1" dirty="0" err="1"/>
              <a:t>discharge</a:t>
            </a:r>
            <a:r>
              <a:rPr lang="pl-PL" sz="2200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 err="1"/>
              <a:t>Snoring</a:t>
            </a:r>
            <a:endParaRPr lang="pl-PL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 err="1"/>
              <a:t>Feeding</a:t>
            </a:r>
            <a:r>
              <a:rPr lang="pl-PL" sz="2200" b="1" dirty="0"/>
              <a:t> </a:t>
            </a:r>
            <a:r>
              <a:rPr lang="pl-PL" sz="2200" b="1" dirty="0" err="1"/>
              <a:t>difficulties</a:t>
            </a:r>
            <a:endParaRPr lang="pl-PL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 err="1"/>
              <a:t>Choking</a:t>
            </a:r>
            <a:r>
              <a:rPr lang="pl-PL" sz="2200" b="1" dirty="0"/>
              <a:t> </a:t>
            </a:r>
            <a:r>
              <a:rPr lang="pl-PL" sz="2200" b="1" dirty="0" err="1"/>
              <a:t>or</a:t>
            </a:r>
            <a:r>
              <a:rPr lang="pl-PL" sz="2200" b="1" dirty="0"/>
              <a:t> </a:t>
            </a:r>
            <a:r>
              <a:rPr lang="pl-PL" sz="2200" b="1" dirty="0" err="1"/>
              <a:t>aspiration</a:t>
            </a:r>
            <a:r>
              <a:rPr lang="pl-PL" sz="2200" b="1" dirty="0"/>
              <a:t> of </a:t>
            </a:r>
            <a:r>
              <a:rPr lang="pl-PL" sz="2200" b="1" dirty="0" err="1"/>
              <a:t>milk</a:t>
            </a:r>
            <a:r>
              <a:rPr lang="pl-PL" sz="2200" b="1" dirty="0"/>
              <a:t> </a:t>
            </a:r>
            <a:r>
              <a:rPr lang="pl-PL" sz="2200" b="1" dirty="0" err="1"/>
              <a:t>during</a:t>
            </a:r>
            <a:r>
              <a:rPr lang="pl-PL" sz="2200" b="1" dirty="0"/>
              <a:t> </a:t>
            </a:r>
            <a:r>
              <a:rPr lang="pl-PL" sz="2200" b="1" dirty="0" err="1"/>
              <a:t>feeding</a:t>
            </a:r>
            <a:endParaRPr lang="pl-PL" sz="2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pl-PL" sz="2200" b="1" dirty="0" err="1"/>
              <a:t>Inspiratory</a:t>
            </a:r>
            <a:r>
              <a:rPr lang="pl-PL" sz="2200" b="1" dirty="0"/>
              <a:t> </a:t>
            </a:r>
            <a:r>
              <a:rPr lang="pl-PL" sz="2200" b="1" dirty="0" err="1"/>
              <a:t>dyspnea</a:t>
            </a:r>
            <a:r>
              <a:rPr lang="pl-PL" sz="2200" b="1" dirty="0"/>
              <a:t> (</a:t>
            </a:r>
            <a:r>
              <a:rPr lang="pl-PL" sz="2200" b="1" dirty="0" err="1"/>
              <a:t>difficulty</a:t>
            </a:r>
            <a:r>
              <a:rPr lang="pl-PL" sz="2200" b="1" dirty="0"/>
              <a:t> </a:t>
            </a:r>
            <a:r>
              <a:rPr lang="pl-PL" sz="2200" b="1" dirty="0" err="1"/>
              <a:t>breathing</a:t>
            </a:r>
            <a:r>
              <a:rPr lang="pl-PL" sz="2200" b="1" dirty="0"/>
              <a:t> on </a:t>
            </a:r>
            <a:r>
              <a:rPr lang="pl-PL" sz="2200" b="1" dirty="0" err="1"/>
              <a:t>inspiration</a:t>
            </a:r>
            <a:r>
              <a:rPr lang="pl-PL" sz="2800" b="1" dirty="0"/>
              <a:t>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A949B75-797B-4D1B-8E8A-954EAE69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DDA25-0B47-434F-A93F-6D224D646327}" type="slidenum">
              <a:rPr lang="pl-PL" smtClean="0"/>
              <a:t>9</a:t>
            </a:fld>
            <a:endParaRPr lang="pl-PL"/>
          </a:p>
        </p:txBody>
      </p:sp>
      <p:pic>
        <p:nvPicPr>
          <p:cNvPr id="5" name="Picture 5" descr="Znalezione obrazy dla zapytania NIEŻYT NOSA U NIEMOWLĄT">
            <a:hlinkClick r:id="rId2"/>
            <a:extLst>
              <a:ext uri="{FF2B5EF4-FFF2-40B4-BE49-F238E27FC236}">
                <a16:creationId xmlns:a16="http://schemas.microsoft.com/office/drawing/2014/main" id="{96A6BCAF-523B-475C-B554-854335545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317" y="3041822"/>
            <a:ext cx="2457336" cy="1639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06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3956</TotalTime>
  <Words>6266</Words>
  <Application>Microsoft Office PowerPoint</Application>
  <PresentationFormat>Pokaz na ekranie (4:3)</PresentationFormat>
  <Paragraphs>638</Paragraphs>
  <Slides>74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74</vt:i4>
      </vt:variant>
    </vt:vector>
  </HeadingPairs>
  <TitlesOfParts>
    <vt:vector size="81" baseType="lpstr">
      <vt:lpstr>Arial</vt:lpstr>
      <vt:lpstr>Calibri</vt:lpstr>
      <vt:lpstr>Times New Roman</vt:lpstr>
      <vt:lpstr>Tw Cen MT</vt:lpstr>
      <vt:lpstr>Tw Cen MT Condensed</vt:lpstr>
      <vt:lpstr>Wingdings 3</vt:lpstr>
      <vt:lpstr>Integralny</vt:lpstr>
      <vt:lpstr>Allergic Rhinitis</vt:lpstr>
      <vt:lpstr>Allergic Rhinitis – Definition</vt:lpstr>
      <vt:lpstr>Modern Classification of Allergic (Hypersensitivity) Reactions</vt:lpstr>
      <vt:lpstr>Allergic Rhinitis – Epidemiology</vt:lpstr>
      <vt:lpstr>Allergic Rhinitis – Epidemiology Epidemiology of Allergic Diseases in Poland</vt:lpstr>
      <vt:lpstr>Allergic Rhinitis – Epidemiology</vt:lpstr>
      <vt:lpstr>Allergic Rhinitis – Risk Factors</vt:lpstr>
      <vt:lpstr>Allergic Rhinitis – Symptoms</vt:lpstr>
      <vt:lpstr>Symptoms of Nasal Obstruction in Infant</vt:lpstr>
      <vt:lpstr>How to Diagnose Allergic Rhinitis – Medical History</vt:lpstr>
      <vt:lpstr>How to Diagnose Allergic Rhinitis – Medical History</vt:lpstr>
      <vt:lpstr>How to Diagnose Allergic Rhinitis – Medical History</vt:lpstr>
      <vt:lpstr>How to Diagnose Allergic Rhinitis – Medical History</vt:lpstr>
      <vt:lpstr>How to Diagnose Allergic Rhinitis – Physical Examination</vt:lpstr>
      <vt:lpstr>How to Diagnose Allergic Rhinitis – Physical Examination</vt:lpstr>
      <vt:lpstr>Nonspecific Symptoms of Upper Airway Allergy</vt:lpstr>
      <vt:lpstr>Nonspecific Symptoms of Upper Airway Allergy</vt:lpstr>
      <vt:lpstr>Additional Diagnostic Tests in Allergic Rhinitis</vt:lpstr>
      <vt:lpstr>Pollen Calendar (Poland / Central Europe)</vt:lpstr>
      <vt:lpstr>LANN – Local Allergic Rhinitis (LAR)</vt:lpstr>
      <vt:lpstr>LANN – Local Allergic Rhinitis (LAR)</vt:lpstr>
      <vt:lpstr>Differential Diagnosis: Allergic vs. Infectious Rhinitis</vt:lpstr>
      <vt:lpstr>Differential Diagnosis of Allergic Rhinitis (AR)</vt:lpstr>
      <vt:lpstr>Allergic Rhinitis and Quality of Life</vt:lpstr>
      <vt:lpstr>Nasal Obstruction – the Symptom Patients Fear Most</vt:lpstr>
      <vt:lpstr>Classification of Allergic Rhinitis According to Duration and Symptom Severity (ARIA Guidelines)</vt:lpstr>
      <vt:lpstr>Assessment of Symptom Severity in Allergic Rhinitis</vt:lpstr>
      <vt:lpstr>Prezentacja programu PowerPoint</vt:lpstr>
      <vt:lpstr>Treatment of Allergic Rhinitis (AR)</vt:lpstr>
      <vt:lpstr>Treatment of Allergic Rhinitis (AR)</vt:lpstr>
      <vt:lpstr>Treatment of Allergic Rhinitis (AR)</vt:lpstr>
      <vt:lpstr>Treatment of Allergic Rhinitis (AR)</vt:lpstr>
      <vt:lpstr>Treatment of Allergic Rhinitis (AR)</vt:lpstr>
      <vt:lpstr>Treatment children &lt; 3 years</vt:lpstr>
      <vt:lpstr>Allergen-Specific Immunotherapy (AIT) in Allergic Rhinitis</vt:lpstr>
      <vt:lpstr>Indications for Allergen-Specific Immunotherapy (AIT)</vt:lpstr>
      <vt:lpstr>Types of Allergen-Specific Immunotherapy (AIT)</vt:lpstr>
      <vt:lpstr>Allergic Rhinitis – A Risk Factor for Bronchial Asthma</vt:lpstr>
      <vt:lpstr>Allergic Rhinitis – A Risk Factor for Bronchial Asthma</vt:lpstr>
      <vt:lpstr>Allergic Rhinitis – A Risk Factor for Bronchial Asthma</vt:lpstr>
      <vt:lpstr>Allergic Rhinitis and Comorbidities</vt:lpstr>
      <vt:lpstr>Diagnosis and Management of Urticaria in Children</vt:lpstr>
      <vt:lpstr>URTICARIA – DEFINITION</vt:lpstr>
      <vt:lpstr>URTICARIA – DEFINITION</vt:lpstr>
      <vt:lpstr>URTICARIA – EPIDEMIOLOGY</vt:lpstr>
      <vt:lpstr>Classification of Urticaria (Based on duration and underlying etiology)</vt:lpstr>
      <vt:lpstr>Chronic urticaria</vt:lpstr>
      <vt:lpstr>Urticaria and Quality of Life Chronic Urticaria Quality of Life Questionnaire (CU-QoL)</vt:lpstr>
      <vt:lpstr>Classification of Urticaria (According to the duration of skin lesions and underlying etiology)</vt:lpstr>
      <vt:lpstr>Differential Diagnosis of Urticaria</vt:lpstr>
      <vt:lpstr>Mastocytosis</vt:lpstr>
      <vt:lpstr>Mastocytosis</vt:lpstr>
      <vt:lpstr>Darier’s Sign</vt:lpstr>
      <vt:lpstr>Causes and Triggering Factors of Urticaria</vt:lpstr>
      <vt:lpstr>Acute Urticaria – Etiology</vt:lpstr>
      <vt:lpstr>Acute Urticaria – Etiology</vt:lpstr>
      <vt:lpstr>Chronic Urticaria – Etiology</vt:lpstr>
      <vt:lpstr>Food Allergy and Urticaria</vt:lpstr>
      <vt:lpstr>Diagnosis – Medical History</vt:lpstr>
      <vt:lpstr>Diagnosis – Medical History</vt:lpstr>
      <vt:lpstr>Diagnosis – Physical Examination</vt:lpstr>
      <vt:lpstr>Diagnosis – Physical Provocation Tests</vt:lpstr>
      <vt:lpstr>Prezentacja programu PowerPoint</vt:lpstr>
      <vt:lpstr>Urticaria – Treatment</vt:lpstr>
      <vt:lpstr>EAACI/GA²LEN/EDF/WAO Guidelines – Urticaria Management</vt:lpstr>
      <vt:lpstr>Antihistamines – H₁ Receptor Antagonists</vt:lpstr>
      <vt:lpstr>FIRST-GENERATION ANTIHISTAMINES</vt:lpstr>
      <vt:lpstr>Second-Generation Antihistamines (H₁ Receptor Inverse Agonists)</vt:lpstr>
      <vt:lpstr>Third-Generation” Antihistamines</vt:lpstr>
      <vt:lpstr>Treatment of children according to EAACI/GA²LEN/EDF/WAO</vt:lpstr>
      <vt:lpstr>EAACI/GA²LEN/EDF/WAO recommendations Strong recommendations / high quality of evidence</vt:lpstr>
      <vt:lpstr>EAACI/GA²LEN/EDF/WAO recommendations Strong recommendations / high quality of evidence</vt:lpstr>
      <vt:lpstr>Omalizumab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Alergiczny nieżyt nosa</dc:title>
  <dc:creator>Szymon Tworowski</dc:creator>
  <cp:lastModifiedBy>502689</cp:lastModifiedBy>
  <cp:revision>40</cp:revision>
  <dcterms:created xsi:type="dcterms:W3CDTF">2025-09-29T12:23:35Z</dcterms:created>
  <dcterms:modified xsi:type="dcterms:W3CDTF">2025-11-11T20:05:39Z</dcterms:modified>
</cp:coreProperties>
</file>