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365" r:id="rId2"/>
    <p:sldId id="257" r:id="rId3"/>
    <p:sldId id="259" r:id="rId4"/>
    <p:sldId id="267" r:id="rId5"/>
    <p:sldId id="368" r:id="rId6"/>
    <p:sldId id="270" r:id="rId7"/>
    <p:sldId id="272" r:id="rId8"/>
    <p:sldId id="273" r:id="rId9"/>
    <p:sldId id="275" r:id="rId10"/>
    <p:sldId id="279" r:id="rId11"/>
    <p:sldId id="281" r:id="rId12"/>
    <p:sldId id="282" r:id="rId13"/>
    <p:sldId id="283" r:id="rId14"/>
    <p:sldId id="377" r:id="rId15"/>
    <p:sldId id="378" r:id="rId16"/>
    <p:sldId id="379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303" r:id="rId25"/>
    <p:sldId id="305" r:id="rId26"/>
    <p:sldId id="306" r:id="rId27"/>
    <p:sldId id="386" r:id="rId28"/>
    <p:sldId id="319" r:id="rId29"/>
    <p:sldId id="322" r:id="rId30"/>
    <p:sldId id="327" r:id="rId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CCFA6-4008-41A5-B67E-C446DBD1287D}" v="1" dt="2025-10-10T09:02:34.328"/>
  </p1510:revLst>
</p1510:revInfo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8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Tworowska" userId="b16c40a0af50c71c" providerId="LiveId" clId="{62008AB7-E1F5-452E-BB20-C25EE8D3663C}"/>
    <pc:docChg chg="custSel delSld modSld">
      <pc:chgData name="Julia Tworowska" userId="b16c40a0af50c71c" providerId="LiveId" clId="{62008AB7-E1F5-452E-BB20-C25EE8D3663C}" dt="2025-10-10T09:41:41.171" v="68" actId="47"/>
      <pc:docMkLst>
        <pc:docMk/>
      </pc:docMkLst>
      <pc:sldChg chg="delSp modSp mod">
        <pc:chgData name="Julia Tworowska" userId="b16c40a0af50c71c" providerId="LiveId" clId="{62008AB7-E1F5-452E-BB20-C25EE8D3663C}" dt="2025-10-10T09:02:41.877" v="3" actId="14100"/>
        <pc:sldMkLst>
          <pc:docMk/>
          <pc:sldMk cId="3489072774" sldId="259"/>
        </pc:sldMkLst>
        <pc:spChg chg="mod">
          <ac:chgData name="Julia Tworowska" userId="b16c40a0af50c71c" providerId="LiveId" clId="{62008AB7-E1F5-452E-BB20-C25EE8D3663C}" dt="2025-10-10T09:02:41.877" v="3" actId="14100"/>
          <ac:spMkLst>
            <pc:docMk/>
            <pc:sldMk cId="3489072774" sldId="259"/>
            <ac:spMk id="3" creationId="{DBFCD800-9333-09F2-626E-7DFC32BCB787}"/>
          </ac:spMkLst>
        </pc:spChg>
        <pc:spChg chg="del">
          <ac:chgData name="Julia Tworowska" userId="b16c40a0af50c71c" providerId="LiveId" clId="{62008AB7-E1F5-452E-BB20-C25EE8D3663C}" dt="2025-10-10T09:02:37.242" v="2" actId="478"/>
          <ac:spMkLst>
            <pc:docMk/>
            <pc:sldMk cId="3489072774" sldId="259"/>
            <ac:spMk id="13" creationId="{00000000-0000-0000-0000-000000000000}"/>
          </ac:spMkLst>
        </pc:spChg>
        <pc:picChg chg="del">
          <ac:chgData name="Julia Tworowska" userId="b16c40a0af50c71c" providerId="LiveId" clId="{62008AB7-E1F5-452E-BB20-C25EE8D3663C}" dt="2025-10-10T09:02:34.328" v="1" actId="478"/>
          <ac:picMkLst>
            <pc:docMk/>
            <pc:sldMk cId="3489072774" sldId="259"/>
            <ac:picMk id="2055" creationId="{82E0AAE3-7251-46A1-ACA8-22886F442878}"/>
          </ac:picMkLst>
        </pc:picChg>
      </pc:sldChg>
      <pc:sldChg chg="del">
        <pc:chgData name="Julia Tworowska" userId="b16c40a0af50c71c" providerId="LiveId" clId="{62008AB7-E1F5-452E-BB20-C25EE8D3663C}" dt="2025-10-10T09:02:45.388" v="5" actId="47"/>
        <pc:sldMkLst>
          <pc:docMk/>
          <pc:sldMk cId="1974399118" sldId="262"/>
        </pc:sldMkLst>
      </pc:sldChg>
      <pc:sldChg chg="del">
        <pc:chgData name="Julia Tworowska" userId="b16c40a0af50c71c" providerId="LiveId" clId="{62008AB7-E1F5-452E-BB20-C25EE8D3663C}" dt="2025-10-10T09:02:56.936" v="6" actId="47"/>
        <pc:sldMkLst>
          <pc:docMk/>
          <pc:sldMk cId="829403301" sldId="265"/>
        </pc:sldMkLst>
      </pc:sldChg>
      <pc:sldChg chg="del">
        <pc:chgData name="Julia Tworowska" userId="b16c40a0af50c71c" providerId="LiveId" clId="{62008AB7-E1F5-452E-BB20-C25EE8D3663C}" dt="2025-10-10T09:03:27.886" v="9" actId="47"/>
        <pc:sldMkLst>
          <pc:docMk/>
          <pc:sldMk cId="268047488" sldId="268"/>
        </pc:sldMkLst>
      </pc:sldChg>
      <pc:sldChg chg="del">
        <pc:chgData name="Julia Tworowska" userId="b16c40a0af50c71c" providerId="LiveId" clId="{62008AB7-E1F5-452E-BB20-C25EE8D3663C}" dt="2025-10-10T09:14:10.743" v="38" actId="47"/>
        <pc:sldMkLst>
          <pc:docMk/>
          <pc:sldMk cId="2740547206" sldId="269"/>
        </pc:sldMkLst>
      </pc:sldChg>
      <pc:sldChg chg="del">
        <pc:chgData name="Julia Tworowska" userId="b16c40a0af50c71c" providerId="LiveId" clId="{62008AB7-E1F5-452E-BB20-C25EE8D3663C}" dt="2025-10-10T09:03:37.024" v="10" actId="47"/>
        <pc:sldMkLst>
          <pc:docMk/>
          <pc:sldMk cId="4029929388" sldId="271"/>
        </pc:sldMkLst>
      </pc:sldChg>
      <pc:sldChg chg="del">
        <pc:chgData name="Julia Tworowska" userId="b16c40a0af50c71c" providerId="LiveId" clId="{62008AB7-E1F5-452E-BB20-C25EE8D3663C}" dt="2025-10-10T09:40:55.690" v="61" actId="47"/>
        <pc:sldMkLst>
          <pc:docMk/>
          <pc:sldMk cId="2372056017" sldId="274"/>
        </pc:sldMkLst>
      </pc:sldChg>
      <pc:sldChg chg="del">
        <pc:chgData name="Julia Tworowska" userId="b16c40a0af50c71c" providerId="LiveId" clId="{62008AB7-E1F5-452E-BB20-C25EE8D3663C}" dt="2025-10-10T09:41:06.133" v="64" actId="47"/>
        <pc:sldMkLst>
          <pc:docMk/>
          <pc:sldMk cId="2181003172" sldId="277"/>
        </pc:sldMkLst>
      </pc:sldChg>
      <pc:sldChg chg="del">
        <pc:chgData name="Julia Tworowska" userId="b16c40a0af50c71c" providerId="LiveId" clId="{62008AB7-E1F5-452E-BB20-C25EE8D3663C}" dt="2025-10-10T09:41:10.635" v="66" actId="47"/>
        <pc:sldMkLst>
          <pc:docMk/>
          <pc:sldMk cId="533189917" sldId="278"/>
        </pc:sldMkLst>
      </pc:sldChg>
      <pc:sldChg chg="del">
        <pc:chgData name="Julia Tworowska" userId="b16c40a0af50c71c" providerId="LiveId" clId="{62008AB7-E1F5-452E-BB20-C25EE8D3663C}" dt="2025-10-10T09:36:58.926" v="40" actId="47"/>
        <pc:sldMkLst>
          <pc:docMk/>
          <pc:sldMk cId="3866740948" sldId="284"/>
        </pc:sldMkLst>
      </pc:sldChg>
      <pc:sldChg chg="del">
        <pc:chgData name="Julia Tworowska" userId="b16c40a0af50c71c" providerId="LiveId" clId="{62008AB7-E1F5-452E-BB20-C25EE8D3663C}" dt="2025-10-10T09:41:41.171" v="68" actId="47"/>
        <pc:sldMkLst>
          <pc:docMk/>
          <pc:sldMk cId="832129488" sldId="285"/>
        </pc:sldMkLst>
      </pc:sldChg>
      <pc:sldChg chg="del">
        <pc:chgData name="Julia Tworowska" userId="b16c40a0af50c71c" providerId="LiveId" clId="{62008AB7-E1F5-452E-BB20-C25EE8D3663C}" dt="2025-10-10T09:03:57.411" v="13" actId="47"/>
        <pc:sldMkLst>
          <pc:docMk/>
          <pc:sldMk cId="1711203677" sldId="286"/>
        </pc:sldMkLst>
      </pc:sldChg>
      <pc:sldChg chg="del">
        <pc:chgData name="Julia Tworowska" userId="b16c40a0af50c71c" providerId="LiveId" clId="{62008AB7-E1F5-452E-BB20-C25EE8D3663C}" dt="2025-10-10T09:37:22.440" v="41" actId="47"/>
        <pc:sldMkLst>
          <pc:docMk/>
          <pc:sldMk cId="2765121624" sldId="294"/>
        </pc:sldMkLst>
      </pc:sldChg>
      <pc:sldChg chg="del">
        <pc:chgData name="Julia Tworowska" userId="b16c40a0af50c71c" providerId="LiveId" clId="{62008AB7-E1F5-452E-BB20-C25EE8D3663C}" dt="2025-10-10T09:14:16.455" v="39" actId="47"/>
        <pc:sldMkLst>
          <pc:docMk/>
          <pc:sldMk cId="2198628197" sldId="295"/>
        </pc:sldMkLst>
      </pc:sldChg>
      <pc:sldChg chg="del">
        <pc:chgData name="Julia Tworowska" userId="b16c40a0af50c71c" providerId="LiveId" clId="{62008AB7-E1F5-452E-BB20-C25EE8D3663C}" dt="2025-10-10T09:37:27.327" v="42" actId="47"/>
        <pc:sldMkLst>
          <pc:docMk/>
          <pc:sldMk cId="1474336021" sldId="297"/>
        </pc:sldMkLst>
      </pc:sldChg>
      <pc:sldChg chg="del">
        <pc:chgData name="Julia Tworowska" userId="b16c40a0af50c71c" providerId="LiveId" clId="{62008AB7-E1F5-452E-BB20-C25EE8D3663C}" dt="2025-10-10T09:04:18.881" v="15" actId="47"/>
        <pc:sldMkLst>
          <pc:docMk/>
          <pc:sldMk cId="1556539217" sldId="301"/>
        </pc:sldMkLst>
      </pc:sldChg>
      <pc:sldChg chg="del">
        <pc:chgData name="Julia Tworowska" userId="b16c40a0af50c71c" providerId="LiveId" clId="{62008AB7-E1F5-452E-BB20-C25EE8D3663C}" dt="2025-10-10T09:37:28.480" v="43" actId="47"/>
        <pc:sldMkLst>
          <pc:docMk/>
          <pc:sldMk cId="1980344202" sldId="302"/>
        </pc:sldMkLst>
      </pc:sldChg>
      <pc:sldChg chg="del">
        <pc:chgData name="Julia Tworowska" userId="b16c40a0af50c71c" providerId="LiveId" clId="{62008AB7-E1F5-452E-BB20-C25EE8D3663C}" dt="2025-10-10T09:39:39.344" v="58" actId="47"/>
        <pc:sldMkLst>
          <pc:docMk/>
          <pc:sldMk cId="229753251" sldId="304"/>
        </pc:sldMkLst>
      </pc:sldChg>
      <pc:sldChg chg="del">
        <pc:chgData name="Julia Tworowska" userId="b16c40a0af50c71c" providerId="LiveId" clId="{62008AB7-E1F5-452E-BB20-C25EE8D3663C}" dt="2025-10-10T09:39:18.746" v="52" actId="47"/>
        <pc:sldMkLst>
          <pc:docMk/>
          <pc:sldMk cId="270828492" sldId="307"/>
        </pc:sldMkLst>
      </pc:sldChg>
      <pc:sldChg chg="del">
        <pc:chgData name="Julia Tworowska" userId="b16c40a0af50c71c" providerId="LiveId" clId="{62008AB7-E1F5-452E-BB20-C25EE8D3663C}" dt="2025-10-10T09:39:21.761" v="54" actId="47"/>
        <pc:sldMkLst>
          <pc:docMk/>
          <pc:sldMk cId="1129634769" sldId="308"/>
        </pc:sldMkLst>
      </pc:sldChg>
      <pc:sldChg chg="del">
        <pc:chgData name="Julia Tworowska" userId="b16c40a0af50c71c" providerId="LiveId" clId="{62008AB7-E1F5-452E-BB20-C25EE8D3663C}" dt="2025-10-10T09:39:26.874" v="55" actId="47"/>
        <pc:sldMkLst>
          <pc:docMk/>
          <pc:sldMk cId="298420366" sldId="310"/>
        </pc:sldMkLst>
      </pc:sldChg>
      <pc:sldChg chg="del">
        <pc:chgData name="Julia Tworowska" userId="b16c40a0af50c71c" providerId="LiveId" clId="{62008AB7-E1F5-452E-BB20-C25EE8D3663C}" dt="2025-10-10T09:38:52.191" v="46" actId="47"/>
        <pc:sldMkLst>
          <pc:docMk/>
          <pc:sldMk cId="3947124316" sldId="312"/>
        </pc:sldMkLst>
      </pc:sldChg>
      <pc:sldChg chg="del">
        <pc:chgData name="Julia Tworowska" userId="b16c40a0af50c71c" providerId="LiveId" clId="{62008AB7-E1F5-452E-BB20-C25EE8D3663C}" dt="2025-10-10T09:05:43.420" v="36" actId="47"/>
        <pc:sldMkLst>
          <pc:docMk/>
          <pc:sldMk cId="2564168575" sldId="313"/>
        </pc:sldMkLst>
      </pc:sldChg>
      <pc:sldChg chg="del">
        <pc:chgData name="Julia Tworowska" userId="b16c40a0af50c71c" providerId="LiveId" clId="{62008AB7-E1F5-452E-BB20-C25EE8D3663C}" dt="2025-10-10T09:04:49.988" v="20" actId="47"/>
        <pc:sldMkLst>
          <pc:docMk/>
          <pc:sldMk cId="2389915445" sldId="316"/>
        </pc:sldMkLst>
      </pc:sldChg>
      <pc:sldChg chg="del">
        <pc:chgData name="Julia Tworowska" userId="b16c40a0af50c71c" providerId="LiveId" clId="{62008AB7-E1F5-452E-BB20-C25EE8D3663C}" dt="2025-10-10T09:04:46.658" v="18" actId="47"/>
        <pc:sldMkLst>
          <pc:docMk/>
          <pc:sldMk cId="1528586156" sldId="317"/>
        </pc:sldMkLst>
      </pc:sldChg>
      <pc:sldChg chg="del">
        <pc:chgData name="Julia Tworowska" userId="b16c40a0af50c71c" providerId="LiveId" clId="{62008AB7-E1F5-452E-BB20-C25EE8D3663C}" dt="2025-10-10T09:04:52.377" v="22" actId="47"/>
        <pc:sldMkLst>
          <pc:docMk/>
          <pc:sldMk cId="4096887281" sldId="318"/>
        </pc:sldMkLst>
      </pc:sldChg>
      <pc:sldChg chg="del">
        <pc:chgData name="Julia Tworowska" userId="b16c40a0af50c71c" providerId="LiveId" clId="{62008AB7-E1F5-452E-BB20-C25EE8D3663C}" dt="2025-10-10T09:38:58.011" v="48" actId="47"/>
        <pc:sldMkLst>
          <pc:docMk/>
          <pc:sldMk cId="1730331974" sldId="320"/>
        </pc:sldMkLst>
      </pc:sldChg>
      <pc:sldChg chg="del">
        <pc:chgData name="Julia Tworowska" userId="b16c40a0af50c71c" providerId="LiveId" clId="{62008AB7-E1F5-452E-BB20-C25EE8D3663C}" dt="2025-10-10T09:05:30.288" v="35" actId="47"/>
        <pc:sldMkLst>
          <pc:docMk/>
          <pc:sldMk cId="2530463456" sldId="321"/>
        </pc:sldMkLst>
      </pc:sldChg>
      <pc:sldChg chg="del">
        <pc:chgData name="Julia Tworowska" userId="b16c40a0af50c71c" providerId="LiveId" clId="{62008AB7-E1F5-452E-BB20-C25EE8D3663C}" dt="2025-10-10T09:05:21.241" v="31" actId="47"/>
        <pc:sldMkLst>
          <pc:docMk/>
          <pc:sldMk cId="3554418483" sldId="323"/>
        </pc:sldMkLst>
      </pc:sldChg>
      <pc:sldChg chg="del">
        <pc:chgData name="Julia Tworowska" userId="b16c40a0af50c71c" providerId="LiveId" clId="{62008AB7-E1F5-452E-BB20-C25EE8D3663C}" dt="2025-10-10T09:05:22.826" v="32" actId="47"/>
        <pc:sldMkLst>
          <pc:docMk/>
          <pc:sldMk cId="763446953" sldId="326"/>
        </pc:sldMkLst>
      </pc:sldChg>
      <pc:sldChg chg="del">
        <pc:chgData name="Julia Tworowska" userId="b16c40a0af50c71c" providerId="LiveId" clId="{62008AB7-E1F5-452E-BB20-C25EE8D3663C}" dt="2025-10-10T09:39:04.509" v="51" actId="47"/>
        <pc:sldMkLst>
          <pc:docMk/>
          <pc:sldMk cId="3633660226" sldId="328"/>
        </pc:sldMkLst>
      </pc:sldChg>
      <pc:sldChg chg="del">
        <pc:chgData name="Julia Tworowska" userId="b16c40a0af50c71c" providerId="LiveId" clId="{62008AB7-E1F5-452E-BB20-C25EE8D3663C}" dt="2025-10-10T09:05:05.293" v="29" actId="47"/>
        <pc:sldMkLst>
          <pc:docMk/>
          <pc:sldMk cId="1007205983" sldId="329"/>
        </pc:sldMkLst>
      </pc:sldChg>
      <pc:sldChg chg="del">
        <pc:chgData name="Julia Tworowska" userId="b16c40a0af50c71c" providerId="LiveId" clId="{62008AB7-E1F5-452E-BB20-C25EE8D3663C}" dt="2025-10-10T09:05:04.073" v="28" actId="47"/>
        <pc:sldMkLst>
          <pc:docMk/>
          <pc:sldMk cId="1045945395" sldId="330"/>
        </pc:sldMkLst>
      </pc:sldChg>
      <pc:sldChg chg="del">
        <pc:chgData name="Julia Tworowska" userId="b16c40a0af50c71c" providerId="LiveId" clId="{62008AB7-E1F5-452E-BB20-C25EE8D3663C}" dt="2025-10-10T09:05:00.761" v="25" actId="47"/>
        <pc:sldMkLst>
          <pc:docMk/>
          <pc:sldMk cId="163282713" sldId="331"/>
        </pc:sldMkLst>
      </pc:sldChg>
      <pc:sldChg chg="del">
        <pc:chgData name="Julia Tworowska" userId="b16c40a0af50c71c" providerId="LiveId" clId="{62008AB7-E1F5-452E-BB20-C25EE8D3663C}" dt="2025-10-10T09:02:27.959" v="0" actId="47"/>
        <pc:sldMkLst>
          <pc:docMk/>
          <pc:sldMk cId="218969601" sldId="345"/>
        </pc:sldMkLst>
      </pc:sldChg>
      <pc:sldChg chg="del">
        <pc:chgData name="Julia Tworowska" userId="b16c40a0af50c71c" providerId="LiveId" clId="{62008AB7-E1F5-452E-BB20-C25EE8D3663C}" dt="2025-10-10T09:02:44.366" v="4" actId="47"/>
        <pc:sldMkLst>
          <pc:docMk/>
          <pc:sldMk cId="2815618193" sldId="346"/>
        </pc:sldMkLst>
      </pc:sldChg>
      <pc:sldChg chg="del">
        <pc:chgData name="Julia Tworowska" userId="b16c40a0af50c71c" providerId="LiveId" clId="{62008AB7-E1F5-452E-BB20-C25EE8D3663C}" dt="2025-10-10T09:03:02.380" v="7" actId="47"/>
        <pc:sldMkLst>
          <pc:docMk/>
          <pc:sldMk cId="283983539" sldId="347"/>
        </pc:sldMkLst>
      </pc:sldChg>
      <pc:sldChg chg="del">
        <pc:chgData name="Julia Tworowska" userId="b16c40a0af50c71c" providerId="LiveId" clId="{62008AB7-E1F5-452E-BB20-C25EE8D3663C}" dt="2025-10-10T09:40:50.739" v="60" actId="47"/>
        <pc:sldMkLst>
          <pc:docMk/>
          <pc:sldMk cId="1429599742" sldId="348"/>
        </pc:sldMkLst>
      </pc:sldChg>
      <pc:sldChg chg="del">
        <pc:chgData name="Julia Tworowska" userId="b16c40a0af50c71c" providerId="LiveId" clId="{62008AB7-E1F5-452E-BB20-C25EE8D3663C}" dt="2025-10-10T09:41:07.855" v="65" actId="47"/>
        <pc:sldMkLst>
          <pc:docMk/>
          <pc:sldMk cId="3806272747" sldId="349"/>
        </pc:sldMkLst>
      </pc:sldChg>
      <pc:sldChg chg="del">
        <pc:chgData name="Julia Tworowska" userId="b16c40a0af50c71c" providerId="LiveId" clId="{62008AB7-E1F5-452E-BB20-C25EE8D3663C}" dt="2025-10-10T09:04:20.252" v="16" actId="47"/>
        <pc:sldMkLst>
          <pc:docMk/>
          <pc:sldMk cId="3642139328" sldId="350"/>
        </pc:sldMkLst>
      </pc:sldChg>
      <pc:sldChg chg="del">
        <pc:chgData name="Julia Tworowska" userId="b16c40a0af50c71c" providerId="LiveId" clId="{62008AB7-E1F5-452E-BB20-C25EE8D3663C}" dt="2025-10-10T09:37:29.385" v="44" actId="47"/>
        <pc:sldMkLst>
          <pc:docMk/>
          <pc:sldMk cId="2222962448" sldId="351"/>
        </pc:sldMkLst>
      </pc:sldChg>
      <pc:sldChg chg="del">
        <pc:chgData name="Julia Tworowska" userId="b16c40a0af50c71c" providerId="LiveId" clId="{62008AB7-E1F5-452E-BB20-C25EE8D3663C}" dt="2025-10-10T09:37:30.830" v="45" actId="47"/>
        <pc:sldMkLst>
          <pc:docMk/>
          <pc:sldMk cId="3796355243" sldId="353"/>
        </pc:sldMkLst>
      </pc:sldChg>
      <pc:sldChg chg="del">
        <pc:chgData name="Julia Tworowska" userId="b16c40a0af50c71c" providerId="LiveId" clId="{62008AB7-E1F5-452E-BB20-C25EE8D3663C}" dt="2025-10-10T09:39:35.296" v="57" actId="47"/>
        <pc:sldMkLst>
          <pc:docMk/>
          <pc:sldMk cId="1422030063" sldId="354"/>
        </pc:sldMkLst>
      </pc:sldChg>
      <pc:sldChg chg="del">
        <pc:chgData name="Julia Tworowska" userId="b16c40a0af50c71c" providerId="LiveId" clId="{62008AB7-E1F5-452E-BB20-C25EE8D3663C}" dt="2025-10-10T09:39:19.961" v="53" actId="47"/>
        <pc:sldMkLst>
          <pc:docMk/>
          <pc:sldMk cId="829800069" sldId="355"/>
        </pc:sldMkLst>
      </pc:sldChg>
      <pc:sldChg chg="del">
        <pc:chgData name="Julia Tworowska" userId="b16c40a0af50c71c" providerId="LiveId" clId="{62008AB7-E1F5-452E-BB20-C25EE8D3663C}" dt="2025-10-10T09:39:26.905" v="56" actId="47"/>
        <pc:sldMkLst>
          <pc:docMk/>
          <pc:sldMk cId="1720453729" sldId="356"/>
        </pc:sldMkLst>
      </pc:sldChg>
      <pc:sldChg chg="del">
        <pc:chgData name="Julia Tworowska" userId="b16c40a0af50c71c" providerId="LiveId" clId="{62008AB7-E1F5-452E-BB20-C25EE8D3663C}" dt="2025-10-10T09:05:44.474" v="37" actId="47"/>
        <pc:sldMkLst>
          <pc:docMk/>
          <pc:sldMk cId="1055984690" sldId="357"/>
        </pc:sldMkLst>
      </pc:sldChg>
      <pc:sldChg chg="del">
        <pc:chgData name="Julia Tworowska" userId="b16c40a0af50c71c" providerId="LiveId" clId="{62008AB7-E1F5-452E-BB20-C25EE8D3663C}" dt="2025-10-10T09:04:48.618" v="19" actId="47"/>
        <pc:sldMkLst>
          <pc:docMk/>
          <pc:sldMk cId="3363146488" sldId="358"/>
        </pc:sldMkLst>
      </pc:sldChg>
      <pc:sldChg chg="del">
        <pc:chgData name="Julia Tworowska" userId="b16c40a0af50c71c" providerId="LiveId" clId="{62008AB7-E1F5-452E-BB20-C25EE8D3663C}" dt="2025-10-10T09:04:50.990" v="21" actId="47"/>
        <pc:sldMkLst>
          <pc:docMk/>
          <pc:sldMk cId="2508871424" sldId="359"/>
        </pc:sldMkLst>
      </pc:sldChg>
      <pc:sldChg chg="del">
        <pc:chgData name="Julia Tworowska" userId="b16c40a0af50c71c" providerId="LiveId" clId="{62008AB7-E1F5-452E-BB20-C25EE8D3663C}" dt="2025-10-10T09:38:58.981" v="49" actId="47"/>
        <pc:sldMkLst>
          <pc:docMk/>
          <pc:sldMk cId="1223232706" sldId="360"/>
        </pc:sldMkLst>
      </pc:sldChg>
      <pc:sldChg chg="del">
        <pc:chgData name="Julia Tworowska" userId="b16c40a0af50c71c" providerId="LiveId" clId="{62008AB7-E1F5-452E-BB20-C25EE8D3663C}" dt="2025-10-10T09:38:59.803" v="50" actId="47"/>
        <pc:sldMkLst>
          <pc:docMk/>
          <pc:sldMk cId="3731779925" sldId="361"/>
        </pc:sldMkLst>
      </pc:sldChg>
      <pc:sldChg chg="del">
        <pc:chgData name="Julia Tworowska" userId="b16c40a0af50c71c" providerId="LiveId" clId="{62008AB7-E1F5-452E-BB20-C25EE8D3663C}" dt="2025-10-10T09:05:20.038" v="30" actId="47"/>
        <pc:sldMkLst>
          <pc:docMk/>
          <pc:sldMk cId="3638924007" sldId="362"/>
        </pc:sldMkLst>
      </pc:sldChg>
      <pc:sldChg chg="del">
        <pc:chgData name="Julia Tworowska" userId="b16c40a0af50c71c" providerId="LiveId" clId="{62008AB7-E1F5-452E-BB20-C25EE8D3663C}" dt="2025-10-10T09:05:23.683" v="33" actId="47"/>
        <pc:sldMkLst>
          <pc:docMk/>
          <pc:sldMk cId="4065213561" sldId="363"/>
        </pc:sldMkLst>
      </pc:sldChg>
      <pc:sldChg chg="del">
        <pc:chgData name="Julia Tworowska" userId="b16c40a0af50c71c" providerId="LiveId" clId="{62008AB7-E1F5-452E-BB20-C25EE8D3663C}" dt="2025-10-10T09:05:02.492" v="27" actId="47"/>
        <pc:sldMkLst>
          <pc:docMk/>
          <pc:sldMk cId="3157674837" sldId="364"/>
        </pc:sldMkLst>
      </pc:sldChg>
      <pc:sldChg chg="del">
        <pc:chgData name="Julia Tworowska" userId="b16c40a0af50c71c" providerId="LiveId" clId="{62008AB7-E1F5-452E-BB20-C25EE8D3663C}" dt="2025-10-10T09:03:17.880" v="8" actId="47"/>
        <pc:sldMkLst>
          <pc:docMk/>
          <pc:sldMk cId="2388318760" sldId="367"/>
        </pc:sldMkLst>
      </pc:sldChg>
      <pc:sldChg chg="del">
        <pc:chgData name="Julia Tworowska" userId="b16c40a0af50c71c" providerId="LiveId" clId="{62008AB7-E1F5-452E-BB20-C25EE8D3663C}" dt="2025-10-10T09:03:38.738" v="11" actId="47"/>
        <pc:sldMkLst>
          <pc:docMk/>
          <pc:sldMk cId="2218990380" sldId="370"/>
        </pc:sldMkLst>
      </pc:sldChg>
      <pc:sldChg chg="del">
        <pc:chgData name="Julia Tworowska" userId="b16c40a0af50c71c" providerId="LiveId" clId="{62008AB7-E1F5-452E-BB20-C25EE8D3663C}" dt="2025-10-10T09:03:39.746" v="12" actId="47"/>
        <pc:sldMkLst>
          <pc:docMk/>
          <pc:sldMk cId="120280116" sldId="371"/>
        </pc:sldMkLst>
      </pc:sldChg>
      <pc:sldChg chg="del">
        <pc:chgData name="Julia Tworowska" userId="b16c40a0af50c71c" providerId="LiveId" clId="{62008AB7-E1F5-452E-BB20-C25EE8D3663C}" dt="2025-10-10T09:41:04.336" v="63" actId="47"/>
        <pc:sldMkLst>
          <pc:docMk/>
          <pc:sldMk cId="2220636339" sldId="372"/>
        </pc:sldMkLst>
      </pc:sldChg>
      <pc:sldChg chg="del">
        <pc:chgData name="Julia Tworowska" userId="b16c40a0af50c71c" providerId="LiveId" clId="{62008AB7-E1F5-452E-BB20-C25EE8D3663C}" dt="2025-10-10T09:41:03.013" v="62" actId="47"/>
        <pc:sldMkLst>
          <pc:docMk/>
          <pc:sldMk cId="956937113" sldId="373"/>
        </pc:sldMkLst>
      </pc:sldChg>
      <pc:sldChg chg="del">
        <pc:chgData name="Julia Tworowska" userId="b16c40a0af50c71c" providerId="LiveId" clId="{62008AB7-E1F5-452E-BB20-C25EE8D3663C}" dt="2025-10-10T09:41:12.455" v="67" actId="47"/>
        <pc:sldMkLst>
          <pc:docMk/>
          <pc:sldMk cId="1218016051" sldId="376"/>
        </pc:sldMkLst>
      </pc:sldChg>
      <pc:sldChg chg="del">
        <pc:chgData name="Julia Tworowska" userId="b16c40a0af50c71c" providerId="LiveId" clId="{62008AB7-E1F5-452E-BB20-C25EE8D3663C}" dt="2025-10-10T09:03:58.826" v="14" actId="47"/>
        <pc:sldMkLst>
          <pc:docMk/>
          <pc:sldMk cId="1871130603" sldId="380"/>
        </pc:sldMkLst>
      </pc:sldChg>
      <pc:sldChg chg="del">
        <pc:chgData name="Julia Tworowska" userId="b16c40a0af50c71c" providerId="LiveId" clId="{62008AB7-E1F5-452E-BB20-C25EE8D3663C}" dt="2025-10-10T09:39:45.150" v="59" actId="47"/>
        <pc:sldMkLst>
          <pc:docMk/>
          <pc:sldMk cId="2554178451" sldId="383"/>
        </pc:sldMkLst>
      </pc:sldChg>
      <pc:sldChg chg="del">
        <pc:chgData name="Julia Tworowska" userId="b16c40a0af50c71c" providerId="LiveId" clId="{62008AB7-E1F5-452E-BB20-C25EE8D3663C}" dt="2025-10-10T09:38:52.791" v="47" actId="47"/>
        <pc:sldMkLst>
          <pc:docMk/>
          <pc:sldMk cId="3458762180" sldId="384"/>
        </pc:sldMkLst>
      </pc:sldChg>
      <pc:sldChg chg="del">
        <pc:chgData name="Julia Tworowska" userId="b16c40a0af50c71c" providerId="LiveId" clId="{62008AB7-E1F5-452E-BB20-C25EE8D3663C}" dt="2025-10-10T09:04:44.709" v="17" actId="47"/>
        <pc:sldMkLst>
          <pc:docMk/>
          <pc:sldMk cId="2408920682" sldId="385"/>
        </pc:sldMkLst>
      </pc:sldChg>
      <pc:sldChg chg="del">
        <pc:chgData name="Julia Tworowska" userId="b16c40a0af50c71c" providerId="LiveId" clId="{62008AB7-E1F5-452E-BB20-C25EE8D3663C}" dt="2025-10-10T09:05:29.037" v="34" actId="47"/>
        <pc:sldMkLst>
          <pc:docMk/>
          <pc:sldMk cId="763420504" sldId="387"/>
        </pc:sldMkLst>
      </pc:sldChg>
      <pc:sldChg chg="del">
        <pc:chgData name="Julia Tworowska" userId="b16c40a0af50c71c" providerId="LiveId" clId="{62008AB7-E1F5-452E-BB20-C25EE8D3663C}" dt="2025-10-10T09:05:01.594" v="26" actId="47"/>
        <pc:sldMkLst>
          <pc:docMk/>
          <pc:sldMk cId="3197576298" sldId="388"/>
        </pc:sldMkLst>
      </pc:sldChg>
      <pc:sldChg chg="del">
        <pc:chgData name="Julia Tworowska" userId="b16c40a0af50c71c" providerId="LiveId" clId="{62008AB7-E1F5-452E-BB20-C25EE8D3663C}" dt="2025-10-10T09:04:59.969" v="24" actId="47"/>
        <pc:sldMkLst>
          <pc:docMk/>
          <pc:sldMk cId="2162900440" sldId="389"/>
        </pc:sldMkLst>
      </pc:sldChg>
      <pc:sldChg chg="del">
        <pc:chgData name="Julia Tworowska" userId="b16c40a0af50c71c" providerId="LiveId" clId="{62008AB7-E1F5-452E-BB20-C25EE8D3663C}" dt="2025-10-10T09:04:58.515" v="23" actId="47"/>
        <pc:sldMkLst>
          <pc:docMk/>
          <pc:sldMk cId="4116566066" sldId="3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705B8-2C24-41B6-8BE0-5D24F20BF6EC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E5C13-0F20-4DD0-91B5-84BC03E7D7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16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2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94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88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33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54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225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020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15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5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205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61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DA028DF-B4E8-4849-8B36-42FC2E6F58B9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90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7B7386-8EA5-4956-B76F-C456C0AD5B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Anafilaksja u dzieci</a:t>
            </a:r>
            <a:br>
              <a:rPr lang="pl-PL" dirty="0"/>
            </a:br>
            <a:r>
              <a:rPr lang="pl-PL" dirty="0"/>
              <a:t>i młodzieży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C78A1E-AAE8-49B1-86D2-C77A218173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Katedra i Klinika Pediatrii, Alergologii</a:t>
            </a:r>
            <a:br>
              <a:rPr lang="pl-PL" dirty="0"/>
            </a:br>
            <a:r>
              <a:rPr lang="pl-PL" dirty="0"/>
              <a:t>i Gastroenterologii CM</a:t>
            </a:r>
            <a:br>
              <a:rPr lang="pl-PL" dirty="0"/>
            </a:br>
            <a:r>
              <a:rPr lang="pl-PL" dirty="0"/>
              <a:t>w Bydgoszczy UMK</a:t>
            </a: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:a16="http://schemas.microsoft.com/office/drawing/2014/main" id="{1ABE15C2-25F7-4785-8176-478AE41D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DA25-0B47-434F-A93F-6D224D646327}" type="slidenum">
              <a:rPr lang="pl-PL" smtClean="0"/>
              <a:t>1</a:t>
            </a:fld>
            <a:endParaRPr lang="pl-PL"/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8C5BBEF3-6D88-47D3-89B0-0426A078D170}"/>
              </a:ext>
            </a:extLst>
          </p:cNvPr>
          <p:cNvGrpSpPr/>
          <p:nvPr/>
        </p:nvGrpSpPr>
        <p:grpSpPr>
          <a:xfrm>
            <a:off x="5299911" y="106780"/>
            <a:ext cx="3742070" cy="711367"/>
            <a:chOff x="5299911" y="106780"/>
            <a:chExt cx="3742070" cy="711367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E8E1E43D-B086-4856-8473-F4590E8F5F71}"/>
                </a:ext>
              </a:extLst>
            </p:cNvPr>
            <p:cNvSpPr/>
            <p:nvPr/>
          </p:nvSpPr>
          <p:spPr>
            <a:xfrm>
              <a:off x="5299911" y="106780"/>
              <a:ext cx="3742070" cy="711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ADCBAD56-3111-4235-A163-DA4E201BA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4221" y="106780"/>
              <a:ext cx="1667760" cy="7113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437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9EC92C-B979-B15E-A4B8-EA0651EC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Częstość występowania – dane globalne</a:t>
            </a:r>
            <a:endParaRPr lang="pl-PL" dirty="0"/>
          </a:p>
        </p:txBody>
      </p:sp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C3A9B708-78C4-AAC7-27BE-E2E99C1E2A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566586"/>
              </p:ext>
            </p:extLst>
          </p:nvPr>
        </p:nvGraphicFramePr>
        <p:xfrm>
          <a:off x="585506" y="2559320"/>
          <a:ext cx="7992858" cy="3832616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718667">
                  <a:extLst>
                    <a:ext uri="{9D8B030D-6E8A-4147-A177-3AD203B41FA5}">
                      <a16:colId xmlns:a16="http://schemas.microsoft.com/office/drawing/2014/main" val="1511761368"/>
                    </a:ext>
                  </a:extLst>
                </a:gridCol>
                <a:gridCol w="3547987">
                  <a:extLst>
                    <a:ext uri="{9D8B030D-6E8A-4147-A177-3AD203B41FA5}">
                      <a16:colId xmlns:a16="http://schemas.microsoft.com/office/drawing/2014/main" val="473324074"/>
                    </a:ext>
                  </a:extLst>
                </a:gridCol>
                <a:gridCol w="2726204">
                  <a:extLst>
                    <a:ext uri="{9D8B030D-6E8A-4147-A177-3AD203B41FA5}">
                      <a16:colId xmlns:a16="http://schemas.microsoft.com/office/drawing/2014/main" val="907885127"/>
                    </a:ext>
                  </a:extLst>
                </a:gridCol>
              </a:tblGrid>
              <a:tr h="2000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Miara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Wartość / zakres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Uwagi / kontekst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3408783346"/>
                  </a:ext>
                </a:extLst>
              </a:tr>
              <a:tr h="3507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Zachorowalność (incydencja ogólna)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~ 46 przypadków / 100 000 osób rocznie (95% CI 21–103)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Średnia globalna z meta-analizy (2010–2014)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4274883530"/>
                  </a:ext>
                </a:extLst>
              </a:tr>
              <a:tr h="5013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Zakres między badaniami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od 0,49 do nawet 328,7 / 100 000 osób/rok 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Duża heterogeniczność definicji, metod zbierania danych, populacji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308318674"/>
                  </a:ext>
                </a:extLst>
              </a:tr>
              <a:tr h="652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Wskaźniki regionalne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Europa: ~ 71 / 100 000; Ameryka Północna: ~ 43 / 100 000; Azja: ~ 8 / 100 000; Australia: ~ 17 / 100 000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Różnice między kontynentami – możliwe zależne od definicji, rejestracji przypadków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2263418478"/>
                  </a:ext>
                </a:extLst>
              </a:tr>
              <a:tr h="5013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Prewalencja (ryzyko dożyciowe)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0,3 % – 5,1 % ogółu populacji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Szacowane na podstawie badań epidemiologicznych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1307749430"/>
                  </a:ext>
                </a:extLst>
              </a:tr>
              <a:tr h="5013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Występowanie u dzieci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Od 1 do 761 przypadków / 100 000 osób/rok (wszystkie przyczyny)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Bardzo szeroki zakres – zależnie od badania, kraju, definicji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841282398"/>
                  </a:ext>
                </a:extLst>
              </a:tr>
              <a:tr h="652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Trend wzrostowy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Coroczny wzrost o ~ 7,4 %</a:t>
                      </a:r>
                    </a:p>
                  </a:txBody>
                  <a:tcPr marL="48709" marR="48709" marT="24355" marB="2435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dirty="0"/>
                        <a:t>Wskazuje na wzrost rozpoznawalności, zmiany stylu życia, większą ekspozycję alergenów </a:t>
                      </a:r>
                    </a:p>
                  </a:txBody>
                  <a:tcPr marL="48709" marR="48709" marT="24355" marB="24355" anchor="ctr"/>
                </a:tc>
                <a:extLst>
                  <a:ext uri="{0D108BD9-81ED-4DB2-BD59-A6C34878D82A}">
                    <a16:rowId xmlns:a16="http://schemas.microsoft.com/office/drawing/2014/main" val="213223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156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A2BE19-CFA3-5092-6058-A1FFAA627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Wiek a przebieg anafilaksji</a:t>
            </a:r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17EEED-5351-59C7-8A6D-57C151DFB84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Dzieci</a:t>
            </a:r>
          </a:p>
          <a:p>
            <a:pPr lvl="1"/>
            <a:r>
              <a:rPr lang="pl-PL" dirty="0"/>
              <a:t>Objawy częściej skórne i oddechowe (pokrzywka, obrzęk, świszczący oddech).</a:t>
            </a:r>
          </a:p>
          <a:p>
            <a:pPr lvl="1"/>
            <a:r>
              <a:rPr lang="pl-PL" dirty="0"/>
              <a:t>Rzadziej izolowana hipotensja.</a:t>
            </a:r>
          </a:p>
          <a:p>
            <a:pPr lvl="1"/>
            <a:r>
              <a:rPr lang="pl-PL" dirty="0"/>
              <a:t>Przebieg gwałtowny, ale zwykle lepsza odpowiedź na leczenie.</a:t>
            </a:r>
          </a:p>
          <a:p>
            <a:r>
              <a:rPr lang="pl-PL" b="1" dirty="0">
                <a:solidFill>
                  <a:srgbClr val="1CADE4"/>
                </a:solidFill>
              </a:rPr>
              <a:t>Dorośli</a:t>
            </a:r>
          </a:p>
          <a:p>
            <a:pPr lvl="1"/>
            <a:r>
              <a:rPr lang="pl-PL" dirty="0"/>
              <a:t>Objawy często mieszane – oddechowe i krążeniowe.</a:t>
            </a:r>
          </a:p>
          <a:p>
            <a:pPr lvl="1"/>
            <a:r>
              <a:rPr lang="pl-PL" dirty="0"/>
              <a:t>Częstsze reakcje </a:t>
            </a:r>
            <a:r>
              <a:rPr lang="pl-PL" dirty="0" err="1"/>
              <a:t>bifazowe</a:t>
            </a:r>
            <a:r>
              <a:rPr lang="pl-PL" dirty="0"/>
              <a:t>.</a:t>
            </a:r>
          </a:p>
          <a:p>
            <a:pPr lvl="1"/>
            <a:r>
              <a:rPr lang="pl-PL" dirty="0"/>
              <a:t>Większa zmienność przebiegu klinicznego w zależności od czynnika.</a:t>
            </a:r>
          </a:p>
          <a:p>
            <a:endParaRPr lang="pl-PL" alt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Osoby starsze</a:t>
            </a:r>
          </a:p>
          <a:p>
            <a:pPr lvl="1"/>
            <a:r>
              <a:rPr lang="pl-PL" dirty="0"/>
              <a:t>Objawy dominująco krążeniowe – hipotensja, zapaść, arytmie.</a:t>
            </a:r>
          </a:p>
          <a:p>
            <a:pPr lvl="1"/>
            <a:r>
              <a:rPr lang="pl-PL" dirty="0"/>
              <a:t>Słabo wyrażone objawy skórne, co utrudnia rozpoznanie.</a:t>
            </a:r>
          </a:p>
          <a:p>
            <a:pPr lvl="1"/>
            <a:r>
              <a:rPr lang="pl-PL" dirty="0"/>
              <a:t>Wyższe ryzyko zgonu ze względu na choroby sercowo-naczyniowe i stosowane leki.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8413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3E8EDC-AAEE-FE42-DBA6-79F664F0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Płeć i czynniki hormonalne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967DA9-B653-A082-879C-5D02B90A16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846107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>
                <a:solidFill>
                  <a:srgbClr val="1CADE4"/>
                </a:solidFill>
              </a:rPr>
              <a:t>Kobiety</a:t>
            </a:r>
            <a:endParaRPr lang="pl-PL" sz="18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Wyższa częstość anafilaksji w </a:t>
            </a:r>
            <a:r>
              <a:rPr lang="pl-PL" sz="1800" b="1" dirty="0"/>
              <a:t>okresie dojrzewania i dorosłości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Estrogeny mogą nasilać aktywację </a:t>
            </a:r>
            <a:r>
              <a:rPr lang="pl-PL" sz="1800" dirty="0" err="1"/>
              <a:t>mastocytów</a:t>
            </a:r>
            <a:r>
              <a:rPr lang="pl-PL" sz="1800" dirty="0"/>
              <a:t> i odpowiedź naczyniową.</a:t>
            </a:r>
          </a:p>
          <a:p>
            <a:pPr lvl="1"/>
            <a:r>
              <a:rPr lang="pl-PL" sz="1800" dirty="0"/>
              <a:t>Cięższy przebieg obserwowany w fazie </a:t>
            </a:r>
            <a:r>
              <a:rPr lang="pl-PL" sz="1800" dirty="0" err="1"/>
              <a:t>lutealnej</a:t>
            </a:r>
            <a:r>
              <a:rPr lang="pl-PL" sz="1800" dirty="0"/>
              <a:t> cyklu, w ciąży i w okresie okołomenopauzalnym.</a:t>
            </a:r>
          </a:p>
          <a:p>
            <a:pPr marL="0" indent="0">
              <a:buNone/>
            </a:pPr>
            <a:r>
              <a:rPr lang="pl-PL" sz="1800" b="1" dirty="0">
                <a:solidFill>
                  <a:srgbClr val="1CADE4"/>
                </a:solidFill>
              </a:rPr>
              <a:t>Mężczyźni</a:t>
            </a:r>
            <a:endParaRPr lang="pl-PL" sz="18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W dzieciństwie anafilaksja częstsza u chłopców (pokarmy).</a:t>
            </a:r>
          </a:p>
          <a:p>
            <a:pPr lvl="1"/>
            <a:r>
              <a:rPr lang="pl-PL" sz="1800" dirty="0"/>
              <a:t>W dorosłości – niższe ryzyko niż u kobiet, choć ciężkie reakcje mogą być równie gwałtowne (np. jady owadów).</a:t>
            </a:r>
          </a:p>
          <a:p>
            <a:pPr marL="0" indent="0">
              <a:buNone/>
            </a:pPr>
            <a:endParaRPr lang="pl-PL" sz="1800" b="1" dirty="0"/>
          </a:p>
          <a:p>
            <a:endParaRPr lang="pl-PL" sz="11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8948" y="2286000"/>
            <a:ext cx="328920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>
                <a:solidFill>
                  <a:srgbClr val="1CADE4"/>
                </a:solidFill>
              </a:rPr>
              <a:t>Hormony i czynniki dodatkowe</a:t>
            </a:r>
          </a:p>
          <a:p>
            <a:pPr lvl="1"/>
            <a:r>
              <a:rPr lang="pl-PL" sz="1800" dirty="0"/>
              <a:t>Estrogen ↑ ryzyko i nasilenie objawów (</a:t>
            </a:r>
            <a:r>
              <a:rPr lang="pl-PL" sz="1800" dirty="0" err="1"/>
              <a:t>mastocyty</a:t>
            </a:r>
            <a:r>
              <a:rPr lang="pl-PL" sz="1800" dirty="0"/>
              <a:t>, cytokiny, przepuszczalność naczyń).</a:t>
            </a:r>
          </a:p>
          <a:p>
            <a:pPr lvl="1"/>
            <a:r>
              <a:rPr lang="pl-PL" sz="1800" dirty="0"/>
              <a:t>Progesteron – możliwe działanie ochronne (hamowanie </a:t>
            </a:r>
            <a:r>
              <a:rPr lang="pl-PL" sz="1800" dirty="0" err="1"/>
              <a:t>degranulacji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Ciąża – zmieniona reakcja immunologiczna, anafilaksja rzadziej, ale z wyższym ryzykiem powikłań krążeniowych.</a:t>
            </a:r>
          </a:p>
          <a:p>
            <a:pPr lvl="1"/>
            <a:r>
              <a:rPr lang="pl-PL" sz="1800" dirty="0"/>
              <a:t>Hormonalne leki antykoncepcyjne i HTZ – opisywane jako potencjalne </a:t>
            </a:r>
            <a:r>
              <a:rPr lang="pl-PL" sz="1800" dirty="0" err="1"/>
              <a:t>kofaktory</a:t>
            </a:r>
            <a:r>
              <a:rPr lang="pl-PL" sz="1800" dirty="0"/>
              <a:t>.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752466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3CFB3A-7597-9313-4E4B-4E48412ED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Choroby towarzyszące zwiększające ryzyko ciężkiego przebiegu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1F91EC-E5D4-8B76-8378-D7FBA21EAC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Choroby układu oddechowego</a:t>
            </a:r>
          </a:p>
          <a:p>
            <a:pPr lvl="1"/>
            <a:r>
              <a:rPr lang="pl-PL" sz="1800" dirty="0"/>
              <a:t>Astma (szczególnie niekontrolowana) → ryzyko ciężkich objawów oddechowych, zgonu.</a:t>
            </a:r>
          </a:p>
          <a:p>
            <a:pPr lvl="1"/>
            <a:r>
              <a:rPr lang="pl-PL" sz="1800" dirty="0"/>
              <a:t>Przewlekła obturacyjna choroba płuc (</a:t>
            </a:r>
            <a:r>
              <a:rPr lang="pl-PL" sz="1800" dirty="0" err="1"/>
              <a:t>POChP</a:t>
            </a:r>
            <a:r>
              <a:rPr lang="pl-PL" sz="1800" dirty="0"/>
              <a:t>).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Choroby układu krążenia</a:t>
            </a:r>
          </a:p>
          <a:p>
            <a:pPr lvl="1"/>
            <a:r>
              <a:rPr lang="pl-PL" sz="1800" dirty="0"/>
              <a:t>Nadciśnienie tętnicze, choroba wieńcowa, niewydolność serca → gorsza tolerancja hipotensji i wstrząsu.</a:t>
            </a:r>
          </a:p>
          <a:p>
            <a:pPr lvl="1"/>
            <a:r>
              <a:rPr lang="pl-PL" sz="1800" dirty="0"/>
              <a:t>Arytmie – większe ryzyko zapaści krążeniowej.</a:t>
            </a:r>
          </a:p>
          <a:p>
            <a:pPr lvl="1"/>
            <a:r>
              <a:rPr lang="pl-PL" sz="1800" dirty="0"/>
              <a:t>Stosowanie β-</a:t>
            </a:r>
            <a:r>
              <a:rPr lang="pl-PL" sz="1800" dirty="0" err="1"/>
              <a:t>blokerów</a:t>
            </a:r>
            <a:r>
              <a:rPr lang="pl-PL" sz="1800" dirty="0"/>
              <a:t> i ACEI → cięższy przebieg, słabsza odpowiedź na adrenalinę.</a:t>
            </a:r>
          </a:p>
        </p:txBody>
      </p:sp>
    </p:spTree>
    <p:extLst>
      <p:ext uri="{BB962C8B-B14F-4D97-AF65-F5344CB8AC3E}">
        <p14:creationId xmlns:p14="http://schemas.microsoft.com/office/powerpoint/2010/main" val="1879210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3CFB3A-7597-9313-4E4B-4E48412ED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Choroby towarzyszące zwiększające ryzyko ciężkiego przebiegu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1F91EC-E5D4-8B76-8378-D7FBA21EAC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Choroby komórek tucznych</a:t>
            </a:r>
          </a:p>
          <a:p>
            <a:pPr lvl="1"/>
            <a:r>
              <a:rPr lang="pl-PL" sz="1800" dirty="0" err="1"/>
              <a:t>Mastocytoza</a:t>
            </a:r>
            <a:r>
              <a:rPr lang="pl-PL" sz="1800" dirty="0"/>
              <a:t> układowa, zespół aktywacji </a:t>
            </a:r>
            <a:r>
              <a:rPr lang="pl-PL" sz="1800" dirty="0" err="1"/>
              <a:t>mastocytów</a:t>
            </a:r>
            <a:r>
              <a:rPr lang="pl-PL" sz="1800" dirty="0"/>
              <a:t> (MCAS) → wysokie ryzyko gwałtownych i nawracających reakcji.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Inne czynniki</a:t>
            </a:r>
          </a:p>
          <a:p>
            <a:pPr lvl="1"/>
            <a:r>
              <a:rPr lang="pl-PL" sz="1800" dirty="0"/>
              <a:t>Dzieci i osoby starsze – mniejsza rezerwa oddechowo-krążeniowa.</a:t>
            </a:r>
          </a:p>
          <a:p>
            <a:pPr lvl="1"/>
            <a:r>
              <a:rPr lang="pl-PL" sz="1800" dirty="0"/>
              <a:t>Otyłość, choroby metaboliczne → trudniejsza resuscytacja, większe ryzyko powikłań.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16990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E25AC-A0F2-D273-9B4A-613137B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Rola genetyki i rodzinne występowanie anafilaksji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3B05D-C89D-B06F-D825-8563FA3D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Rodzinne występowanie</a:t>
            </a:r>
          </a:p>
          <a:p>
            <a:pPr lvl="1"/>
            <a:r>
              <a:rPr lang="pl-PL" sz="2000" dirty="0"/>
              <a:t>Nie dziedziczy się sama anafilaksja, lecz predyspozycja do atopii (astma, AZS, alergie pokarmowe).</a:t>
            </a:r>
          </a:p>
          <a:p>
            <a:pPr lvl="1"/>
            <a:r>
              <a:rPr lang="pl-PL" sz="2000" dirty="0"/>
              <a:t>W rodzinach atopowych → częstsze ciężkie reakcje u dzieci.</a:t>
            </a:r>
          </a:p>
          <a:p>
            <a:pPr lvl="1"/>
            <a:r>
              <a:rPr lang="pl-PL" sz="2000" dirty="0"/>
              <a:t>Opisy przypadków rodzinnego występowania idiopatycznej anafilaksji (rzadkie).</a:t>
            </a:r>
          </a:p>
        </p:txBody>
      </p:sp>
    </p:spTree>
    <p:extLst>
      <p:ext uri="{BB962C8B-B14F-4D97-AF65-F5344CB8AC3E}">
        <p14:creationId xmlns:p14="http://schemas.microsoft.com/office/powerpoint/2010/main" val="2326021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E25AC-A0F2-D273-9B4A-613137B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Rola genetyki i rodzinne występowanie anafilaksji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3B05D-C89D-B06F-D825-8563FA3D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Znaczenie kliniczne</a:t>
            </a:r>
          </a:p>
          <a:p>
            <a:pPr lvl="1"/>
            <a:r>
              <a:rPr lang="pl-PL" sz="2000" dirty="0"/>
              <a:t>Wywiad rodzinny alergiczny = wyższe ryzyko reakcji u potomstwa.</a:t>
            </a:r>
          </a:p>
          <a:p>
            <a:pPr lvl="1"/>
            <a:r>
              <a:rPr lang="pl-PL" sz="2000" dirty="0" err="1"/>
              <a:t>Mastocytoza</a:t>
            </a:r>
            <a:r>
              <a:rPr lang="pl-PL" sz="2000" dirty="0"/>
              <a:t> (sporadyczna lub rodzinna) = szczególnie wysokie ryzyko wstrząsu.</a:t>
            </a:r>
          </a:p>
          <a:p>
            <a:pPr lvl="1"/>
            <a:r>
              <a:rPr lang="pl-PL" sz="2000" dirty="0"/>
              <a:t>Możliwe przyszłe wykorzystanie markerów genetycznych w identyfikacji osób wysokiego ryzyka.</a:t>
            </a:r>
          </a:p>
        </p:txBody>
      </p:sp>
    </p:spTree>
    <p:extLst>
      <p:ext uri="{BB962C8B-B14F-4D97-AF65-F5344CB8AC3E}">
        <p14:creationId xmlns:p14="http://schemas.microsoft.com/office/powerpoint/2010/main" val="1451160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481ED-30C2-1CED-3129-7974BC97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Objawy skórne anafilaksji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831698-A9EA-E179-5E68-ACD7FD59C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>
                <a:solidFill>
                  <a:srgbClr val="1CADE4"/>
                </a:solidFill>
              </a:rPr>
              <a:t>Pokrzywka</a:t>
            </a:r>
            <a:r>
              <a:rPr lang="pl-PL" dirty="0"/>
              <a:t> – bąble, obrzęk, szybko narastają, zwykle rozlane.</a:t>
            </a:r>
          </a:p>
          <a:p>
            <a:r>
              <a:rPr lang="pl-PL" b="1" dirty="0">
                <a:solidFill>
                  <a:srgbClr val="1CADE4"/>
                </a:solidFill>
              </a:rPr>
              <a:t>Rumień</a:t>
            </a:r>
            <a:r>
              <a:rPr lang="pl-PL" dirty="0"/>
              <a:t> – nagłe uogólnione zaczerwienienie skóry.</a:t>
            </a:r>
          </a:p>
          <a:p>
            <a:r>
              <a:rPr lang="pl-PL" b="1" dirty="0">
                <a:solidFill>
                  <a:srgbClr val="1CADE4"/>
                </a:solidFill>
              </a:rPr>
              <a:t>Świąd</a:t>
            </a:r>
            <a:r>
              <a:rPr lang="pl-PL" dirty="0"/>
              <a:t> – często uogólniony, może być pierwszym zwiastunem reakcji.</a:t>
            </a:r>
          </a:p>
          <a:p>
            <a:r>
              <a:rPr lang="pl-PL" b="1" dirty="0">
                <a:solidFill>
                  <a:srgbClr val="1CADE4"/>
                </a:solidFill>
              </a:rPr>
              <a:t>Obrzęk naczynioruchowy </a:t>
            </a:r>
            <a:r>
              <a:rPr lang="pl-PL" dirty="0"/>
              <a:t>– twarz, wargi, powieki, język, krtań</a:t>
            </a:r>
            <a:br>
              <a:rPr lang="pl-PL" dirty="0"/>
            </a:br>
            <a:endParaRPr lang="pl-PL" dirty="0"/>
          </a:p>
          <a:p>
            <a:r>
              <a:rPr lang="pl-PL" dirty="0"/>
              <a:t>Objawy skórne obecne u </a:t>
            </a:r>
            <a:r>
              <a:rPr lang="pl-PL" b="1" dirty="0">
                <a:solidFill>
                  <a:srgbClr val="1CADE4"/>
                </a:solidFill>
              </a:rPr>
              <a:t>80–90% pacjentów z anafilaksją</a:t>
            </a:r>
            <a:r>
              <a:rPr lang="pl-PL" dirty="0"/>
              <a:t>.</a:t>
            </a:r>
          </a:p>
          <a:p>
            <a:r>
              <a:rPr lang="pl-PL" dirty="0"/>
              <a:t>Mogą być jedynym sygnałem początkowym → wymagają czujności.</a:t>
            </a:r>
          </a:p>
          <a:p>
            <a:r>
              <a:rPr lang="pl-PL" b="1" dirty="0">
                <a:solidFill>
                  <a:srgbClr val="1CADE4"/>
                </a:solidFill>
              </a:rPr>
              <a:t>Ich brak nie wyklucza anafilaksji </a:t>
            </a:r>
            <a:r>
              <a:rPr lang="pl-PL" dirty="0"/>
              <a:t>(szczególnie u osób starszych,</a:t>
            </a:r>
            <a:br>
              <a:rPr lang="pl-PL" dirty="0"/>
            </a:br>
            <a:r>
              <a:rPr lang="pl-PL" dirty="0"/>
              <a:t>we wstrząsie).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0898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08E4AE-90E4-2B5C-A471-1AC29688A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Objawy oddechowe anafilaksji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AA5C12-F32D-9397-D4DD-4C0BEAB055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Górne drogi oddechowe</a:t>
            </a:r>
          </a:p>
          <a:p>
            <a:pPr lvl="1"/>
            <a:r>
              <a:rPr lang="pl-PL" dirty="0"/>
              <a:t>obrzęk gardła, języka, krtani</a:t>
            </a:r>
          </a:p>
          <a:p>
            <a:pPr lvl="1"/>
            <a:r>
              <a:rPr lang="pl-PL" dirty="0"/>
              <a:t>chrypka, stridor, uczucie „guli w gardle”</a:t>
            </a:r>
          </a:p>
          <a:p>
            <a:pPr lvl="1"/>
            <a:r>
              <a:rPr lang="pl-PL" dirty="0"/>
              <a:t>ryzyko </a:t>
            </a:r>
            <a:r>
              <a:rPr lang="pl-PL" dirty="0" err="1"/>
              <a:t>obturacji</a:t>
            </a:r>
            <a:r>
              <a:rPr lang="pl-PL" dirty="0"/>
              <a:t> i zatrzymania oddechu</a:t>
            </a:r>
          </a:p>
          <a:p>
            <a:r>
              <a:rPr lang="pl-PL" b="1" dirty="0">
                <a:solidFill>
                  <a:srgbClr val="1CADE4"/>
                </a:solidFill>
              </a:rPr>
              <a:t>Dolne drogi oddechowe</a:t>
            </a:r>
          </a:p>
          <a:p>
            <a:pPr lvl="1"/>
            <a:r>
              <a:rPr lang="pl-PL" dirty="0"/>
              <a:t>skurcz oskrzeli → świszczący oddech, duszność, kaszel</a:t>
            </a:r>
          </a:p>
          <a:p>
            <a:pPr lvl="1"/>
            <a:r>
              <a:rPr lang="pl-PL" dirty="0" err="1"/>
              <a:t>tachypnoe</a:t>
            </a:r>
            <a:r>
              <a:rPr lang="pl-PL" dirty="0"/>
              <a:t>, hipoksemia</a:t>
            </a:r>
          </a:p>
          <a:p>
            <a:pPr lvl="1"/>
            <a:r>
              <a:rPr lang="pl-PL" dirty="0"/>
              <a:t>u pacjentów z astmą – szczególnie ciężki przebieg</a:t>
            </a:r>
          </a:p>
          <a:p>
            <a:r>
              <a:rPr lang="pl-PL" b="1" dirty="0">
                <a:solidFill>
                  <a:srgbClr val="1CADE4"/>
                </a:solidFill>
              </a:rPr>
              <a:t>Objawy subiektywne</a:t>
            </a:r>
          </a:p>
          <a:p>
            <a:pPr lvl="1"/>
            <a:r>
              <a:rPr lang="pl-PL" dirty="0"/>
              <a:t>ucisk w klatce piersiowej</a:t>
            </a:r>
          </a:p>
          <a:p>
            <a:pPr lvl="1"/>
            <a:r>
              <a:rPr lang="pl-PL" dirty="0"/>
              <a:t>trudności w mówieniu</a:t>
            </a:r>
          </a:p>
          <a:p>
            <a:pPr lvl="1"/>
            <a:r>
              <a:rPr lang="pl-PL" dirty="0"/>
              <a:t>niepokój, poczucie braku powietrza</a:t>
            </a:r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Występują u 50–70% pacjentów</a:t>
            </a:r>
            <a:br>
              <a:rPr lang="pl-PL" dirty="0"/>
            </a:br>
            <a:r>
              <a:rPr lang="pl-PL" dirty="0"/>
              <a:t>z anafilaksją.</a:t>
            </a:r>
          </a:p>
          <a:p>
            <a:r>
              <a:rPr lang="pl-PL" dirty="0"/>
              <a:t>Najczęstsza przyczyna zgonów</a:t>
            </a:r>
            <a:br>
              <a:rPr lang="pl-PL" dirty="0"/>
            </a:br>
            <a:r>
              <a:rPr lang="pl-PL" dirty="0"/>
              <a:t>w anafilaksji u dzieci i młodzieży (ciężki skurcz oskrzeli + obrzęk krtani).</a:t>
            </a:r>
          </a:p>
          <a:p>
            <a:r>
              <a:rPr lang="pl-PL" dirty="0"/>
              <a:t>Wczesne rozpoznanie objawów oddechowych = wskazanie do natychmiastowej adrenaliny </a:t>
            </a:r>
            <a:r>
              <a:rPr lang="pl-PL" dirty="0" err="1"/>
              <a:t>i.m</a:t>
            </a:r>
            <a:r>
              <a:rPr lang="pl-PL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1494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85679-E5EE-7D6E-537F-8F77008C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Objawy sercowo-naczyniowe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A458B0-8C1D-54C7-E60B-53BEC68EA0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Hipotensja</a:t>
            </a:r>
          </a:p>
          <a:p>
            <a:pPr lvl="1"/>
            <a:r>
              <a:rPr lang="pl-PL" sz="1800" dirty="0"/>
              <a:t>nagły spadek ciśnienia tętniczego</a:t>
            </a:r>
          </a:p>
          <a:p>
            <a:pPr lvl="1"/>
            <a:r>
              <a:rPr lang="pl-PL" sz="1800" dirty="0"/>
              <a:t>zawroty głowy, osłabienie, utrata przytomności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Tachykardia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odruchowa reakcja na spadek ciśnienia</a:t>
            </a:r>
          </a:p>
          <a:p>
            <a:pPr lvl="1"/>
            <a:r>
              <a:rPr lang="pl-PL" sz="1800" dirty="0"/>
              <a:t>może przejść w zaburzenia rytmu</a:t>
            </a:r>
          </a:p>
          <a:p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Wstrząs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bladość, zimna skóra, sinica</a:t>
            </a:r>
          </a:p>
          <a:p>
            <a:pPr lvl="1"/>
            <a:r>
              <a:rPr lang="pl-PL" sz="1800" dirty="0"/>
              <a:t>niewyczuwalne tętno, zatrzymanie krążenia</a:t>
            </a:r>
          </a:p>
          <a:p>
            <a:pPr marL="0" indent="0">
              <a:buNone/>
            </a:pPr>
            <a:r>
              <a:rPr lang="pl-PL" sz="2400" dirty="0"/>
              <a:t>Dominujące objawy u </a:t>
            </a:r>
            <a:r>
              <a:rPr lang="pl-PL" sz="2400" b="1" dirty="0">
                <a:solidFill>
                  <a:srgbClr val="1CADE4"/>
                </a:solidFill>
              </a:rPr>
              <a:t>dorosłych i osób starszych</a:t>
            </a:r>
            <a:r>
              <a:rPr lang="pl-PL" sz="2400" dirty="0">
                <a:solidFill>
                  <a:srgbClr val="1CADE4"/>
                </a:solidFill>
              </a:rPr>
              <a:t>.</a:t>
            </a:r>
          </a:p>
          <a:p>
            <a:pPr marL="0" indent="0">
              <a:buNone/>
            </a:pPr>
            <a:r>
              <a:rPr lang="pl-PL" sz="2400" dirty="0"/>
              <a:t>Najpoważniejszy marker zagrożenia życia.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0467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2976EC-8BA8-9113-69AD-46FD2329B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Definicja anafilaksji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F5C5E51-3F54-E72C-1BB0-218F324324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/>
              <a:t>Anafilaksja to poważna, układowa reakcja alergiczna, zwykle o nagłym początku, która w niektórych przypadkach może prowadzić do zgonu.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B53B069-320C-80BF-C870-C708D1A3A8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Anafilaksja jest ciężką, systemową reakcją nadwrażliwości, która zazwyczaj rozwija się gwałtownie i może zagrażać życiu.</a:t>
            </a:r>
          </a:p>
        </p:txBody>
      </p:sp>
      <p:sp>
        <p:nvSpPr>
          <p:cNvPr id="7" name="AutoShape 4" descr="Obraz znaleziony dla: eaaci logo">
            <a:extLst>
              <a:ext uri="{FF2B5EF4-FFF2-40B4-BE49-F238E27FC236}">
                <a16:creationId xmlns:a16="http://schemas.microsoft.com/office/drawing/2014/main" id="{C4BE98F2-91FA-DEB5-C0D4-A463AB66B3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  <p:sp>
        <p:nvSpPr>
          <p:cNvPr id="9" name="AutoShape 6" descr="Obraz znaleziony dla: eaaci logo">
            <a:extLst>
              <a:ext uri="{FF2B5EF4-FFF2-40B4-BE49-F238E27FC236}">
                <a16:creationId xmlns:a16="http://schemas.microsoft.com/office/drawing/2014/main" id="{042A1D2A-6138-AC9D-063F-811CA2957E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4228007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02FEE-AF1D-D863-4578-C7D76EEF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Objawy pokarmowe</a:t>
            </a:r>
            <a:br>
              <a:rPr lang="pl-PL" dirty="0"/>
            </a:br>
            <a:r>
              <a:rPr lang="pl-PL" sz="3200" dirty="0"/>
              <a:t>nudności, wymioty, bóle brzucha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458D72-7DC8-CC00-CC17-7D3B95D3C2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Objawy pokarmowe</a:t>
            </a:r>
            <a:br>
              <a:rPr lang="pl-PL" sz="2400" b="1" dirty="0">
                <a:solidFill>
                  <a:srgbClr val="1CADE4"/>
                </a:solidFill>
              </a:rPr>
            </a:br>
            <a:r>
              <a:rPr lang="pl-PL" sz="2400" b="1" dirty="0">
                <a:solidFill>
                  <a:srgbClr val="1CADE4"/>
                </a:solidFill>
              </a:rPr>
              <a:t>w anafilaksji</a:t>
            </a:r>
          </a:p>
          <a:p>
            <a:pPr lvl="1"/>
            <a:r>
              <a:rPr lang="pl-PL" sz="2000" dirty="0"/>
              <a:t>Nudności i wymioty – nagłe, często masywne</a:t>
            </a:r>
          </a:p>
          <a:p>
            <a:pPr lvl="1"/>
            <a:r>
              <a:rPr lang="pl-PL" sz="2000" dirty="0"/>
              <a:t>Bóle brzucha – kolkowe, ostry skurczowy charakter</a:t>
            </a:r>
          </a:p>
          <a:p>
            <a:pPr lvl="1"/>
            <a:r>
              <a:rPr lang="pl-PL" sz="2000" dirty="0"/>
              <a:t>Biegunka – wodnista, niekiedy gwałtowna</a:t>
            </a:r>
          </a:p>
          <a:p>
            <a:pPr lvl="1"/>
            <a:r>
              <a:rPr lang="pl-PL" sz="2000" dirty="0"/>
              <a:t>Skurcze jelit – uczucie parcia, </a:t>
            </a:r>
            <a:r>
              <a:rPr lang="pl-PL" sz="2000" dirty="0" err="1"/>
              <a:t>kurcze</a:t>
            </a:r>
            <a:r>
              <a:rPr lang="pl-PL" sz="2000" dirty="0"/>
              <a:t> mięśni brzucha</a:t>
            </a:r>
          </a:p>
          <a:p>
            <a:br>
              <a:rPr lang="pl-PL" sz="2400" dirty="0"/>
            </a:br>
            <a:endParaRPr lang="pl-PL" sz="2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l-PL" sz="2400" dirty="0"/>
              <a:t>Występują u ok. </a:t>
            </a:r>
            <a:r>
              <a:rPr lang="pl-PL" sz="2400" b="1" dirty="0">
                <a:solidFill>
                  <a:srgbClr val="1CADE4"/>
                </a:solidFill>
              </a:rPr>
              <a:t>20–30% pacjentów z anafilaksją.</a:t>
            </a:r>
          </a:p>
          <a:p>
            <a:r>
              <a:rPr lang="pl-PL" sz="2400" dirty="0"/>
              <a:t>Często </a:t>
            </a:r>
            <a:r>
              <a:rPr lang="pl-PL" sz="2400" b="1" dirty="0">
                <a:solidFill>
                  <a:srgbClr val="1CADE4"/>
                </a:solidFill>
              </a:rPr>
              <a:t>towarzyszą anafilaksji pokarmowej </a:t>
            </a:r>
            <a:r>
              <a:rPr lang="pl-PL" sz="2400" dirty="0"/>
              <a:t>(zwłaszcza u dzieci).</a:t>
            </a:r>
          </a:p>
          <a:p>
            <a:r>
              <a:rPr lang="pl-PL" sz="2400" dirty="0"/>
              <a:t>Mogą </a:t>
            </a:r>
            <a:r>
              <a:rPr lang="pl-PL" sz="2400" b="1" dirty="0">
                <a:solidFill>
                  <a:srgbClr val="1CADE4"/>
                </a:solidFill>
              </a:rPr>
              <a:t>poprzedzać objawy skórne czy oddechowe </a:t>
            </a:r>
            <a:r>
              <a:rPr lang="pl-PL" sz="2400" dirty="0"/>
              <a:t>– wczesny sygnał ostrzegawczy.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30722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554879-1802-903D-52C1-9D8A4A45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Objawy neurologiczne</a:t>
            </a:r>
            <a:br>
              <a:rPr lang="pl-PL" dirty="0"/>
            </a:br>
            <a:r>
              <a:rPr lang="pl-PL" sz="3200" dirty="0"/>
              <a:t>lęk, zawroty głowy, utrata przytomności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8D8777-A73C-41B2-4BC8-69B1BC7EA5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Objawy neurologiczne</a:t>
            </a:r>
            <a:br>
              <a:rPr lang="pl-PL" sz="2400" b="1" dirty="0">
                <a:solidFill>
                  <a:srgbClr val="1CADE4"/>
                </a:solidFill>
              </a:rPr>
            </a:br>
            <a:r>
              <a:rPr lang="pl-PL" sz="2400" b="1" dirty="0">
                <a:solidFill>
                  <a:srgbClr val="1CADE4"/>
                </a:solidFill>
              </a:rPr>
              <a:t>w anafilaksji</a:t>
            </a:r>
          </a:p>
          <a:p>
            <a:pPr lvl="1"/>
            <a:r>
              <a:rPr lang="pl-PL" sz="1800" b="1" dirty="0">
                <a:solidFill>
                  <a:srgbClr val="1CADE4"/>
                </a:solidFill>
              </a:rPr>
              <a:t>Lęk, poczucie zagrożenia </a:t>
            </a:r>
            <a:r>
              <a:rPr lang="pl-PL" sz="1800" dirty="0"/>
              <a:t>– często pierwszy objaw subiektywny</a:t>
            </a:r>
          </a:p>
          <a:p>
            <a:pPr lvl="1"/>
            <a:r>
              <a:rPr lang="pl-PL" sz="1800" b="1" dirty="0">
                <a:solidFill>
                  <a:srgbClr val="1CADE4"/>
                </a:solidFill>
              </a:rPr>
              <a:t>Zawroty głowy</a:t>
            </a:r>
            <a:r>
              <a:rPr lang="pl-PL" sz="1800" dirty="0">
                <a:solidFill>
                  <a:srgbClr val="1CADE4"/>
                </a:solidFill>
              </a:rPr>
              <a:t> </a:t>
            </a:r>
            <a:r>
              <a:rPr lang="pl-PL" sz="1800" dirty="0"/>
              <a:t>– wynik hipotensji i hipoksji</a:t>
            </a:r>
          </a:p>
          <a:p>
            <a:pPr lvl="1"/>
            <a:r>
              <a:rPr lang="pl-PL" sz="1800" b="1" dirty="0">
                <a:solidFill>
                  <a:srgbClr val="1CADE4"/>
                </a:solidFill>
              </a:rPr>
              <a:t>Splątanie, dezorientacja</a:t>
            </a:r>
            <a:r>
              <a:rPr lang="pl-PL" sz="1800" dirty="0">
                <a:solidFill>
                  <a:srgbClr val="1CADE4"/>
                </a:solidFill>
              </a:rPr>
              <a:t> </a:t>
            </a:r>
            <a:r>
              <a:rPr lang="pl-PL" sz="1800" dirty="0"/>
              <a:t>– zaburzenia perfuzji mózgowej</a:t>
            </a:r>
          </a:p>
          <a:p>
            <a:pPr lvl="1"/>
            <a:r>
              <a:rPr lang="pl-PL" sz="1800" b="1" dirty="0">
                <a:solidFill>
                  <a:srgbClr val="1CADE4"/>
                </a:solidFill>
              </a:rPr>
              <a:t>Utrata przytomności, drgawki</a:t>
            </a:r>
            <a:r>
              <a:rPr lang="pl-PL" sz="1800" dirty="0">
                <a:solidFill>
                  <a:srgbClr val="1CADE4"/>
                </a:solidFill>
              </a:rPr>
              <a:t> </a:t>
            </a:r>
            <a:r>
              <a:rPr lang="pl-PL" sz="1800" dirty="0"/>
              <a:t>– w przebiegu wstrząsu i ciężkiej hipoksji</a:t>
            </a:r>
            <a:br>
              <a:rPr lang="pl-PL" sz="1800" dirty="0"/>
            </a:br>
            <a:endParaRPr lang="pl-PL" sz="1800" dirty="0"/>
          </a:p>
          <a:p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Znaczenie kliniczne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/>
              <a:t>Objawy neurologiczne to zwykle </a:t>
            </a:r>
            <a:r>
              <a:rPr lang="pl-PL" sz="2000" b="1" dirty="0">
                <a:solidFill>
                  <a:srgbClr val="1CADE4"/>
                </a:solidFill>
              </a:rPr>
              <a:t>wtórny efekt hipoksji</a:t>
            </a:r>
            <a:br>
              <a:rPr lang="pl-PL" sz="2000" b="1" dirty="0">
                <a:solidFill>
                  <a:srgbClr val="1CADE4"/>
                </a:solidFill>
              </a:rPr>
            </a:br>
            <a:r>
              <a:rPr lang="pl-PL" sz="2000" b="1" dirty="0">
                <a:solidFill>
                  <a:srgbClr val="1CADE4"/>
                </a:solidFill>
              </a:rPr>
              <a:t>i </a:t>
            </a:r>
            <a:r>
              <a:rPr lang="pl-PL" sz="2000" b="1" dirty="0" err="1">
                <a:solidFill>
                  <a:srgbClr val="1CADE4"/>
                </a:solidFill>
              </a:rPr>
              <a:t>hipoperfuzji</a:t>
            </a:r>
            <a:r>
              <a:rPr lang="pl-PL" sz="2000" dirty="0"/>
              <a:t>.</a:t>
            </a:r>
          </a:p>
          <a:p>
            <a:pPr lvl="1"/>
            <a:r>
              <a:rPr lang="pl-PL" sz="2000" dirty="0"/>
              <a:t>Utrata przytomności = </a:t>
            </a:r>
            <a:r>
              <a:rPr lang="pl-PL" sz="2000" b="1" dirty="0">
                <a:solidFill>
                  <a:srgbClr val="1CADE4"/>
                </a:solidFill>
              </a:rPr>
              <a:t>najcięższe spektrum anafilaksji</a:t>
            </a:r>
            <a:r>
              <a:rPr lang="pl-PL" sz="2000" dirty="0"/>
              <a:t>, wymaga natychmiastowej adrenaliny i resuscytacji.</a:t>
            </a:r>
          </a:p>
        </p:txBody>
      </p:sp>
    </p:spTree>
    <p:extLst>
      <p:ext uri="{BB962C8B-B14F-4D97-AF65-F5344CB8AC3E}">
        <p14:creationId xmlns:p14="http://schemas.microsoft.com/office/powerpoint/2010/main" val="4262064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EB6402-B7CC-A4C1-D44A-E186073C4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Diagnostyka oparta na objawach klinicznych – kryteria NIAID</a:t>
            </a:r>
            <a:br>
              <a:rPr lang="pl-PL" sz="3100" dirty="0"/>
            </a:br>
            <a:r>
              <a:rPr lang="pl-PL" sz="2700" dirty="0"/>
              <a:t>Rozpoznanie anafilaksji, gdy spełnione ≥1 z 3 kryteriów</a:t>
            </a: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EA01F-6099-60F0-26AE-C2B8A73515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1) Nagły początek</a:t>
            </a:r>
            <a:br>
              <a:rPr lang="pl-PL" b="1" dirty="0">
                <a:solidFill>
                  <a:srgbClr val="1CADE4"/>
                </a:solidFill>
              </a:rPr>
            </a:br>
            <a:r>
              <a:rPr lang="pl-PL" b="1" dirty="0">
                <a:solidFill>
                  <a:srgbClr val="1CADE4"/>
                </a:solidFill>
              </a:rPr>
              <a:t> (minuty–godziny)</a:t>
            </a:r>
          </a:p>
          <a:p>
            <a:r>
              <a:rPr lang="pl-PL" dirty="0"/>
              <a:t>Objawy skórne/śluzówkowe (pokrzywka, obrzęk)</a:t>
            </a:r>
          </a:p>
          <a:p>
            <a:r>
              <a:rPr lang="pl-PL" dirty="0"/>
              <a:t>i ≥1 z:</a:t>
            </a:r>
          </a:p>
          <a:p>
            <a:pPr lvl="1"/>
            <a:r>
              <a:rPr lang="pl-PL" dirty="0"/>
              <a:t>zaburzenia oddechowe (duszność, stridor, świsty)</a:t>
            </a:r>
          </a:p>
          <a:p>
            <a:pPr lvl="1"/>
            <a:r>
              <a:rPr lang="pl-PL" dirty="0"/>
              <a:t>spadek ciśnienia / objawy krążeniowe</a:t>
            </a:r>
          </a:p>
          <a:p>
            <a:pPr lvl="1"/>
            <a:r>
              <a:rPr lang="pl-PL" dirty="0"/>
              <a:t>objawy przewodu pokarmowego (ból brzucha, wymioty)</a:t>
            </a:r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2) Nagły spadek ciśnienia lub objawy oddechowe</a:t>
            </a:r>
          </a:p>
          <a:p>
            <a:r>
              <a:rPr lang="pl-PL" dirty="0"/>
              <a:t>po ekspozycji na prawdopodobny alergen (nawet bez zmian skórnych).</a:t>
            </a:r>
          </a:p>
          <a:p>
            <a:r>
              <a:rPr lang="pl-PL" b="1" dirty="0">
                <a:solidFill>
                  <a:srgbClr val="1CADE4"/>
                </a:solidFill>
              </a:rPr>
              <a:t>3) Nagły spadek ciśnienia</a:t>
            </a:r>
          </a:p>
          <a:p>
            <a:r>
              <a:rPr lang="pl-PL" dirty="0"/>
              <a:t>po ekspozycji na znany alergen pacjenta</a:t>
            </a:r>
          </a:p>
          <a:p>
            <a:pPr lvl="1"/>
            <a:r>
              <a:rPr lang="pl-PL" dirty="0"/>
              <a:t>u dorosłych: spadek SBP &lt;90 mmHg lub ≥30% od wartości wyjściowej</a:t>
            </a:r>
          </a:p>
          <a:p>
            <a:pPr lvl="1"/>
            <a:r>
              <a:rPr lang="pl-PL" dirty="0"/>
              <a:t>u dzieci: wartości wiekowo-specyficzne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7749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94B888-765B-B5B8-8D8C-1AD48CA11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Pomiar tryptazy</a:t>
            </a:r>
            <a:br>
              <a:rPr lang="pl-PL"/>
            </a:br>
            <a:r>
              <a:rPr lang="pl-PL"/>
              <a:t>kiedy, jak i co oznacza?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D03916-7B42-18F6-F640-12B9D3CFF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l-PL" sz="2000" dirty="0" err="1"/>
              <a:t>Tryptaza</a:t>
            </a:r>
            <a:r>
              <a:rPr lang="pl-PL" sz="2000" dirty="0"/>
              <a:t> = </a:t>
            </a:r>
            <a:r>
              <a:rPr lang="pl-PL" sz="2000" b="1" dirty="0">
                <a:solidFill>
                  <a:srgbClr val="1CADE4"/>
                </a:solidFill>
              </a:rPr>
              <a:t>marker </a:t>
            </a:r>
            <a:r>
              <a:rPr lang="pl-PL" sz="2000" b="1" dirty="0" err="1">
                <a:solidFill>
                  <a:srgbClr val="1CADE4"/>
                </a:solidFill>
              </a:rPr>
              <a:t>degranulacji</a:t>
            </a:r>
            <a:r>
              <a:rPr lang="pl-PL" sz="2000" b="1" dirty="0">
                <a:solidFill>
                  <a:srgbClr val="1CADE4"/>
                </a:solidFill>
              </a:rPr>
              <a:t> </a:t>
            </a:r>
            <a:r>
              <a:rPr lang="pl-PL" sz="2000" b="1" dirty="0" err="1">
                <a:solidFill>
                  <a:srgbClr val="1CADE4"/>
                </a:solidFill>
              </a:rPr>
              <a:t>mastocytów</a:t>
            </a:r>
            <a:r>
              <a:rPr lang="pl-PL" sz="2000" dirty="0"/>
              <a:t>.</a:t>
            </a:r>
          </a:p>
          <a:p>
            <a:pPr lvl="1"/>
            <a:r>
              <a:rPr lang="pl-PL" sz="2000" dirty="0"/>
              <a:t>Nie zawsze podwyższona w anafilaksji pokarmowej (szybka </a:t>
            </a:r>
            <a:r>
              <a:rPr lang="pl-PL" sz="2000" dirty="0" err="1"/>
              <a:t>metabolizacja</a:t>
            </a:r>
            <a:r>
              <a:rPr lang="pl-PL" sz="2000" dirty="0"/>
              <a:t>, mniejsze uwalnianie).</a:t>
            </a:r>
          </a:p>
          <a:p>
            <a:pPr lvl="1"/>
            <a:r>
              <a:rPr lang="pl-PL" sz="2000" dirty="0"/>
              <a:t>Największą wartość ma w </a:t>
            </a:r>
            <a:r>
              <a:rPr lang="pl-PL" sz="2000" b="1" dirty="0">
                <a:solidFill>
                  <a:srgbClr val="1CADE4"/>
                </a:solidFill>
              </a:rPr>
              <a:t>anafilaksji ciężkiej, polekowej, po jadach owadów.</a:t>
            </a:r>
          </a:p>
          <a:p>
            <a:pPr lvl="1"/>
            <a:r>
              <a:rPr lang="pl-PL" sz="2000" dirty="0"/>
              <a:t>Pobierać jak najszybciej po epizodzie anafilaksji  (najlepiej </a:t>
            </a:r>
            <a:r>
              <a:rPr lang="pl-PL" sz="2000" b="1" dirty="0">
                <a:solidFill>
                  <a:srgbClr val="1CADE4"/>
                </a:solidFill>
              </a:rPr>
              <a:t>1–2 h od początku objawów</a:t>
            </a:r>
            <a:r>
              <a:rPr lang="pl-PL" sz="2000" dirty="0"/>
              <a:t>), następnie drugą próbkę: po </a:t>
            </a:r>
            <a:r>
              <a:rPr lang="pl-PL" sz="2000" b="1" dirty="0">
                <a:solidFill>
                  <a:srgbClr val="1CADE4"/>
                </a:solidFill>
              </a:rPr>
              <a:t>24 h</a:t>
            </a:r>
            <a:r>
              <a:rPr lang="pl-PL" sz="2000" dirty="0"/>
              <a:t> (wartość bazowa).</a:t>
            </a:r>
          </a:p>
        </p:txBody>
      </p:sp>
    </p:spTree>
    <p:extLst>
      <p:ext uri="{BB962C8B-B14F-4D97-AF65-F5344CB8AC3E}">
        <p14:creationId xmlns:p14="http://schemas.microsoft.com/office/powerpoint/2010/main" val="2617311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43F122-675D-E3B5-E425-CC08F501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Adrenalina</a:t>
            </a:r>
            <a:br>
              <a:rPr lang="pl-PL" dirty="0"/>
            </a:br>
            <a:r>
              <a:rPr lang="pl-PL" sz="3200" dirty="0"/>
              <a:t>mechanizm działania, dawkowanie, droga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5C6FA6-45B0-8297-55DB-00AF92C0F8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Mechanizm działania</a:t>
            </a:r>
          </a:p>
          <a:p>
            <a:r>
              <a:rPr lang="el-GR" b="1" dirty="0">
                <a:solidFill>
                  <a:srgbClr val="1CADE4"/>
                </a:solidFill>
              </a:rPr>
              <a:t>α₁</a:t>
            </a:r>
            <a:r>
              <a:rPr lang="el-GR" b="1" dirty="0"/>
              <a:t>:</a:t>
            </a:r>
            <a:r>
              <a:rPr lang="el-GR" dirty="0"/>
              <a:t> </a:t>
            </a:r>
            <a:r>
              <a:rPr lang="pl-PL" dirty="0"/>
              <a:t>skurcz naczyń → wzrost ciśnienia, zmniejszenie obrzęku błon śluzowych.</a:t>
            </a:r>
          </a:p>
          <a:p>
            <a:r>
              <a:rPr lang="el-GR" b="1" dirty="0">
                <a:solidFill>
                  <a:srgbClr val="1CADE4"/>
                </a:solidFill>
              </a:rPr>
              <a:t>β₁</a:t>
            </a:r>
            <a:r>
              <a:rPr lang="el-GR" b="1" dirty="0"/>
              <a:t>:</a:t>
            </a:r>
            <a:r>
              <a:rPr lang="el-GR" dirty="0"/>
              <a:t> </a:t>
            </a:r>
            <a:r>
              <a:rPr lang="pl-PL" dirty="0"/>
              <a:t>zwiększenie kurczliwości i częstości akcji serca → poprawa perfuzji.</a:t>
            </a:r>
          </a:p>
          <a:p>
            <a:r>
              <a:rPr lang="el-GR" b="1" dirty="0">
                <a:solidFill>
                  <a:srgbClr val="1CADE4"/>
                </a:solidFill>
              </a:rPr>
              <a:t>β₂</a:t>
            </a:r>
            <a:r>
              <a:rPr lang="el-GR" b="1" dirty="0"/>
              <a:t>:</a:t>
            </a:r>
            <a:r>
              <a:rPr lang="el-GR" dirty="0"/>
              <a:t> </a:t>
            </a:r>
            <a:r>
              <a:rPr lang="pl-PL" dirty="0"/>
              <a:t>rozszerzenie oskrzeli, hamowanie uwalniania mediatorów z </a:t>
            </a:r>
            <a:r>
              <a:rPr lang="pl-PL" dirty="0" err="1"/>
              <a:t>mastocytów</a:t>
            </a:r>
            <a:r>
              <a:rPr lang="pl-PL" dirty="0"/>
              <a:t>.</a:t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r>
              <a:rPr lang="pl-PL" dirty="0"/>
              <a:t>Efekt: </a:t>
            </a:r>
            <a:r>
              <a:rPr lang="pl-PL" b="1" dirty="0">
                <a:solidFill>
                  <a:srgbClr val="1CADE4"/>
                </a:solidFill>
              </a:rPr>
              <a:t>odwrócenie wstrząsu, poprawa wentylacji i perfuzji.</a:t>
            </a:r>
            <a:endParaRPr lang="pl-PL" dirty="0">
              <a:solidFill>
                <a:srgbClr val="1CADE4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1CADE4"/>
              </a:solidFill>
            </a:endParaRP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Dawkowanie (</a:t>
            </a:r>
            <a:r>
              <a:rPr lang="pl-PL" b="1" dirty="0" err="1">
                <a:solidFill>
                  <a:srgbClr val="1CADE4"/>
                </a:solidFill>
              </a:rPr>
              <a:t>i.m</a:t>
            </a:r>
            <a:r>
              <a:rPr lang="pl-PL" b="1" dirty="0">
                <a:solidFill>
                  <a:srgbClr val="1CADE4"/>
                </a:solidFill>
              </a:rPr>
              <a:t>.)</a:t>
            </a:r>
          </a:p>
          <a:p>
            <a:r>
              <a:rPr lang="pl-PL" b="1" dirty="0">
                <a:solidFill>
                  <a:srgbClr val="1CADE4"/>
                </a:solidFill>
              </a:rPr>
              <a:t>Dorośli:</a:t>
            </a:r>
            <a:r>
              <a:rPr lang="pl-PL" dirty="0"/>
              <a:t> 0,5 mg (0,5 ml roztworu 1:1000)</a:t>
            </a:r>
          </a:p>
          <a:p>
            <a:r>
              <a:rPr lang="pl-PL" b="1" dirty="0">
                <a:solidFill>
                  <a:srgbClr val="1CADE4"/>
                </a:solidFill>
              </a:rPr>
              <a:t>Dzieci:</a:t>
            </a:r>
            <a:r>
              <a:rPr lang="pl-PL" dirty="0"/>
              <a:t> 0,01 mg/kg (max 0,3–0,5 mg na dawkę)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2328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D16AAC-A376-9C1D-BF8C-404ECD2E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Leki wspomagające – H1, H2-blokery, GKS, beta2-mimetyki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1475F7-5FDA-1A84-E01D-9F0501DEF0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Leki przeciwhistaminowe </a:t>
            </a:r>
            <a:br>
              <a:rPr lang="pl-PL" b="1" dirty="0">
                <a:solidFill>
                  <a:srgbClr val="1CADE4"/>
                </a:solidFill>
              </a:rPr>
            </a:br>
            <a:r>
              <a:rPr lang="pl-PL" b="1" dirty="0">
                <a:solidFill>
                  <a:srgbClr val="1CADE4"/>
                </a:solidFill>
              </a:rPr>
              <a:t>(H₁ i H₂-</a:t>
            </a:r>
            <a:r>
              <a:rPr lang="pl-PL" b="1" dirty="0" err="1">
                <a:solidFill>
                  <a:srgbClr val="1CADE4"/>
                </a:solidFill>
              </a:rPr>
              <a:t>blokery</a:t>
            </a:r>
            <a:r>
              <a:rPr lang="pl-PL" b="1" dirty="0">
                <a:solidFill>
                  <a:srgbClr val="1CADE4"/>
                </a:solidFill>
              </a:rPr>
              <a:t>)</a:t>
            </a:r>
          </a:p>
          <a:p>
            <a:r>
              <a:rPr lang="pl-PL" b="1" dirty="0">
                <a:solidFill>
                  <a:srgbClr val="1CADE4"/>
                </a:solidFill>
              </a:rPr>
              <a:t>H₁-</a:t>
            </a:r>
            <a:r>
              <a:rPr lang="pl-PL" b="1" dirty="0" err="1">
                <a:solidFill>
                  <a:srgbClr val="1CADE4"/>
                </a:solidFill>
              </a:rPr>
              <a:t>blokery</a:t>
            </a:r>
            <a:r>
              <a:rPr lang="pl-PL" dirty="0">
                <a:solidFill>
                  <a:srgbClr val="1CADE4"/>
                </a:solidFill>
              </a:rPr>
              <a:t> </a:t>
            </a:r>
            <a:r>
              <a:rPr lang="pl-PL" dirty="0"/>
              <a:t>(np. </a:t>
            </a:r>
            <a:r>
              <a:rPr lang="pl-PL" dirty="0" err="1"/>
              <a:t>klemastyna</a:t>
            </a:r>
            <a:r>
              <a:rPr lang="pl-PL" dirty="0"/>
              <a:t>, </a:t>
            </a:r>
            <a:r>
              <a:rPr lang="pl-PL" dirty="0" err="1"/>
              <a:t>difenhydramina</a:t>
            </a:r>
            <a:r>
              <a:rPr lang="pl-PL" dirty="0"/>
              <a:t>):</a:t>
            </a:r>
          </a:p>
          <a:p>
            <a:pPr lvl="1"/>
            <a:r>
              <a:rPr lang="pl-PL" dirty="0"/>
              <a:t>zmniejszają świąd, pokrzywkę, obrzęk skóry,</a:t>
            </a:r>
          </a:p>
          <a:p>
            <a:pPr lvl="1"/>
            <a:r>
              <a:rPr lang="pl-PL" dirty="0"/>
              <a:t>nie zapobiegają wstrząsowi.</a:t>
            </a:r>
          </a:p>
          <a:p>
            <a:r>
              <a:rPr lang="pl-PL" b="1" dirty="0">
                <a:solidFill>
                  <a:srgbClr val="1CADE4"/>
                </a:solidFill>
              </a:rPr>
              <a:t>H₂-</a:t>
            </a:r>
            <a:r>
              <a:rPr lang="pl-PL" b="1" dirty="0" err="1">
                <a:solidFill>
                  <a:srgbClr val="1CADE4"/>
                </a:solidFill>
              </a:rPr>
              <a:t>blokery</a:t>
            </a:r>
            <a:r>
              <a:rPr lang="pl-PL" dirty="0">
                <a:solidFill>
                  <a:srgbClr val="1CADE4"/>
                </a:solidFill>
              </a:rPr>
              <a:t> </a:t>
            </a:r>
            <a:r>
              <a:rPr lang="pl-PL" dirty="0"/>
              <a:t>(np. </a:t>
            </a:r>
            <a:r>
              <a:rPr lang="pl-PL" dirty="0" err="1"/>
              <a:t>ranitydyna</a:t>
            </a:r>
            <a:r>
              <a:rPr lang="pl-PL" dirty="0"/>
              <a:t>, </a:t>
            </a:r>
            <a:r>
              <a:rPr lang="pl-PL" dirty="0" err="1"/>
              <a:t>famotydyna</a:t>
            </a:r>
            <a:r>
              <a:rPr lang="pl-PL" dirty="0"/>
              <a:t>):</a:t>
            </a:r>
          </a:p>
          <a:p>
            <a:pPr lvl="1"/>
            <a:r>
              <a:rPr lang="pl-PL" dirty="0"/>
              <a:t>w skojarzeniu z H₁ → skuteczniejsze działanie na zmiany skórne.</a:t>
            </a:r>
          </a:p>
          <a:p>
            <a:pPr marL="128016" lvl="1" indent="0">
              <a:buNone/>
            </a:pPr>
            <a:endParaRPr lang="pl-PL" i="1" dirty="0"/>
          </a:p>
          <a:p>
            <a:pPr marL="128016" lvl="1" indent="0">
              <a:buNone/>
            </a:pPr>
            <a:r>
              <a:rPr lang="pl-PL" i="1" dirty="0"/>
              <a:t>Działają objawowo, nie zastępują adrenaliny!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D8C79CD-78A6-1AF5-3668-BF8DC8E9A8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 err="1">
                <a:solidFill>
                  <a:srgbClr val="1CADE4"/>
                </a:solidFill>
              </a:rPr>
              <a:t>Glikokortykosteroidy</a:t>
            </a:r>
            <a:r>
              <a:rPr lang="pl-PL" b="1" dirty="0">
                <a:solidFill>
                  <a:srgbClr val="1CADE4"/>
                </a:solidFill>
              </a:rPr>
              <a:t> (GKS)</a:t>
            </a:r>
          </a:p>
          <a:p>
            <a:r>
              <a:rPr lang="pl-PL" b="1" dirty="0">
                <a:solidFill>
                  <a:srgbClr val="1CADE4"/>
                </a:solidFill>
              </a:rPr>
              <a:t>np. </a:t>
            </a:r>
            <a:r>
              <a:rPr lang="pl-PL" b="1" dirty="0" err="1">
                <a:solidFill>
                  <a:srgbClr val="1CADE4"/>
                </a:solidFill>
              </a:rPr>
              <a:t>metylprednizolon</a:t>
            </a:r>
            <a:r>
              <a:rPr lang="pl-PL" b="1" dirty="0">
                <a:solidFill>
                  <a:srgbClr val="1CADE4"/>
                </a:solidFill>
              </a:rPr>
              <a:t>, </a:t>
            </a:r>
            <a:r>
              <a:rPr lang="pl-PL" b="1" dirty="0" err="1">
                <a:solidFill>
                  <a:srgbClr val="1CADE4"/>
                </a:solidFill>
              </a:rPr>
              <a:t>hydrokortyzon</a:t>
            </a:r>
            <a:endParaRPr lang="pl-PL" dirty="0">
              <a:solidFill>
                <a:srgbClr val="1CADE4"/>
              </a:solidFill>
            </a:endParaRPr>
          </a:p>
          <a:p>
            <a:pPr lvl="1"/>
            <a:r>
              <a:rPr lang="pl-PL" dirty="0"/>
              <a:t>działanie opóźnione (2–4 h),</a:t>
            </a:r>
          </a:p>
          <a:p>
            <a:pPr lvl="1"/>
            <a:r>
              <a:rPr lang="pl-PL" dirty="0"/>
              <a:t>zmniejszają ryzyko późnej lub </a:t>
            </a:r>
            <a:r>
              <a:rPr lang="pl-PL" dirty="0" err="1"/>
              <a:t>bifazowej</a:t>
            </a:r>
            <a:r>
              <a:rPr lang="pl-PL" dirty="0"/>
              <a:t> reakcji.</a:t>
            </a:r>
            <a:br>
              <a:rPr lang="pl-PL" dirty="0"/>
            </a:br>
            <a:endParaRPr lang="pl-PL" dirty="0"/>
          </a:p>
          <a:p>
            <a:pPr lvl="1"/>
            <a:r>
              <a:rPr lang="pl-PL" i="1" dirty="0"/>
              <a:t>Nie są lekiem ratującym życie – stosowane jako uzupełnienie terapii.</a:t>
            </a:r>
            <a:endParaRPr lang="pl-PL" b="1" dirty="0"/>
          </a:p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β₂-</a:t>
            </a:r>
            <a:r>
              <a:rPr lang="pl-PL" b="1" dirty="0" err="1">
                <a:solidFill>
                  <a:srgbClr val="1CADE4"/>
                </a:solidFill>
              </a:rPr>
              <a:t>mimetyki</a:t>
            </a:r>
            <a:r>
              <a:rPr lang="pl-PL" b="1" dirty="0">
                <a:solidFill>
                  <a:srgbClr val="1CADE4"/>
                </a:solidFill>
              </a:rPr>
              <a:t> (wziewne)</a:t>
            </a:r>
          </a:p>
          <a:p>
            <a:r>
              <a:rPr lang="pl-PL" b="1" dirty="0">
                <a:solidFill>
                  <a:srgbClr val="1CADE4"/>
                </a:solidFill>
              </a:rPr>
              <a:t>np. </a:t>
            </a:r>
            <a:r>
              <a:rPr lang="pl-PL" b="1" dirty="0" err="1">
                <a:solidFill>
                  <a:srgbClr val="1CADE4"/>
                </a:solidFill>
              </a:rPr>
              <a:t>salbutamol</a:t>
            </a:r>
            <a:r>
              <a:rPr lang="pl-PL" b="1" dirty="0">
                <a:solidFill>
                  <a:srgbClr val="1CADE4"/>
                </a:solidFill>
              </a:rPr>
              <a:t>, </a:t>
            </a:r>
            <a:r>
              <a:rPr lang="pl-PL" b="1" dirty="0" err="1">
                <a:solidFill>
                  <a:srgbClr val="1CADE4"/>
                </a:solidFill>
              </a:rPr>
              <a:t>fenoterol</a:t>
            </a:r>
            <a:endParaRPr lang="pl-PL" dirty="0">
              <a:solidFill>
                <a:srgbClr val="1CADE4"/>
              </a:solidFill>
            </a:endParaRPr>
          </a:p>
          <a:p>
            <a:pPr lvl="1"/>
            <a:r>
              <a:rPr lang="pl-PL" dirty="0"/>
              <a:t>rozszerzają oskrzela w </a:t>
            </a:r>
            <a:r>
              <a:rPr lang="pl-PL" dirty="0" err="1"/>
              <a:t>bronchospazmie</a:t>
            </a:r>
            <a:r>
              <a:rPr lang="pl-PL" dirty="0"/>
              <a:t>,</a:t>
            </a:r>
          </a:p>
          <a:p>
            <a:pPr lvl="1"/>
            <a:r>
              <a:rPr lang="pl-PL" dirty="0"/>
              <a:t>szczególnie przy współistniejącej astmie.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6323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7119A5-DD30-4D0F-3BF2-8DBA62AD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Płynoterapia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E65BC-9BF4-4463-CDC0-9E399DFBA0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Znaczenie patofizjologiczne</a:t>
            </a:r>
          </a:p>
          <a:p>
            <a:pPr lvl="1"/>
            <a:r>
              <a:rPr lang="pl-PL" sz="2000" dirty="0"/>
              <a:t>Anafilaksja → masywna </a:t>
            </a:r>
            <a:r>
              <a:rPr lang="pl-PL" sz="2000" b="1" dirty="0" err="1">
                <a:solidFill>
                  <a:srgbClr val="1CADE4"/>
                </a:solidFill>
              </a:rPr>
              <a:t>wazodylatacja</a:t>
            </a:r>
            <a:r>
              <a:rPr lang="pl-PL" sz="2000" b="1" dirty="0">
                <a:solidFill>
                  <a:srgbClr val="1CADE4"/>
                </a:solidFill>
              </a:rPr>
              <a:t> i przesiąkanie osocza</a:t>
            </a:r>
            <a:r>
              <a:rPr lang="pl-PL" sz="2000" dirty="0">
                <a:solidFill>
                  <a:srgbClr val="1CADE4"/>
                </a:solidFill>
              </a:rPr>
              <a:t> </a:t>
            </a:r>
            <a:r>
              <a:rPr lang="pl-PL" sz="2000" dirty="0"/>
              <a:t>do tkanek.</a:t>
            </a:r>
          </a:p>
          <a:p>
            <a:pPr lvl="1"/>
            <a:r>
              <a:rPr lang="pl-PL" sz="2000" dirty="0"/>
              <a:t>W kilka minut można utracić </a:t>
            </a:r>
            <a:r>
              <a:rPr lang="pl-PL" sz="2000" b="1" dirty="0">
                <a:solidFill>
                  <a:srgbClr val="1CADE4"/>
                </a:solidFill>
              </a:rPr>
              <a:t>&gt;30–40% objętości krążącej</a:t>
            </a:r>
            <a:r>
              <a:rPr lang="pl-PL" sz="2000" dirty="0"/>
              <a:t>.</a:t>
            </a:r>
          </a:p>
          <a:p>
            <a:pPr lvl="1"/>
            <a:r>
              <a:rPr lang="pl-PL" sz="2000" dirty="0"/>
              <a:t>Nawet przy prawidłowym ciśnieniu początkowym → ryzyko hipowolemii i zapaści.</a:t>
            </a:r>
            <a:endParaRPr lang="pl-PL" sz="2000" b="1" dirty="0"/>
          </a:p>
          <a:p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Rodzaj płynu</a:t>
            </a:r>
          </a:p>
          <a:p>
            <a:pPr lvl="1"/>
            <a:r>
              <a:rPr lang="pl-PL" sz="2000" b="1" dirty="0">
                <a:solidFill>
                  <a:srgbClr val="1CADE4"/>
                </a:solidFill>
              </a:rPr>
              <a:t>Krystaloidy izotoniczne</a:t>
            </a:r>
            <a:r>
              <a:rPr lang="pl-PL" sz="2000" dirty="0"/>
              <a:t> (0,9% NaCl, Płyn </a:t>
            </a:r>
            <a:r>
              <a:rPr lang="pl-PL" sz="2000" dirty="0" err="1"/>
              <a:t>Ringera</a:t>
            </a:r>
            <a:r>
              <a:rPr lang="pl-PL" sz="2000" dirty="0"/>
              <a:t>).</a:t>
            </a:r>
          </a:p>
          <a:p>
            <a:pPr lvl="1"/>
            <a:r>
              <a:rPr lang="pl-PL" sz="2000" dirty="0"/>
              <a:t>Koloidy – niezalecane (ryzyko reakcji alergicznych!).</a:t>
            </a:r>
          </a:p>
        </p:txBody>
      </p:sp>
    </p:spTree>
    <p:extLst>
      <p:ext uri="{BB962C8B-B14F-4D97-AF65-F5344CB8AC3E}">
        <p14:creationId xmlns:p14="http://schemas.microsoft.com/office/powerpoint/2010/main" val="3248262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02B764-1E02-7CD2-E9BB-915E7602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Edukacja pacjenta – plan działania przy anafilaksji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A8D169-917F-5A0F-9746-8A280D52CD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400" b="1" dirty="0">
                <a:solidFill>
                  <a:srgbClr val="1CADE4"/>
                </a:solidFill>
              </a:rPr>
              <a:t>Po epizodzie</a:t>
            </a:r>
          </a:p>
          <a:p>
            <a:pPr lvl="1"/>
            <a:r>
              <a:rPr lang="pl-PL" sz="2000" dirty="0"/>
              <a:t>Obserwacja w szpitalu </a:t>
            </a:r>
            <a:br>
              <a:rPr lang="pl-PL" sz="2000" dirty="0"/>
            </a:br>
            <a:r>
              <a:rPr lang="pl-PL" sz="2000" b="1" dirty="0"/>
              <a:t>min. 8–24 h</a:t>
            </a:r>
            <a:r>
              <a:rPr lang="pl-PL" sz="2000" dirty="0"/>
              <a:t>.</a:t>
            </a:r>
          </a:p>
          <a:p>
            <a:pPr lvl="1"/>
            <a:r>
              <a:rPr lang="pl-PL" sz="2000" dirty="0"/>
              <a:t>Oznaczenie </a:t>
            </a:r>
            <a:r>
              <a:rPr lang="pl-PL" sz="2000" b="1" dirty="0" err="1"/>
              <a:t>tryptazy</a:t>
            </a:r>
            <a:r>
              <a:rPr lang="pl-PL" sz="2000" dirty="0"/>
              <a:t> i analiza przyczyny.</a:t>
            </a:r>
          </a:p>
          <a:p>
            <a:pPr lvl="1"/>
            <a:r>
              <a:rPr lang="pl-PL" sz="2000" dirty="0"/>
              <a:t>Omówienie zdarzenia z lekarzem prowadzącym (identyfikacja alergenu).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56FD9F-C4F9-10EC-D70F-28E09AE0B5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400" b="1" dirty="0">
                <a:solidFill>
                  <a:srgbClr val="1CADE4"/>
                </a:solidFill>
              </a:rPr>
              <a:t>Profilaktyka i przygotowanie</a:t>
            </a:r>
          </a:p>
          <a:p>
            <a:pPr lvl="1"/>
            <a:r>
              <a:rPr lang="pl-PL" sz="2000" dirty="0"/>
              <a:t>Zawsze noś przy sobie </a:t>
            </a:r>
            <a:r>
              <a:rPr lang="pl-PL" sz="2000" b="1" dirty="0" err="1"/>
              <a:t>autostrzykawkę</a:t>
            </a:r>
            <a:r>
              <a:rPr lang="pl-PL" sz="2000" b="1" dirty="0"/>
              <a:t> + plan działania.</a:t>
            </a:r>
            <a:endParaRPr lang="pl-PL" sz="2000" dirty="0"/>
          </a:p>
          <a:p>
            <a:pPr lvl="1"/>
            <a:r>
              <a:rPr lang="pl-PL" sz="2000" dirty="0"/>
              <a:t>Poinformuj rodzinę, nauczycieli, współpracowników.</a:t>
            </a:r>
          </a:p>
          <a:p>
            <a:pPr lvl="1"/>
            <a:r>
              <a:rPr lang="pl-PL" sz="2000" dirty="0"/>
              <a:t>Unikaj znanych alergenów, sprawdzaj etykiety produktów.</a:t>
            </a:r>
          </a:p>
          <a:p>
            <a:pPr lvl="1"/>
            <a:r>
              <a:rPr lang="pl-PL" sz="2000" dirty="0"/>
              <a:t>Regularne przeszkolenie w użyciu adrenaliny (</a:t>
            </a:r>
            <a:r>
              <a:rPr lang="pl-PL" sz="2000" dirty="0" err="1"/>
              <a:t>EpiPen</a:t>
            </a:r>
            <a:r>
              <a:rPr lang="pl-PL" sz="2000" dirty="0"/>
              <a:t> </a:t>
            </a:r>
            <a:r>
              <a:rPr lang="pl-PL" sz="2000" dirty="0" err="1"/>
              <a:t>trainer</a:t>
            </a:r>
            <a:r>
              <a:rPr lang="pl-PL" sz="2000" dirty="0"/>
              <a:t>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6309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0A8A2-8FBE-F292-3269-EE489A8D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Przenośne zestawy ratujące życie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2343E6-5458-6EF4-2389-8A45AF4A36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200" b="1" dirty="0" err="1">
                <a:solidFill>
                  <a:srgbClr val="1CADE4"/>
                </a:solidFill>
              </a:rPr>
              <a:t>Autostrzykawka</a:t>
            </a:r>
            <a:r>
              <a:rPr lang="pl-PL" sz="2200" b="1" dirty="0">
                <a:solidFill>
                  <a:srgbClr val="1CADE4"/>
                </a:solidFill>
              </a:rPr>
              <a:t> z adrenaliną </a:t>
            </a:r>
            <a:r>
              <a:rPr lang="pl-PL" sz="2200" b="1" dirty="0"/>
              <a:t>(</a:t>
            </a:r>
            <a:r>
              <a:rPr lang="pl-PL" sz="2200" b="1" dirty="0" err="1"/>
              <a:t>EpiPen</a:t>
            </a:r>
            <a:r>
              <a:rPr lang="pl-PL" sz="2200" b="1" dirty="0"/>
              <a:t>, </a:t>
            </a:r>
            <a:r>
              <a:rPr lang="pl-PL" sz="2200" b="1" dirty="0" err="1"/>
              <a:t>Anapen</a:t>
            </a:r>
            <a:r>
              <a:rPr lang="pl-PL" sz="2200" b="1" dirty="0"/>
              <a:t>, </a:t>
            </a:r>
            <a:r>
              <a:rPr lang="pl-PL" sz="2200" b="1" dirty="0" err="1"/>
              <a:t>Jext</a:t>
            </a:r>
            <a:r>
              <a:rPr lang="pl-PL" sz="2200" b="1" dirty="0"/>
              <a:t>)</a:t>
            </a:r>
            <a:endParaRPr lang="pl-PL" sz="2200" dirty="0"/>
          </a:p>
          <a:p>
            <a:r>
              <a:rPr lang="pl-PL" sz="2200" dirty="0"/>
              <a:t>Dorośli: 0,3 mg</a:t>
            </a:r>
          </a:p>
          <a:p>
            <a:r>
              <a:rPr lang="pl-PL" sz="2200" dirty="0"/>
              <a:t>Dzieci: 0,15 mg (</a:t>
            </a:r>
            <a:r>
              <a:rPr lang="pl-PL" sz="2200" dirty="0" err="1"/>
              <a:t>EpiPen</a:t>
            </a:r>
            <a:r>
              <a:rPr lang="pl-PL" sz="2200" dirty="0"/>
              <a:t> Junior / </a:t>
            </a:r>
            <a:r>
              <a:rPr lang="pl-PL" sz="2200" dirty="0" err="1"/>
              <a:t>Jext</a:t>
            </a:r>
            <a:r>
              <a:rPr lang="pl-PL" sz="2200" dirty="0"/>
              <a:t> Junior)</a:t>
            </a:r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Zasady użycia</a:t>
            </a:r>
          </a:p>
          <a:p>
            <a:r>
              <a:rPr lang="pl-PL" b="1" dirty="0"/>
              <a:t>Zdejmij niebieską blokadę.</a:t>
            </a:r>
            <a:endParaRPr lang="pl-PL" dirty="0"/>
          </a:p>
          <a:p>
            <a:r>
              <a:rPr lang="pl-PL" b="1" dirty="0"/>
              <a:t>Przyłóż pomarańczową końcówkę do uda (zewnętrzna strona).</a:t>
            </a:r>
            <a:endParaRPr lang="pl-PL" dirty="0"/>
          </a:p>
          <a:p>
            <a:r>
              <a:rPr lang="pl-PL" b="1" dirty="0"/>
              <a:t>Dociśnij – klik oznacza wstrzyknięcie.</a:t>
            </a:r>
            <a:endParaRPr lang="pl-PL" dirty="0"/>
          </a:p>
          <a:p>
            <a:r>
              <a:rPr lang="pl-PL" b="1" dirty="0"/>
              <a:t>Przytrzymaj 5–10 sekund.</a:t>
            </a:r>
            <a:endParaRPr lang="pl-PL" dirty="0"/>
          </a:p>
          <a:p>
            <a:r>
              <a:rPr lang="pl-PL" b="1" dirty="0"/>
              <a:t>Zadzwoń po pomoc i obserwuj pacjenta.</a:t>
            </a:r>
          </a:p>
          <a:p>
            <a:pPr marL="0" indent="0">
              <a:buNone/>
            </a:pPr>
            <a:r>
              <a:rPr lang="pl-PL" i="1" dirty="0"/>
              <a:t>Można podać przez ubranie, zawsze w udo, nigdy w rękę ani pośladek!</a:t>
            </a:r>
            <a:endParaRPr lang="pl-PL" dirty="0"/>
          </a:p>
          <a:p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26245A1-36DD-C935-32E2-8C1BB9BB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58849" y="3630544"/>
            <a:ext cx="2114327" cy="3645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89237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AAE78-C689-1406-42DB-7A3E70CC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Środki ostrożności w codziennym życiu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62518A-0F0D-7ACA-F8B3-F28743928D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Pokarmy i przygotowywanie posiłków</a:t>
            </a:r>
          </a:p>
          <a:p>
            <a:pPr lvl="1"/>
            <a:r>
              <a:rPr lang="pl-PL" sz="1800" dirty="0"/>
              <a:t>Czytaj </a:t>
            </a:r>
            <a:r>
              <a:rPr lang="pl-PL" sz="1800" b="1" dirty="0"/>
              <a:t>etykiety produktów</a:t>
            </a:r>
            <a:r>
              <a:rPr lang="pl-PL" sz="1800" dirty="0"/>
              <a:t> – nawet po zmianie marki!</a:t>
            </a:r>
          </a:p>
          <a:p>
            <a:pPr lvl="1"/>
            <a:r>
              <a:rPr lang="pl-PL" sz="1800" dirty="0"/>
              <a:t>Unikaj potraw z etykietą „może zawierać śladowe ilości…”.</a:t>
            </a:r>
          </a:p>
          <a:p>
            <a:pPr lvl="1"/>
            <a:r>
              <a:rPr lang="pl-PL" sz="1800" dirty="0"/>
              <a:t>Nie próbuj nowych potraw bez upewnienia się co do składu.</a:t>
            </a:r>
          </a:p>
          <a:p>
            <a:pPr lvl="1"/>
            <a:r>
              <a:rPr lang="pl-PL" sz="1800" dirty="0"/>
              <a:t>W restauracjach – </a:t>
            </a:r>
            <a:r>
              <a:rPr lang="pl-PL" sz="1800" b="1" dirty="0"/>
              <a:t>zawsze informuj obsługę</a:t>
            </a:r>
            <a:r>
              <a:rPr lang="pl-PL" sz="1800" dirty="0"/>
              <a:t> o alergii (najlepiej pisemnie).</a:t>
            </a:r>
          </a:p>
          <a:p>
            <a:pPr lvl="1"/>
            <a:r>
              <a:rPr lang="pl-PL" sz="1800" dirty="0"/>
              <a:t>U dzieci: przygotuj </a:t>
            </a:r>
            <a:r>
              <a:rPr lang="pl-PL" sz="1800" b="1" dirty="0"/>
              <a:t>listę „bezpiecznych i ryzykownych produktów”</a:t>
            </a:r>
            <a:r>
              <a:rPr lang="pl-PL" sz="1800" dirty="0"/>
              <a:t> dla szkoły lub przedszkola.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1CADE4"/>
                </a:solidFill>
              </a:rPr>
              <a:t>Jady owadów</a:t>
            </a:r>
          </a:p>
          <a:p>
            <a:pPr lvl="1"/>
            <a:r>
              <a:rPr lang="pl-PL" sz="1800" dirty="0"/>
              <a:t>Noś przy sobie </a:t>
            </a:r>
            <a:r>
              <a:rPr lang="pl-PL" sz="1800" b="1" dirty="0" err="1"/>
              <a:t>autostrzykawkę</a:t>
            </a:r>
            <a:r>
              <a:rPr lang="pl-PL" sz="1800" b="1" dirty="0"/>
              <a:t> i opaskę medyczną.</a:t>
            </a:r>
            <a:endParaRPr lang="pl-PL" sz="1800" dirty="0"/>
          </a:p>
          <a:p>
            <a:pPr lvl="1"/>
            <a:r>
              <a:rPr lang="pl-PL" sz="1800" dirty="0"/>
              <a:t>Unikaj chodzenia boso po trawie, słodkich napojów na zewnątrz.</a:t>
            </a:r>
          </a:p>
          <a:p>
            <a:pPr lvl="1"/>
            <a:r>
              <a:rPr lang="pl-PL" sz="1800" dirty="0"/>
              <a:t>Nie używaj intensywnych perfum / kolorowych ubrań na świeżym powietrzu.</a:t>
            </a:r>
          </a:p>
          <a:p>
            <a:pPr lvl="1"/>
            <a:r>
              <a:rPr lang="pl-PL" sz="1800" dirty="0"/>
              <a:t>Jeśli dojdzie do użądlenia – usuń żądło w ciągu kilku sekund, </a:t>
            </a:r>
            <a:r>
              <a:rPr lang="pl-PL" sz="1800" b="1" dirty="0"/>
              <a:t>bez uciskania worka jadowego.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07352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9720A4-3AE1-F473-4B09-9E0E9D14A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Reakcja natychmiastowa – mechanizmy komórkowe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FCD800-9333-09F2-626E-7DFC32BCB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6938168" cy="3200400"/>
          </a:xfrm>
        </p:spPr>
        <p:txBody>
          <a:bodyPr/>
          <a:lstStyle/>
          <a:p>
            <a:r>
              <a:rPr lang="pl-PL" altLang="pl-PL" dirty="0"/>
              <a:t>Alergen + </a:t>
            </a:r>
            <a:r>
              <a:rPr lang="pl-PL" altLang="pl-PL" dirty="0" err="1"/>
              <a:t>IgE</a:t>
            </a:r>
            <a:r>
              <a:rPr lang="pl-PL" altLang="pl-PL" dirty="0"/>
              <a:t> → aktywacja </a:t>
            </a:r>
            <a:r>
              <a:rPr lang="pl-PL" altLang="pl-PL" b="1" dirty="0">
                <a:solidFill>
                  <a:srgbClr val="1CADE4"/>
                </a:solidFill>
              </a:rPr>
              <a:t>komórek tucznych/bazofilów</a:t>
            </a:r>
          </a:p>
          <a:p>
            <a:r>
              <a:rPr lang="pl-PL" altLang="pl-PL" dirty="0" err="1"/>
              <a:t>Degranulacja</a:t>
            </a:r>
            <a:r>
              <a:rPr lang="pl-PL" altLang="pl-PL" dirty="0"/>
              <a:t> → histamina, </a:t>
            </a:r>
            <a:r>
              <a:rPr lang="pl-PL" altLang="pl-PL" dirty="0" err="1"/>
              <a:t>tryptaza</a:t>
            </a:r>
            <a:r>
              <a:rPr lang="pl-PL" altLang="pl-PL" dirty="0"/>
              <a:t>, </a:t>
            </a:r>
            <a:r>
              <a:rPr lang="pl-PL" altLang="pl-PL" dirty="0" err="1"/>
              <a:t>leukotrieny</a:t>
            </a:r>
            <a:r>
              <a:rPr lang="pl-PL" altLang="pl-PL" dirty="0"/>
              <a:t>, prostaglandyny</a:t>
            </a:r>
          </a:p>
          <a:p>
            <a:r>
              <a:rPr lang="pl-PL" altLang="pl-PL" dirty="0"/>
              <a:t>Objawy: pokrzywka, obrzęk, </a:t>
            </a:r>
            <a:r>
              <a:rPr lang="pl-PL" altLang="pl-PL" dirty="0" err="1"/>
              <a:t>bronchospazm</a:t>
            </a:r>
            <a:r>
              <a:rPr lang="pl-PL" altLang="pl-PL" dirty="0"/>
              <a:t>, spadek ciśnienia</a:t>
            </a:r>
          </a:p>
          <a:p>
            <a:r>
              <a:rPr lang="pl-PL" altLang="pl-PL" dirty="0"/>
              <a:t>Uogólnienie → </a:t>
            </a:r>
            <a:r>
              <a:rPr lang="pl-PL" altLang="pl-PL" b="1" dirty="0">
                <a:solidFill>
                  <a:srgbClr val="1CADE4"/>
                </a:solidFill>
              </a:rPr>
              <a:t>anafilaksja</a:t>
            </a:r>
          </a:p>
          <a:p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AF12D8-3DEC-94A3-543E-A003B2EE4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751"/>
            <a:ext cx="199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  <p:sp>
        <p:nvSpPr>
          <p:cNvPr id="5" name="AutoShape 3" descr="Obraz znaleziony dla: anaphylaxis mechanism">
            <a:extLst>
              <a:ext uri="{FF2B5EF4-FFF2-40B4-BE49-F238E27FC236}">
                <a16:creationId xmlns:a16="http://schemas.microsoft.com/office/drawing/2014/main" id="{5F271038-169B-4BE4-1F14-C3F81BB0EA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  <p:sp>
        <p:nvSpPr>
          <p:cNvPr id="6" name="AutoShape 5" descr="Obraz znaleziony dla: anaphylaxis mechanism">
            <a:extLst>
              <a:ext uri="{FF2B5EF4-FFF2-40B4-BE49-F238E27FC236}">
                <a16:creationId xmlns:a16="http://schemas.microsoft.com/office/drawing/2014/main" id="{EB95F361-22FD-2BD4-9780-0B99B9884B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34890727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D2AE8-E4A4-F006-847A-EFE4B017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Odczulanie na alergeny pokarmowe </a:t>
            </a:r>
            <a:r>
              <a:rPr lang="pl-PL" sz="3200" dirty="0"/>
              <a:t>nowe strategie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7B41B2-C885-DDB0-3C4C-9E1A119E8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Cel leczenia</a:t>
            </a:r>
          </a:p>
          <a:p>
            <a:pPr lvl="1"/>
            <a:r>
              <a:rPr lang="pl-PL" sz="1800" dirty="0"/>
              <a:t>Zwiększenie </a:t>
            </a:r>
            <a:r>
              <a:rPr lang="pl-PL" sz="1800" b="1" dirty="0"/>
              <a:t>progu tolerancji</a:t>
            </a:r>
            <a:r>
              <a:rPr lang="pl-PL" sz="1800" dirty="0"/>
              <a:t> – pacjent może przypadkowo spożyć niewielką ilość alergenu </a:t>
            </a:r>
            <a:r>
              <a:rPr lang="pl-PL" sz="1800" b="1" dirty="0"/>
              <a:t>bez ryzyka anafilaksji.</a:t>
            </a:r>
            <a:endParaRPr lang="pl-PL" sz="1800" dirty="0"/>
          </a:p>
          <a:p>
            <a:pPr lvl="1"/>
            <a:r>
              <a:rPr lang="pl-PL" sz="1800" dirty="0"/>
              <a:t>Nie chodzi o „jedzenie wszystkiego”, lecz o </a:t>
            </a:r>
            <a:r>
              <a:rPr lang="pl-PL" sz="1800" b="1" dirty="0"/>
              <a:t>ochronę przed ciężką reakcją.</a:t>
            </a:r>
            <a:endParaRPr lang="pl-PL" sz="1800" dirty="0"/>
          </a:p>
          <a:p>
            <a:pPr marL="0" indent="0">
              <a:buNone/>
            </a:pPr>
            <a:r>
              <a:rPr lang="pl-PL" sz="2400" dirty="0"/>
              <a:t>Immunoterapia pokarmowa nie jest jeszcze rutyną kliniczną, ale to </a:t>
            </a:r>
            <a:r>
              <a:rPr lang="pl-PL" sz="2400" b="1" dirty="0"/>
              <a:t>realna nadzieja</a:t>
            </a:r>
            <a:r>
              <a:rPr lang="pl-PL" sz="2400" dirty="0"/>
              <a:t> na zmianę życia pacjentów z ciężkimi alergiami pokarmowymi. </a:t>
            </a:r>
          </a:p>
        </p:txBody>
      </p:sp>
    </p:spTree>
    <p:extLst>
      <p:ext uri="{BB962C8B-B14F-4D97-AF65-F5344CB8AC3E}">
        <p14:creationId xmlns:p14="http://schemas.microsoft.com/office/powerpoint/2010/main" val="9059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F9E14F-F57D-0319-A81B-6603B14CA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Anafilaksja a inne typy nadwrażliwości (typ I-IV)</a:t>
            </a:r>
            <a:endParaRPr lang="pl-PL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78DC9D3-90AD-7ED1-E8F4-49028B76E4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altLang="pl-PL" sz="2400" b="1" dirty="0">
                <a:solidFill>
                  <a:srgbClr val="1CADE4"/>
                </a:solidFill>
              </a:rPr>
              <a:t>Anafilaksja </a:t>
            </a:r>
            <a:r>
              <a:rPr lang="pl-PL" altLang="pl-PL" sz="2400" b="1" dirty="0" err="1">
                <a:solidFill>
                  <a:srgbClr val="1CADE4"/>
                </a:solidFill>
              </a:rPr>
              <a:t>IgE</a:t>
            </a:r>
            <a:r>
              <a:rPr lang="pl-PL" altLang="pl-PL" sz="2400" b="1" dirty="0">
                <a:solidFill>
                  <a:srgbClr val="1CADE4"/>
                </a:solidFill>
              </a:rPr>
              <a:t>-zależna</a:t>
            </a:r>
          </a:p>
          <a:p>
            <a:pPr marL="459486" lvl="1" indent="-285750"/>
            <a:r>
              <a:rPr lang="pl-PL" altLang="pl-PL" sz="1800" dirty="0"/>
              <a:t>klasyczny typ I (</a:t>
            </a:r>
            <a:r>
              <a:rPr lang="pl-PL" altLang="pl-PL" sz="1800" dirty="0" err="1"/>
              <a:t>hipersensytyzacja</a:t>
            </a:r>
            <a:r>
              <a:rPr lang="pl-PL" altLang="pl-PL" sz="1800" dirty="0"/>
              <a:t> + ponowny kontakt z alergenem).</a:t>
            </a:r>
          </a:p>
          <a:p>
            <a:r>
              <a:rPr lang="pl-PL" altLang="pl-PL" sz="2400" b="1" dirty="0">
                <a:solidFill>
                  <a:srgbClr val="1CADE4"/>
                </a:solidFill>
              </a:rPr>
              <a:t>Anafilaksja nie-</a:t>
            </a:r>
            <a:r>
              <a:rPr lang="pl-PL" altLang="pl-PL" sz="2400" b="1" dirty="0" err="1">
                <a:solidFill>
                  <a:srgbClr val="1CADE4"/>
                </a:solidFill>
              </a:rPr>
              <a:t>IgE</a:t>
            </a:r>
            <a:r>
              <a:rPr lang="pl-PL" altLang="pl-PL" sz="2400" b="1" dirty="0">
                <a:solidFill>
                  <a:srgbClr val="1CADE4"/>
                </a:solidFill>
              </a:rPr>
              <a:t>-zależna</a:t>
            </a:r>
          </a:p>
          <a:p>
            <a:pPr lvl="1"/>
            <a:r>
              <a:rPr lang="pl-PL" altLang="pl-PL" sz="1800" dirty="0"/>
              <a:t>klinicznie wygląda identycznie, ale mechanizm to bezpośrednia aktywacja </a:t>
            </a:r>
            <a:r>
              <a:rPr lang="pl-PL" altLang="pl-PL" sz="1800" dirty="0" err="1"/>
              <a:t>mastocytów</a:t>
            </a:r>
            <a:r>
              <a:rPr lang="pl-PL" altLang="pl-PL" sz="1800" dirty="0"/>
              <a:t>/bazofili lub dopełniacza.</a:t>
            </a:r>
          </a:p>
          <a:p>
            <a:r>
              <a:rPr lang="pl-PL" altLang="pl-PL" sz="2400" b="1" dirty="0">
                <a:solidFill>
                  <a:srgbClr val="1CADE4"/>
                </a:solidFill>
              </a:rPr>
              <a:t>Diagnostyka</a:t>
            </a:r>
          </a:p>
          <a:p>
            <a:pPr lvl="1"/>
            <a:r>
              <a:rPr lang="pl-PL" altLang="pl-PL" sz="1800" dirty="0" err="1"/>
              <a:t>IgE</a:t>
            </a:r>
            <a:r>
              <a:rPr lang="pl-PL" altLang="pl-PL" sz="1800" dirty="0"/>
              <a:t> swoiste, testy skórne → tylko w </a:t>
            </a:r>
            <a:r>
              <a:rPr lang="pl-PL" altLang="pl-PL" sz="1800" dirty="0" err="1"/>
              <a:t>IgE</a:t>
            </a:r>
            <a:r>
              <a:rPr lang="pl-PL" altLang="pl-PL" sz="1800" dirty="0"/>
              <a:t>-zależnej; w nie-</a:t>
            </a:r>
            <a:r>
              <a:rPr lang="pl-PL" altLang="pl-PL" sz="1800" dirty="0" err="1"/>
              <a:t>IgE</a:t>
            </a:r>
            <a:r>
              <a:rPr lang="pl-PL" altLang="pl-PL" sz="1800" dirty="0"/>
              <a:t> dodatnia może być np. tylko </a:t>
            </a:r>
            <a:r>
              <a:rPr lang="pl-PL" altLang="pl-PL" sz="1800" dirty="0" err="1"/>
              <a:t>tryptaza</a:t>
            </a:r>
            <a:r>
              <a:rPr lang="pl-PL" altLang="pl-PL" sz="1800" dirty="0"/>
              <a:t> w ostrej fazie.</a:t>
            </a:r>
          </a:p>
          <a:p>
            <a:r>
              <a:rPr lang="pl-PL" altLang="pl-PL" sz="2400" b="1" dirty="0">
                <a:solidFill>
                  <a:srgbClr val="1CADE4"/>
                </a:solidFill>
              </a:rPr>
              <a:t>Leczenie</a:t>
            </a:r>
          </a:p>
          <a:p>
            <a:pPr lvl="1"/>
            <a:r>
              <a:rPr lang="pl-PL" altLang="pl-PL" sz="1800" dirty="0"/>
              <a:t>zawsze to samo → adrenalina, bo efekt kliniczny = identyczny.</a:t>
            </a:r>
          </a:p>
        </p:txBody>
      </p:sp>
    </p:spTree>
    <p:extLst>
      <p:ext uri="{BB962C8B-B14F-4D97-AF65-F5344CB8AC3E}">
        <p14:creationId xmlns:p14="http://schemas.microsoft.com/office/powerpoint/2010/main" val="383416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00F93B-2107-587E-9C74-65BEC1B8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Anafilaksja vs. wstrząs anafilaktyczny - różnice 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9871444-4F01-157D-F4F7-3C3B2D3A31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Anafilaksja</a:t>
            </a:r>
          </a:p>
          <a:p>
            <a:pPr lvl="1"/>
            <a:r>
              <a:rPr lang="pl-PL" sz="1800" dirty="0"/>
              <a:t>ostra, uogólniona reakcja nadwrażliwości (najczęściej </a:t>
            </a:r>
            <a:r>
              <a:rPr lang="pl-PL" sz="1800" dirty="0" err="1"/>
              <a:t>IgE</a:t>
            </a:r>
            <a:r>
              <a:rPr lang="pl-PL" sz="1800" dirty="0"/>
              <a:t>-zależna)</a:t>
            </a:r>
          </a:p>
          <a:p>
            <a:pPr lvl="1"/>
            <a:r>
              <a:rPr lang="pl-PL" sz="1800" dirty="0"/>
              <a:t>obejmuje ≥2 układy (skóra, oddechowy, pokarmowy, krążenie)</a:t>
            </a:r>
          </a:p>
          <a:p>
            <a:pPr lvl="1"/>
            <a:r>
              <a:rPr lang="pl-PL" sz="1800" dirty="0"/>
              <a:t>objawy: pokrzywka, obrzęk, duszność, ból brzucha, tachykardia</a:t>
            </a:r>
          </a:p>
          <a:p>
            <a:pPr lvl="1"/>
            <a:r>
              <a:rPr lang="pl-PL" sz="1800" dirty="0"/>
              <a:t>hipotensja może, ale nie musi wystąpić</a:t>
            </a:r>
          </a:p>
          <a:p>
            <a:endParaRPr lang="pl-PL" sz="2400" dirty="0"/>
          </a:p>
          <a:p>
            <a:endParaRPr lang="pl-PL" sz="24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5513AF00-EC99-7F43-5BEF-DC50AF59B1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Wstrząs anafilaktyczny</a:t>
            </a:r>
          </a:p>
          <a:p>
            <a:pPr lvl="1"/>
            <a:r>
              <a:rPr lang="pl-PL" sz="1800" dirty="0"/>
              <a:t>najcięższa postać anafilaksji</a:t>
            </a:r>
          </a:p>
          <a:p>
            <a:pPr lvl="1"/>
            <a:r>
              <a:rPr lang="pl-PL" sz="1800" dirty="0"/>
              <a:t>dominująca cecha: gwałtowna hipotensja + </a:t>
            </a:r>
            <a:r>
              <a:rPr lang="pl-PL" sz="1800" dirty="0" err="1"/>
              <a:t>hipoperfuzja</a:t>
            </a:r>
            <a:r>
              <a:rPr lang="pl-PL" sz="1800" dirty="0"/>
              <a:t> narządowa</a:t>
            </a:r>
          </a:p>
          <a:p>
            <a:pPr lvl="1"/>
            <a:r>
              <a:rPr lang="pl-PL" sz="1800" dirty="0"/>
              <a:t>objawy: spadek ciśnienia, utrata przytomności, zapaść, ryzyko NZK</a:t>
            </a:r>
          </a:p>
          <a:p>
            <a:pPr lvl="1"/>
            <a:r>
              <a:rPr lang="pl-PL" sz="1800" dirty="0"/>
              <a:t>wymaga natychmiastowej adrenaliny i intensywnego leczenia</a:t>
            </a:r>
          </a:p>
          <a:p>
            <a:endParaRPr lang="pl-PL" sz="2400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938AFC0-4762-556F-B4BF-EFA4F13383D3}"/>
              </a:ext>
            </a:extLst>
          </p:cNvPr>
          <p:cNvSpPr txBox="1"/>
          <p:nvPr/>
        </p:nvSpPr>
        <p:spPr>
          <a:xfrm>
            <a:off x="592850" y="5232142"/>
            <a:ext cx="779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1CADE4"/>
                </a:solidFill>
              </a:rPr>
              <a:t>Różnica kluczowa</a:t>
            </a:r>
            <a:br>
              <a:rPr lang="pl-PL" dirty="0"/>
            </a:br>
            <a:r>
              <a:rPr lang="pl-PL" dirty="0"/>
              <a:t>Anafilaksja = szerokie spektrum objawów,</a:t>
            </a:r>
            <a:br>
              <a:rPr lang="pl-PL" dirty="0"/>
            </a:br>
            <a:r>
              <a:rPr lang="pl-PL" dirty="0"/>
              <a:t>Wstrząs anafilaktyczny = ciężka niewydolność krążenia w jej przebiegu.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945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E0A76C-CD94-C757-AFBE-EA8430A2D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reakcji anafilaktycznych</a:t>
            </a:r>
            <a:br>
              <a:rPr lang="pl-PL" dirty="0"/>
            </a:br>
            <a:r>
              <a:rPr lang="pl-PL" sz="3200" dirty="0"/>
              <a:t>klasyczna, </a:t>
            </a:r>
            <a:r>
              <a:rPr lang="pl-PL" sz="3200" dirty="0" err="1"/>
              <a:t>bifazowa</a:t>
            </a:r>
            <a:r>
              <a:rPr lang="pl-PL" sz="3200" dirty="0"/>
              <a:t> i późna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F097E36-080A-F18E-D10B-7F762150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altLang="pl-PL" sz="2400" b="1" dirty="0">
                <a:solidFill>
                  <a:srgbClr val="1CADE4"/>
                </a:solidFill>
              </a:rPr>
              <a:t>Klasyczna</a:t>
            </a:r>
          </a:p>
          <a:p>
            <a:pPr lvl="1"/>
            <a:r>
              <a:rPr lang="pl-PL" altLang="pl-PL" sz="1800" dirty="0"/>
              <a:t>najczęstsza, początek: minuty; ustępuje po leczeniu, trwa &lt; kilka h</a:t>
            </a:r>
          </a:p>
          <a:p>
            <a:r>
              <a:rPr lang="pl-PL" altLang="pl-PL" sz="2400" b="1" dirty="0" err="1">
                <a:solidFill>
                  <a:srgbClr val="1CADE4"/>
                </a:solidFill>
              </a:rPr>
              <a:t>Bifazowa</a:t>
            </a:r>
            <a:endParaRPr lang="pl-PL" altLang="pl-PL" sz="2400" b="1" dirty="0">
              <a:solidFill>
                <a:srgbClr val="1CADE4"/>
              </a:solidFill>
            </a:endParaRPr>
          </a:p>
          <a:p>
            <a:pPr lvl="1"/>
            <a:r>
              <a:rPr lang="pl-PL" altLang="pl-PL" sz="1800" dirty="0"/>
              <a:t>5–20% przypadków, nawrót po 1–72 h (zwykle 8–12 h), konieczna obserwacja 8–24 h</a:t>
            </a:r>
          </a:p>
          <a:p>
            <a:r>
              <a:rPr lang="pl-PL" altLang="pl-PL" sz="2400" b="1" dirty="0">
                <a:solidFill>
                  <a:srgbClr val="1CADE4"/>
                </a:solidFill>
              </a:rPr>
              <a:t>Późna</a:t>
            </a:r>
          </a:p>
          <a:p>
            <a:pPr lvl="1"/>
            <a:r>
              <a:rPr lang="pl-PL" altLang="pl-PL" sz="1800" dirty="0"/>
              <a:t>rzadka, najcięższa, objawy &gt;24 h, nawet kilka dni, wymaga intensywnego leczenia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860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8AFC8E-663A-ABC7-97E5-485D7B99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Czynniki wywołujące: pokarmowe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9447CC25-FD30-045E-C925-8206770D9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1889140"/>
              </p:ext>
            </p:extLst>
          </p:nvPr>
        </p:nvGraphicFramePr>
        <p:xfrm>
          <a:off x="768350" y="2286000"/>
          <a:ext cx="7886701" cy="356616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637225">
                  <a:extLst>
                    <a:ext uri="{9D8B030D-6E8A-4147-A177-3AD203B41FA5}">
                      <a16:colId xmlns:a16="http://schemas.microsoft.com/office/drawing/2014/main" val="787279794"/>
                    </a:ext>
                  </a:extLst>
                </a:gridCol>
                <a:gridCol w="3124738">
                  <a:extLst>
                    <a:ext uri="{9D8B030D-6E8A-4147-A177-3AD203B41FA5}">
                      <a16:colId xmlns:a16="http://schemas.microsoft.com/office/drawing/2014/main" val="3655953612"/>
                    </a:ext>
                  </a:extLst>
                </a:gridCol>
                <a:gridCol w="3124738">
                  <a:extLst>
                    <a:ext uri="{9D8B030D-6E8A-4147-A177-3AD203B41FA5}">
                      <a16:colId xmlns:a16="http://schemas.microsoft.com/office/drawing/2014/main" val="97256643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Grupa pacjentów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Najczęstsze pokarmy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Uwagi kliniczne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04961858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Dzieci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mleko krowie, jaja, orzeszki ziemne, orzechy drzewne, soja, pszenica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Często objawy skórne + oddechowe; ryzyko ciężkich reakcji przy orzeszkach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58724018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Nastolatki / młodzi dorośli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orzeszki ziemne, orzechy drzewne, owoce morza, sezam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Wyższe ryzyko wstrząsu; częstsze ciężkie przebiegi (ryzyko śmierci)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0227772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Dorośli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owoce morza (skorupiaki, małże), ryby, orzechy drzewne, lateks–owoce (banan, kiwi, awokado)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Objawy częściej oddechowe i krążeniowe niż skórne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593526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791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ADCD6D-51C3-A3EC-9E05-CC4D3FA4D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Leki wyzwalające: antybiotyki, NLPZ, środki znieczulające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705B0CE-E503-284E-91DF-6CB632FC8F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812945"/>
              </p:ext>
            </p:extLst>
          </p:nvPr>
        </p:nvGraphicFramePr>
        <p:xfrm>
          <a:off x="768096" y="2408389"/>
          <a:ext cx="7798875" cy="409152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662731">
                  <a:extLst>
                    <a:ext uri="{9D8B030D-6E8A-4147-A177-3AD203B41FA5}">
                      <a16:colId xmlns:a16="http://schemas.microsoft.com/office/drawing/2014/main" val="46625646"/>
                    </a:ext>
                  </a:extLst>
                </a:gridCol>
                <a:gridCol w="2633542">
                  <a:extLst>
                    <a:ext uri="{9D8B030D-6E8A-4147-A177-3AD203B41FA5}">
                      <a16:colId xmlns:a16="http://schemas.microsoft.com/office/drawing/2014/main" val="3650095568"/>
                    </a:ext>
                  </a:extLst>
                </a:gridCol>
                <a:gridCol w="3502602">
                  <a:extLst>
                    <a:ext uri="{9D8B030D-6E8A-4147-A177-3AD203B41FA5}">
                      <a16:colId xmlns:a16="http://schemas.microsoft.com/office/drawing/2014/main" val="2125568321"/>
                    </a:ext>
                  </a:extLst>
                </a:gridCol>
              </a:tblGrid>
              <a:tr h="2510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Grupa leków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Przykłady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Uwagi kliniczne</a:t>
                      </a:r>
                    </a:p>
                  </a:txBody>
                  <a:tcPr marL="62760" marR="62760" marT="31380" marB="31380" anchor="ctr"/>
                </a:tc>
                <a:extLst>
                  <a:ext uri="{0D108BD9-81ED-4DB2-BD59-A6C34878D82A}">
                    <a16:rowId xmlns:a16="http://schemas.microsoft.com/office/drawing/2014/main" val="2451170823"/>
                  </a:ext>
                </a:extLst>
              </a:tr>
              <a:tr h="977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Antybiotyki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/>
                        <a:t>β-</a:t>
                      </a:r>
                      <a:r>
                        <a:rPr lang="pl-PL" sz="1800" dirty="0"/>
                        <a:t>laktamy</a:t>
                      </a:r>
                      <a:br>
                        <a:rPr lang="pl-PL" sz="1800" dirty="0"/>
                      </a:br>
                      <a:r>
                        <a:rPr lang="pl-PL" sz="1800" dirty="0"/>
                        <a:t>(penicylina, </a:t>
                      </a:r>
                      <a:r>
                        <a:rPr lang="pl-PL" sz="1800" dirty="0" err="1"/>
                        <a:t>amoksycylina</a:t>
                      </a:r>
                      <a:r>
                        <a:rPr lang="pl-PL" sz="1800" dirty="0"/>
                        <a:t>, </a:t>
                      </a:r>
                      <a:r>
                        <a:rPr lang="pl-PL" sz="1800" dirty="0" err="1"/>
                        <a:t>cefalosporyny</a:t>
                      </a:r>
                      <a:r>
                        <a:rPr lang="pl-PL" sz="1800" dirty="0"/>
                        <a:t>), sulfonamidy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Najczęstsza przyczyna anafilaksji lekowej; zwykle IgE-zależna; reakcje mogą być gwałtowne</a:t>
                      </a:r>
                    </a:p>
                  </a:txBody>
                  <a:tcPr marL="62760" marR="62760" marT="31380" marB="31380" anchor="ctr"/>
                </a:tc>
                <a:extLst>
                  <a:ext uri="{0D108BD9-81ED-4DB2-BD59-A6C34878D82A}">
                    <a16:rowId xmlns:a16="http://schemas.microsoft.com/office/drawing/2014/main" val="676474841"/>
                  </a:ext>
                </a:extLst>
              </a:tr>
              <a:tr h="13429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NLPZ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aspiryna, ibuprofen, diklofenak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Mechanizm często nie-IgE-zależny (zaburzenie szlaku kwasu arachidonowego → ↑ leukotrienów); częste u pacjentów z astmą, polipami nosa</a:t>
                      </a:r>
                    </a:p>
                  </a:txBody>
                  <a:tcPr marL="62760" marR="62760" marT="31380" marB="31380" anchor="ctr"/>
                </a:tc>
                <a:extLst>
                  <a:ext uri="{0D108BD9-81ED-4DB2-BD59-A6C34878D82A}">
                    <a16:rowId xmlns:a16="http://schemas.microsoft.com/office/drawing/2014/main" val="3454982714"/>
                  </a:ext>
                </a:extLst>
              </a:tr>
              <a:tr h="11600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Środki znieczulające / kontrastowe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środki zwiotczające (</a:t>
                      </a:r>
                      <a:r>
                        <a:rPr lang="pl-PL" sz="1800" dirty="0" err="1"/>
                        <a:t>suksametonium</a:t>
                      </a:r>
                      <a:r>
                        <a:rPr lang="pl-PL" sz="1800" dirty="0"/>
                        <a:t>, </a:t>
                      </a:r>
                      <a:r>
                        <a:rPr lang="pl-PL" sz="1800" dirty="0" err="1"/>
                        <a:t>rokuronium</a:t>
                      </a:r>
                      <a:r>
                        <a:rPr lang="pl-PL" sz="1800" dirty="0"/>
                        <a:t>), lateks, środki kontrastowe jodowe</a:t>
                      </a:r>
                    </a:p>
                  </a:txBody>
                  <a:tcPr marL="62760" marR="62760" marT="31380" marB="3138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Często bezpośrednia aktywacja </a:t>
                      </a:r>
                      <a:r>
                        <a:rPr lang="pl-PL" sz="1800" dirty="0" err="1"/>
                        <a:t>mastocytów</a:t>
                      </a:r>
                      <a:r>
                        <a:rPr lang="pl-PL" sz="1800" dirty="0"/>
                        <a:t> (MRGPRX2) lub dopełniacza; reakcja może pojawić się przy pierwszej ekspozycji</a:t>
                      </a:r>
                    </a:p>
                  </a:txBody>
                  <a:tcPr marL="62760" marR="62760" marT="31380" marB="31380" anchor="ctr"/>
                </a:tc>
                <a:extLst>
                  <a:ext uri="{0D108BD9-81ED-4DB2-BD59-A6C34878D82A}">
                    <a16:rowId xmlns:a16="http://schemas.microsoft.com/office/drawing/2014/main" val="11975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20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A9E6F-3015-9F9C-18BF-F6E107FAB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Czynniki fizyczne</a:t>
            </a:r>
            <a:br>
              <a:rPr lang="pl-PL" dirty="0"/>
            </a:br>
            <a:r>
              <a:rPr lang="pl-PL" sz="3200" dirty="0"/>
              <a:t>wysiłek, zimno, ciepło, alkohol</a:t>
            </a:r>
            <a:endParaRPr lang="pl-PL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80B49FF-EB5B-2B8A-D6B6-FC87D92DFCF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altLang="pl-PL" sz="2400" b="1" dirty="0">
                <a:solidFill>
                  <a:srgbClr val="1CADE4"/>
                </a:solidFill>
              </a:rPr>
              <a:t>Wysiłek fizyczny </a:t>
            </a:r>
          </a:p>
          <a:p>
            <a:pPr lvl="1"/>
            <a:r>
              <a:rPr lang="pl-PL" altLang="pl-PL" sz="1800" dirty="0"/>
              <a:t>objawy podczas lub po intensywnym treningu</a:t>
            </a:r>
          </a:p>
          <a:p>
            <a:pPr lvl="1"/>
            <a:r>
              <a:rPr lang="pl-PL" altLang="pl-PL" sz="1800" dirty="0"/>
              <a:t>czasem wymaga jednoczesnej ekspozycji na pokarm (FDEIA, np. pszenica, seler)</a:t>
            </a:r>
          </a:p>
          <a:p>
            <a:pPr lvl="1"/>
            <a:r>
              <a:rPr lang="pl-PL" altLang="pl-PL" sz="1800" dirty="0"/>
              <a:t>mechanizm: ↑ przepuszczalności jelit, aktywacja </a:t>
            </a:r>
            <a:r>
              <a:rPr lang="pl-PL" altLang="pl-PL" sz="1800" dirty="0" err="1"/>
              <a:t>mastocytów</a:t>
            </a:r>
            <a:endParaRPr lang="pl-PL" altLang="pl-PL" sz="1800" dirty="0"/>
          </a:p>
          <a:p>
            <a:r>
              <a:rPr lang="pl-PL" altLang="pl-PL" sz="2400" b="1" dirty="0">
                <a:solidFill>
                  <a:srgbClr val="1CADE4"/>
                </a:solidFill>
              </a:rPr>
              <a:t>Ciepło</a:t>
            </a:r>
          </a:p>
          <a:p>
            <a:pPr lvl="1"/>
            <a:r>
              <a:rPr lang="pl-PL" altLang="pl-PL" sz="1800" dirty="0"/>
              <a:t>sauna, gorąca kąpiel</a:t>
            </a:r>
          </a:p>
          <a:p>
            <a:pPr lvl="1"/>
            <a:r>
              <a:rPr lang="pl-PL" altLang="pl-PL" sz="1800" dirty="0"/>
              <a:t>aktywacja </a:t>
            </a:r>
            <a:r>
              <a:rPr lang="pl-PL" altLang="pl-PL" sz="1800" dirty="0" err="1"/>
              <a:t>mastocytów</a:t>
            </a:r>
            <a:endParaRPr lang="pl-PL" altLang="pl-PL" sz="1800" dirty="0"/>
          </a:p>
          <a:p>
            <a:endParaRPr lang="pl-PL" altLang="pl-PL" sz="2400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altLang="pl-PL" sz="2400" b="1" dirty="0">
                <a:solidFill>
                  <a:srgbClr val="1CADE4"/>
                </a:solidFill>
              </a:rPr>
              <a:t>Zimno</a:t>
            </a:r>
          </a:p>
          <a:p>
            <a:pPr lvl="1"/>
            <a:r>
              <a:rPr lang="pl-PL" altLang="pl-PL" sz="1800" dirty="0"/>
              <a:t>nagłe objawy po ekspozycji na zimną wodę/powietrze/pokarm (np. lody)</a:t>
            </a:r>
          </a:p>
          <a:p>
            <a:pPr lvl="1"/>
            <a:r>
              <a:rPr lang="pl-PL" altLang="pl-PL" sz="1800" dirty="0"/>
              <a:t>mechanizm: bezpośrednia </a:t>
            </a:r>
            <a:r>
              <a:rPr lang="pl-PL" altLang="pl-PL" sz="1800" dirty="0" err="1"/>
              <a:t>degranulacja</a:t>
            </a:r>
            <a:r>
              <a:rPr lang="pl-PL" altLang="pl-PL" sz="1800" dirty="0"/>
              <a:t> </a:t>
            </a:r>
            <a:r>
              <a:rPr lang="pl-PL" altLang="pl-PL" sz="1800" dirty="0" err="1"/>
              <a:t>mastocytów</a:t>
            </a:r>
            <a:endParaRPr lang="pl-PL" altLang="pl-PL" sz="1800" dirty="0"/>
          </a:p>
          <a:p>
            <a:r>
              <a:rPr lang="pl-PL" altLang="pl-PL" sz="2400" b="1" dirty="0">
                <a:solidFill>
                  <a:srgbClr val="1CADE4"/>
                </a:solidFill>
              </a:rPr>
              <a:t>Alkohol</a:t>
            </a:r>
          </a:p>
          <a:p>
            <a:pPr lvl="1"/>
            <a:r>
              <a:rPr lang="pl-PL" altLang="pl-PL" sz="1800" dirty="0" err="1"/>
              <a:t>kofaktor</a:t>
            </a:r>
            <a:r>
              <a:rPr lang="pl-PL" altLang="pl-PL" sz="1800" dirty="0"/>
              <a:t>, nasila reakcję</a:t>
            </a:r>
          </a:p>
          <a:p>
            <a:pPr lvl="1"/>
            <a:r>
              <a:rPr lang="pl-PL" altLang="pl-PL" sz="1800" dirty="0"/>
              <a:t>↑ przepuszczalności jelit, rozszerzenie naczyń</a:t>
            </a:r>
          </a:p>
          <a:p>
            <a:endParaRPr lang="pl-PL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9CB0497-818B-8C8B-DE89-BE2BFF7C6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751"/>
            <a:ext cx="199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5863</TotalTime>
  <Words>2352</Words>
  <Application>Microsoft Office PowerPoint</Application>
  <PresentationFormat>Pokaz na ekranie (4:3)</PresentationFormat>
  <Paragraphs>298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6" baseType="lpstr">
      <vt:lpstr>Aptos</vt:lpstr>
      <vt:lpstr>Arial</vt:lpstr>
      <vt:lpstr>Tw Cen MT</vt:lpstr>
      <vt:lpstr>Tw Cen MT Condensed</vt:lpstr>
      <vt:lpstr>Wingdings 3</vt:lpstr>
      <vt:lpstr>Integralny</vt:lpstr>
      <vt:lpstr>Anafilaksja u dzieci i młodzieży</vt:lpstr>
      <vt:lpstr>Definicja anafilaksji</vt:lpstr>
      <vt:lpstr>Reakcja natychmiastowa – mechanizmy komórkowe</vt:lpstr>
      <vt:lpstr>Anafilaksja a inne typy nadwrażliwości (typ I-IV)</vt:lpstr>
      <vt:lpstr>Anafilaksja vs. wstrząs anafilaktyczny - różnice </vt:lpstr>
      <vt:lpstr>Typy reakcji anafilaktycznych klasyczna, bifazowa i późna</vt:lpstr>
      <vt:lpstr>Czynniki wywołujące: pokarmowe</vt:lpstr>
      <vt:lpstr>Leki wyzwalające: antybiotyki, NLPZ, środki znieczulające</vt:lpstr>
      <vt:lpstr>Czynniki fizyczne wysiłek, zimno, ciepło, alkohol</vt:lpstr>
      <vt:lpstr>Częstość występowania – dane globalne</vt:lpstr>
      <vt:lpstr>Wiek a przebieg anafilaksji</vt:lpstr>
      <vt:lpstr>Płeć i czynniki hormonalne</vt:lpstr>
      <vt:lpstr>Choroby towarzyszące zwiększające ryzyko ciężkiego przebiegu</vt:lpstr>
      <vt:lpstr>Choroby towarzyszące zwiększające ryzyko ciężkiego przebiegu</vt:lpstr>
      <vt:lpstr>Rola genetyki i rodzinne występowanie anafilaksji</vt:lpstr>
      <vt:lpstr>Rola genetyki i rodzinne występowanie anafilaksji</vt:lpstr>
      <vt:lpstr>Objawy skórne anafilaksji</vt:lpstr>
      <vt:lpstr>Objawy oddechowe anafilaksji</vt:lpstr>
      <vt:lpstr>Objawy sercowo-naczyniowe</vt:lpstr>
      <vt:lpstr>Objawy pokarmowe nudności, wymioty, bóle brzucha</vt:lpstr>
      <vt:lpstr>Objawy neurologiczne lęk, zawroty głowy, utrata przytomności</vt:lpstr>
      <vt:lpstr>Diagnostyka oparta na objawach klinicznych – kryteria NIAID Rozpoznanie anafilaksji, gdy spełnione ≥1 z 3 kryteriów</vt:lpstr>
      <vt:lpstr>Pomiar tryptazy kiedy, jak i co oznacza?</vt:lpstr>
      <vt:lpstr>Adrenalina mechanizm działania, dawkowanie, droga</vt:lpstr>
      <vt:lpstr>Leki wspomagające – H1, H2-blokery, GKS, beta2-mimetyki</vt:lpstr>
      <vt:lpstr>Płynoterapia</vt:lpstr>
      <vt:lpstr>Edukacja pacjenta – plan działania przy anafilaksji</vt:lpstr>
      <vt:lpstr>Przenośne zestawy ratujące życie</vt:lpstr>
      <vt:lpstr>Środki ostrożności w codziennym życiu</vt:lpstr>
      <vt:lpstr>Odczulanie na alergeny pokarmowe nowe strategie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Anafilaksja u dzieci i młodzieży</dc:title>
  <dc:creator>Julia Tworowska</dc:creator>
  <cp:lastModifiedBy>Julia Tworowska</cp:lastModifiedBy>
  <cp:revision>17</cp:revision>
  <dcterms:created xsi:type="dcterms:W3CDTF">2025-09-29T17:51:43Z</dcterms:created>
  <dcterms:modified xsi:type="dcterms:W3CDTF">2025-10-10T09:41:47Z</dcterms:modified>
</cp:coreProperties>
</file>