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6"/>
  </p:notesMasterIdLst>
  <p:sldIdLst>
    <p:sldId id="365" r:id="rId2"/>
    <p:sldId id="257" r:id="rId3"/>
    <p:sldId id="265" r:id="rId4"/>
    <p:sldId id="267" r:id="rId5"/>
    <p:sldId id="368" r:id="rId6"/>
    <p:sldId id="268" r:id="rId7"/>
    <p:sldId id="269" r:id="rId8"/>
    <p:sldId id="295" r:id="rId9"/>
    <p:sldId id="348" r:id="rId10"/>
    <p:sldId id="270" r:id="rId11"/>
    <p:sldId id="272" r:id="rId12"/>
    <p:sldId id="273" r:id="rId13"/>
    <p:sldId id="274" r:id="rId14"/>
    <p:sldId id="275" r:id="rId15"/>
    <p:sldId id="372" r:id="rId16"/>
    <p:sldId id="373" r:id="rId17"/>
    <p:sldId id="277" r:id="rId18"/>
    <p:sldId id="349" r:id="rId19"/>
    <p:sldId id="278" r:id="rId20"/>
    <p:sldId id="376" r:id="rId21"/>
    <p:sldId id="279" r:id="rId22"/>
    <p:sldId id="281" r:id="rId23"/>
    <p:sldId id="282" r:id="rId24"/>
    <p:sldId id="283" r:id="rId25"/>
    <p:sldId id="377" r:id="rId26"/>
    <p:sldId id="284" r:id="rId27"/>
    <p:sldId id="378" r:id="rId28"/>
    <p:sldId id="379" r:id="rId29"/>
    <p:sldId id="285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383" r:id="rId38"/>
    <p:sldId id="294" r:id="rId39"/>
    <p:sldId id="302" r:id="rId40"/>
    <p:sldId id="351" r:id="rId41"/>
    <p:sldId id="353" r:id="rId42"/>
    <p:sldId id="303" r:id="rId43"/>
    <p:sldId id="391" r:id="rId44"/>
    <p:sldId id="304" r:id="rId45"/>
    <p:sldId id="305" r:id="rId46"/>
    <p:sldId id="306" r:id="rId47"/>
    <p:sldId id="307" r:id="rId48"/>
    <p:sldId id="308" r:id="rId49"/>
    <p:sldId id="310" r:id="rId50"/>
    <p:sldId id="356" r:id="rId51"/>
    <p:sldId id="318" r:id="rId52"/>
    <p:sldId id="386" r:id="rId53"/>
    <p:sldId id="319" r:id="rId54"/>
    <p:sldId id="320" r:id="rId55"/>
    <p:sldId id="394" r:id="rId56"/>
    <p:sldId id="360" r:id="rId57"/>
    <p:sldId id="321" r:id="rId58"/>
    <p:sldId id="387" r:id="rId59"/>
    <p:sldId id="322" r:id="rId60"/>
    <p:sldId id="323" r:id="rId61"/>
    <p:sldId id="395" r:id="rId62"/>
    <p:sldId id="327" r:id="rId63"/>
    <p:sldId id="397" r:id="rId64"/>
    <p:sldId id="328" r:id="rId6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AD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Styl jasny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Styl jasny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4660"/>
  </p:normalViewPr>
  <p:slideViewPr>
    <p:cSldViewPr snapToGrid="0">
      <p:cViewPr varScale="1">
        <p:scale>
          <a:sx n="83" d="100"/>
          <a:sy n="83" d="100"/>
        </p:scale>
        <p:origin x="1185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 Tworowska" userId="b16c40a0af50c71c" providerId="LiveId" clId="{62008AB7-E1F5-452E-BB20-C25EE8D3663C}"/>
    <pc:docChg chg="delSld">
      <pc:chgData name="Julia Tworowska" userId="b16c40a0af50c71c" providerId="LiveId" clId="{62008AB7-E1F5-452E-BB20-C25EE8D3663C}" dt="2025-11-14T17:55:17.322" v="28" actId="47"/>
      <pc:docMkLst>
        <pc:docMk/>
      </pc:docMkLst>
      <pc:sldChg chg="del">
        <pc:chgData name="Julia Tworowska" userId="b16c40a0af50c71c" providerId="LiveId" clId="{62008AB7-E1F5-452E-BB20-C25EE8D3663C}" dt="2025-11-14T17:54:10.039" v="22" actId="47"/>
        <pc:sldMkLst>
          <pc:docMk/>
          <pc:sldMk cId="3489072774" sldId="259"/>
        </pc:sldMkLst>
      </pc:sldChg>
      <pc:sldChg chg="del">
        <pc:chgData name="Julia Tworowska" userId="b16c40a0af50c71c" providerId="LiveId" clId="{62008AB7-E1F5-452E-BB20-C25EE8D3663C}" dt="2025-11-14T17:54:08.376" v="20" actId="47"/>
        <pc:sldMkLst>
          <pc:docMk/>
          <pc:sldMk cId="1974399118" sldId="262"/>
        </pc:sldMkLst>
      </pc:sldChg>
      <pc:sldChg chg="del">
        <pc:chgData name="Julia Tworowska" userId="b16c40a0af50c71c" providerId="LiveId" clId="{62008AB7-E1F5-452E-BB20-C25EE8D3663C}" dt="2025-11-14T17:53:45.702" v="16" actId="47"/>
        <pc:sldMkLst>
          <pc:docMk/>
          <pc:sldMk cId="4029929388" sldId="271"/>
        </pc:sldMkLst>
      </pc:sldChg>
      <pc:sldChg chg="del">
        <pc:chgData name="Julia Tworowska" userId="b16c40a0af50c71c" providerId="LiveId" clId="{62008AB7-E1F5-452E-BB20-C25EE8D3663C}" dt="2025-11-14T17:53:29.901" v="13" actId="47"/>
        <pc:sldMkLst>
          <pc:docMk/>
          <pc:sldMk cId="1711203677" sldId="286"/>
        </pc:sldMkLst>
      </pc:sldChg>
      <pc:sldChg chg="del">
        <pc:chgData name="Julia Tworowska" userId="b16c40a0af50c71c" providerId="LiveId" clId="{62008AB7-E1F5-452E-BB20-C25EE8D3663C}" dt="2025-11-14T17:53:21.221" v="11" actId="47"/>
        <pc:sldMkLst>
          <pc:docMk/>
          <pc:sldMk cId="1474336021" sldId="297"/>
        </pc:sldMkLst>
      </pc:sldChg>
      <pc:sldChg chg="del">
        <pc:chgData name="Julia Tworowska" userId="b16c40a0af50c71c" providerId="LiveId" clId="{62008AB7-E1F5-452E-BB20-C25EE8D3663C}" dt="2025-11-14T17:53:19.343" v="9" actId="47"/>
        <pc:sldMkLst>
          <pc:docMk/>
          <pc:sldMk cId="1556539217" sldId="301"/>
        </pc:sldMkLst>
      </pc:sldChg>
      <pc:sldChg chg="del">
        <pc:chgData name="Julia Tworowska" userId="b16c40a0af50c71c" providerId="LiveId" clId="{62008AB7-E1F5-452E-BB20-C25EE8D3663C}" dt="2025-11-14T17:55:17.322" v="28" actId="47"/>
        <pc:sldMkLst>
          <pc:docMk/>
          <pc:sldMk cId="3947124316" sldId="312"/>
        </pc:sldMkLst>
      </pc:sldChg>
      <pc:sldChg chg="del">
        <pc:chgData name="Julia Tworowska" userId="b16c40a0af50c71c" providerId="LiveId" clId="{62008AB7-E1F5-452E-BB20-C25EE8D3663C}" dt="2025-11-14T17:55:11.760" v="25" actId="47"/>
        <pc:sldMkLst>
          <pc:docMk/>
          <pc:sldMk cId="2389915445" sldId="316"/>
        </pc:sldMkLst>
      </pc:sldChg>
      <pc:sldChg chg="del">
        <pc:chgData name="Julia Tworowska" userId="b16c40a0af50c71c" providerId="LiveId" clId="{62008AB7-E1F5-452E-BB20-C25EE8D3663C}" dt="2025-11-14T17:53:02.106" v="7" actId="47"/>
        <pc:sldMkLst>
          <pc:docMk/>
          <pc:sldMk cId="1528586156" sldId="317"/>
        </pc:sldMkLst>
      </pc:sldChg>
      <pc:sldChg chg="del">
        <pc:chgData name="Julia Tworowska" userId="b16c40a0af50c71c" providerId="LiveId" clId="{62008AB7-E1F5-452E-BB20-C25EE8D3663C}" dt="2025-11-14T17:54:49.595" v="23" actId="47"/>
        <pc:sldMkLst>
          <pc:docMk/>
          <pc:sldMk cId="763446953" sldId="326"/>
        </pc:sldMkLst>
      </pc:sldChg>
      <pc:sldChg chg="del">
        <pc:chgData name="Julia Tworowska" userId="b16c40a0af50c71c" providerId="LiveId" clId="{62008AB7-E1F5-452E-BB20-C25EE8D3663C}" dt="2025-11-14T17:52:26.810" v="4" actId="47"/>
        <pc:sldMkLst>
          <pc:docMk/>
          <pc:sldMk cId="1007205983" sldId="329"/>
        </pc:sldMkLst>
      </pc:sldChg>
      <pc:sldChg chg="del">
        <pc:chgData name="Julia Tworowska" userId="b16c40a0af50c71c" providerId="LiveId" clId="{62008AB7-E1F5-452E-BB20-C25EE8D3663C}" dt="2025-11-14T17:53:57.056" v="17" actId="47"/>
        <pc:sldMkLst>
          <pc:docMk/>
          <pc:sldMk cId="218969601" sldId="345"/>
        </pc:sldMkLst>
      </pc:sldChg>
      <pc:sldChg chg="del">
        <pc:chgData name="Julia Tworowska" userId="b16c40a0af50c71c" providerId="LiveId" clId="{62008AB7-E1F5-452E-BB20-C25EE8D3663C}" dt="2025-11-14T17:54:09.225" v="21" actId="47"/>
        <pc:sldMkLst>
          <pc:docMk/>
          <pc:sldMk cId="2815618193" sldId="346"/>
        </pc:sldMkLst>
      </pc:sldChg>
      <pc:sldChg chg="del">
        <pc:chgData name="Julia Tworowska" userId="b16c40a0af50c71c" providerId="LiveId" clId="{62008AB7-E1F5-452E-BB20-C25EE8D3663C}" dt="2025-11-14T17:54:07.098" v="19" actId="47"/>
        <pc:sldMkLst>
          <pc:docMk/>
          <pc:sldMk cId="283983539" sldId="347"/>
        </pc:sldMkLst>
      </pc:sldChg>
      <pc:sldChg chg="del">
        <pc:chgData name="Julia Tworowska" userId="b16c40a0af50c71c" providerId="LiveId" clId="{62008AB7-E1F5-452E-BB20-C25EE8D3663C}" dt="2025-11-14T17:53:20.325" v="10" actId="47"/>
        <pc:sldMkLst>
          <pc:docMk/>
          <pc:sldMk cId="3642139328" sldId="350"/>
        </pc:sldMkLst>
      </pc:sldChg>
      <pc:sldChg chg="del">
        <pc:chgData name="Julia Tworowska" userId="b16c40a0af50c71c" providerId="LiveId" clId="{62008AB7-E1F5-452E-BB20-C25EE8D3663C}" dt="2025-11-14T17:55:13.231" v="26" actId="47"/>
        <pc:sldMkLst>
          <pc:docMk/>
          <pc:sldMk cId="2508871424" sldId="359"/>
        </pc:sldMkLst>
      </pc:sldChg>
      <pc:sldChg chg="del">
        <pc:chgData name="Julia Tworowska" userId="b16c40a0af50c71c" providerId="LiveId" clId="{62008AB7-E1F5-452E-BB20-C25EE8D3663C}" dt="2025-11-14T17:52:10.144" v="2" actId="47"/>
        <pc:sldMkLst>
          <pc:docMk/>
          <pc:sldMk cId="3157674837" sldId="364"/>
        </pc:sldMkLst>
      </pc:sldChg>
      <pc:sldChg chg="del">
        <pc:chgData name="Julia Tworowska" userId="b16c40a0af50c71c" providerId="LiveId" clId="{62008AB7-E1F5-452E-BB20-C25EE8D3663C}" dt="2025-11-14T17:54:06.168" v="18" actId="47"/>
        <pc:sldMkLst>
          <pc:docMk/>
          <pc:sldMk cId="2388318760" sldId="367"/>
        </pc:sldMkLst>
      </pc:sldChg>
      <pc:sldChg chg="del">
        <pc:chgData name="Julia Tworowska" userId="b16c40a0af50c71c" providerId="LiveId" clId="{62008AB7-E1F5-452E-BB20-C25EE8D3663C}" dt="2025-11-14T17:53:44.844" v="15" actId="47"/>
        <pc:sldMkLst>
          <pc:docMk/>
          <pc:sldMk cId="2218990380" sldId="370"/>
        </pc:sldMkLst>
      </pc:sldChg>
      <pc:sldChg chg="del">
        <pc:chgData name="Julia Tworowska" userId="b16c40a0af50c71c" providerId="LiveId" clId="{62008AB7-E1F5-452E-BB20-C25EE8D3663C}" dt="2025-11-14T17:53:43.893" v="14" actId="47"/>
        <pc:sldMkLst>
          <pc:docMk/>
          <pc:sldMk cId="120280116" sldId="371"/>
        </pc:sldMkLst>
      </pc:sldChg>
      <pc:sldChg chg="del">
        <pc:chgData name="Julia Tworowska" userId="b16c40a0af50c71c" providerId="LiveId" clId="{62008AB7-E1F5-452E-BB20-C25EE8D3663C}" dt="2025-11-14T17:53:29.003" v="12" actId="47"/>
        <pc:sldMkLst>
          <pc:docMk/>
          <pc:sldMk cId="1871130603" sldId="380"/>
        </pc:sldMkLst>
      </pc:sldChg>
      <pc:sldChg chg="del">
        <pc:chgData name="Julia Tworowska" userId="b16c40a0af50c71c" providerId="LiveId" clId="{62008AB7-E1F5-452E-BB20-C25EE8D3663C}" dt="2025-11-14T17:55:16.493" v="27" actId="47"/>
        <pc:sldMkLst>
          <pc:docMk/>
          <pc:sldMk cId="3458762180" sldId="384"/>
        </pc:sldMkLst>
      </pc:sldChg>
      <pc:sldChg chg="del">
        <pc:chgData name="Julia Tworowska" userId="b16c40a0af50c71c" providerId="LiveId" clId="{62008AB7-E1F5-452E-BB20-C25EE8D3663C}" dt="2025-11-14T17:53:02.133" v="8" actId="47"/>
        <pc:sldMkLst>
          <pc:docMk/>
          <pc:sldMk cId="2408920682" sldId="385"/>
        </pc:sldMkLst>
      </pc:sldChg>
      <pc:sldChg chg="del">
        <pc:chgData name="Julia Tworowska" userId="b16c40a0af50c71c" providerId="LiveId" clId="{62008AB7-E1F5-452E-BB20-C25EE8D3663C}" dt="2025-11-14T17:52:06.294" v="0" actId="47"/>
        <pc:sldMkLst>
          <pc:docMk/>
          <pc:sldMk cId="4116566066" sldId="390"/>
        </pc:sldMkLst>
      </pc:sldChg>
      <pc:sldChg chg="del">
        <pc:chgData name="Julia Tworowska" userId="b16c40a0af50c71c" providerId="LiveId" clId="{62008AB7-E1F5-452E-BB20-C25EE8D3663C}" dt="2025-11-14T17:52:52.398" v="6" actId="47"/>
        <pc:sldMkLst>
          <pc:docMk/>
          <pc:sldMk cId="319004745" sldId="392"/>
        </pc:sldMkLst>
      </pc:sldChg>
      <pc:sldChg chg="del">
        <pc:chgData name="Julia Tworowska" userId="b16c40a0af50c71c" providerId="LiveId" clId="{62008AB7-E1F5-452E-BB20-C25EE8D3663C}" dt="2025-11-14T17:52:49.083" v="5" actId="47"/>
        <pc:sldMkLst>
          <pc:docMk/>
          <pc:sldMk cId="2382168591" sldId="393"/>
        </pc:sldMkLst>
      </pc:sldChg>
      <pc:sldChg chg="del">
        <pc:chgData name="Julia Tworowska" userId="b16c40a0af50c71c" providerId="LiveId" clId="{62008AB7-E1F5-452E-BB20-C25EE8D3663C}" dt="2025-11-14T17:54:51.494" v="24" actId="47"/>
        <pc:sldMkLst>
          <pc:docMk/>
          <pc:sldMk cId="2717397680" sldId="396"/>
        </pc:sldMkLst>
      </pc:sldChg>
      <pc:sldChg chg="del">
        <pc:chgData name="Julia Tworowska" userId="b16c40a0af50c71c" providerId="LiveId" clId="{62008AB7-E1F5-452E-BB20-C25EE8D3663C}" dt="2025-11-14T17:52:12.074" v="3" actId="47"/>
        <pc:sldMkLst>
          <pc:docMk/>
          <pc:sldMk cId="3850506271" sldId="398"/>
        </pc:sldMkLst>
      </pc:sldChg>
      <pc:sldChg chg="del">
        <pc:chgData name="Julia Tworowska" userId="b16c40a0af50c71c" providerId="LiveId" clId="{62008AB7-E1F5-452E-BB20-C25EE8D3663C}" dt="2025-11-14T17:52:09.212" v="1" actId="47"/>
        <pc:sldMkLst>
          <pc:docMk/>
          <pc:sldMk cId="989163354" sldId="39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3705B8-2C24-41B6-8BE0-5D24F20BF6EC}" type="datetimeFigureOut">
              <a:rPr lang="pl-PL" smtClean="0"/>
              <a:t>14.11.2025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E5C13-0F20-4DD0-91B5-84BC03E7D7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1620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E5C13-0F20-4DD0-91B5-84BC03E7D7A7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0105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7EAF0-12A0-CFF2-A782-5309CF9D7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CD1BEB8A-657E-5EC0-5BE1-9BB6DB1F74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C04538C-2490-1A51-5B6B-4140F957DA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C7807A4-6C55-E466-A9F6-8ADBCA0668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E5C13-0F20-4DD0-91B5-84BC03E7D7A7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5023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7E5C13-0F20-4DD0-91B5-84BC03E7D7A7}" type="slidenum">
              <a:rPr lang="pl-PL" smtClean="0"/>
              <a:t>50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1477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E5C13-0F20-4DD0-91B5-84BC03E7D7A7}" type="slidenum">
              <a:rPr lang="pl-PL" smtClean="0"/>
              <a:t>56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8141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DA028DF-B4E8-4849-8B36-42FC2E6F58B9}" type="datetimeFigureOut">
              <a:rPr lang="pl-PL" smtClean="0"/>
              <a:t>14.11.2025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52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28DF-B4E8-4849-8B36-42FC2E6F58B9}" type="datetimeFigureOut">
              <a:rPr lang="pl-PL" smtClean="0"/>
              <a:t>14.11.2025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6940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28DF-B4E8-4849-8B36-42FC2E6F58B9}" type="datetimeFigureOut">
              <a:rPr lang="pl-PL" smtClean="0"/>
              <a:t>14.11.2025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886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28DF-B4E8-4849-8B36-42FC2E6F58B9}" type="datetimeFigureOut">
              <a:rPr lang="pl-PL" smtClean="0"/>
              <a:t>14.11.2025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339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28DF-B4E8-4849-8B36-42FC2E6F58B9}" type="datetimeFigureOut">
              <a:rPr lang="pl-PL" smtClean="0"/>
              <a:t>14.11.2025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1545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28DF-B4E8-4849-8B36-42FC2E6F58B9}" type="datetimeFigureOut">
              <a:rPr lang="pl-PL" smtClean="0"/>
              <a:t>14.11.2025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2259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28DF-B4E8-4849-8B36-42FC2E6F58B9}" type="datetimeFigureOut">
              <a:rPr lang="pl-PL" smtClean="0"/>
              <a:t>14.11.2025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0206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28DF-B4E8-4849-8B36-42FC2E6F58B9}" type="datetimeFigureOut">
              <a:rPr lang="pl-PL" smtClean="0"/>
              <a:t>14.11.2025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3156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28DF-B4E8-4849-8B36-42FC2E6F58B9}" type="datetimeFigureOut">
              <a:rPr lang="pl-PL" smtClean="0"/>
              <a:t>14.11.2025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0517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28DF-B4E8-4849-8B36-42FC2E6F58B9}" type="datetimeFigureOut">
              <a:rPr lang="pl-PL" smtClean="0"/>
              <a:t>14.11.2025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2051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028DF-B4E8-4849-8B36-42FC2E6F58B9}" type="datetimeFigureOut">
              <a:rPr lang="pl-PL" smtClean="0"/>
              <a:t>14.11.2025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6619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DA028DF-B4E8-4849-8B36-42FC2E6F58B9}" type="datetimeFigureOut">
              <a:rPr lang="pl-PL" smtClean="0"/>
              <a:t>14.11.2025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55D6D4F-6F11-4177-A70B-9BB55B34C761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6904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7B7386-8EA5-4956-B76F-C456C0AD5B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Anaphylaxis in children and adolescents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3C78A1E-AAE8-49B1-86D2-C77A218173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Katedra i Klinika Pediatrii, Alergologii</a:t>
            </a:r>
            <a:br>
              <a:rPr lang="pl-PL" dirty="0"/>
            </a:br>
            <a:r>
              <a:rPr lang="pl-PL" dirty="0"/>
              <a:t>i Gastroenterologii CM</a:t>
            </a:r>
            <a:br>
              <a:rPr lang="pl-PL" dirty="0"/>
            </a:br>
            <a:r>
              <a:rPr lang="pl-PL" dirty="0"/>
              <a:t>w Bydgoszczy UMK</a:t>
            </a:r>
          </a:p>
        </p:txBody>
      </p:sp>
      <p:sp>
        <p:nvSpPr>
          <p:cNvPr id="10" name="Symbol zastępczy numeru slajdu 9">
            <a:extLst>
              <a:ext uri="{FF2B5EF4-FFF2-40B4-BE49-F238E27FC236}">
                <a16:creationId xmlns:a16="http://schemas.microsoft.com/office/drawing/2014/main" id="{1ABE15C2-25F7-4785-8176-478AE41D1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DA25-0B47-434F-A93F-6D224D646327}" type="slidenum">
              <a:rPr lang="pl-PL" smtClean="0"/>
              <a:t>1</a:t>
            </a:fld>
            <a:endParaRPr lang="pl-PL"/>
          </a:p>
        </p:txBody>
      </p:sp>
      <p:grpSp>
        <p:nvGrpSpPr>
          <p:cNvPr id="9" name="Grupa 8">
            <a:extLst>
              <a:ext uri="{FF2B5EF4-FFF2-40B4-BE49-F238E27FC236}">
                <a16:creationId xmlns:a16="http://schemas.microsoft.com/office/drawing/2014/main" id="{8C5BBEF3-6D88-47D3-89B0-0426A078D170}"/>
              </a:ext>
            </a:extLst>
          </p:cNvPr>
          <p:cNvGrpSpPr/>
          <p:nvPr/>
        </p:nvGrpSpPr>
        <p:grpSpPr>
          <a:xfrm>
            <a:off x="7154173" y="106780"/>
            <a:ext cx="1887808" cy="711367"/>
            <a:chOff x="7154173" y="106780"/>
            <a:chExt cx="1887808" cy="711367"/>
          </a:xfrm>
        </p:grpSpPr>
        <p:sp>
          <p:nvSpPr>
            <p:cNvPr id="8" name="Prostokąt 7">
              <a:extLst>
                <a:ext uri="{FF2B5EF4-FFF2-40B4-BE49-F238E27FC236}">
                  <a16:creationId xmlns:a16="http://schemas.microsoft.com/office/drawing/2014/main" id="{E8E1E43D-B086-4856-8473-F4590E8F5F71}"/>
                </a:ext>
              </a:extLst>
            </p:cNvPr>
            <p:cNvSpPr/>
            <p:nvPr/>
          </p:nvSpPr>
          <p:spPr>
            <a:xfrm>
              <a:off x="7154173" y="106780"/>
              <a:ext cx="1887807" cy="7113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7" name="Obraz 6">
              <a:extLst>
                <a:ext uri="{FF2B5EF4-FFF2-40B4-BE49-F238E27FC236}">
                  <a16:creationId xmlns:a16="http://schemas.microsoft.com/office/drawing/2014/main" id="{ADCBAD56-3111-4235-A163-DA4E201BA82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74221" y="106780"/>
              <a:ext cx="1667760" cy="71136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24372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E0A76C-CD94-C757-AFBE-EA8430A2D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anaphylactic </a:t>
            </a:r>
            <a:r>
              <a:rPr lang="en-US" sz="3600" dirty="0" err="1"/>
              <a:t>reactionsClassic</a:t>
            </a:r>
            <a:r>
              <a:rPr lang="en-US" sz="3600" dirty="0"/>
              <a:t>, biphasic, and late</a:t>
            </a:r>
            <a:endParaRPr lang="pl-PL" sz="3200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AF097E36-080A-F18E-D10B-7F7621506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1CADE4"/>
                </a:solidFill>
              </a:rPr>
              <a:t>Classic</a:t>
            </a:r>
            <a:endParaRPr lang="en-US" sz="2400" dirty="0">
              <a:solidFill>
                <a:srgbClr val="1CADE4"/>
              </a:solidFill>
            </a:endParaRPr>
          </a:p>
          <a:p>
            <a:pPr lvl="1"/>
            <a:r>
              <a:rPr lang="en-US" sz="2000" dirty="0"/>
              <a:t>Most common type; onset within minutes; resolves after treatment, lasts &lt; few hours.</a:t>
            </a:r>
          </a:p>
          <a:p>
            <a:r>
              <a:rPr lang="en-US" sz="2400" b="1" dirty="0">
                <a:solidFill>
                  <a:srgbClr val="1CADE4"/>
                </a:solidFill>
              </a:rPr>
              <a:t>Biphasic</a:t>
            </a:r>
            <a:endParaRPr lang="en-US" sz="2400" dirty="0">
              <a:solidFill>
                <a:srgbClr val="1CADE4"/>
              </a:solidFill>
            </a:endParaRPr>
          </a:p>
          <a:p>
            <a:pPr lvl="1"/>
            <a:r>
              <a:rPr lang="en-US" sz="2000" dirty="0"/>
              <a:t>5–20% of cases; recurrence after 1–72 h (usually 8–12 h); requires observation for 8–24 h.</a:t>
            </a:r>
          </a:p>
          <a:p>
            <a:r>
              <a:rPr lang="en-US" sz="2400" b="1" dirty="0">
                <a:solidFill>
                  <a:srgbClr val="1CADE4"/>
                </a:solidFill>
              </a:rPr>
              <a:t>Late</a:t>
            </a:r>
            <a:endParaRPr lang="en-US" sz="2400" dirty="0">
              <a:solidFill>
                <a:srgbClr val="1CADE4"/>
              </a:solidFill>
            </a:endParaRPr>
          </a:p>
          <a:p>
            <a:pPr lvl="1"/>
            <a:r>
              <a:rPr lang="en-US" sz="2000" dirty="0"/>
              <a:t>Rare, most severe; symptoms persist &gt;24 h, sometimes several days; requires intensive treatment.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78608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8AFC8E-663A-ABC7-97E5-485D7B99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Triggering</a:t>
            </a:r>
            <a:r>
              <a:rPr lang="pl-PL" dirty="0"/>
              <a:t> </a:t>
            </a:r>
            <a:r>
              <a:rPr lang="pl-PL" dirty="0" err="1"/>
              <a:t>factors</a:t>
            </a:r>
            <a:r>
              <a:rPr lang="pl-PL" dirty="0"/>
              <a:t>: food-</a:t>
            </a:r>
            <a:r>
              <a:rPr lang="pl-PL" dirty="0" err="1"/>
              <a:t>related</a:t>
            </a:r>
            <a:endParaRPr lang="pl-PL" dirty="0"/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06EE286C-58F8-5032-495D-606476B91B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6208491"/>
              </p:ext>
            </p:extLst>
          </p:nvPr>
        </p:nvGraphicFramePr>
        <p:xfrm>
          <a:off x="720604" y="2705213"/>
          <a:ext cx="7702791" cy="310896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898353">
                  <a:extLst>
                    <a:ext uri="{9D8B030D-6E8A-4147-A177-3AD203B41FA5}">
                      <a16:colId xmlns:a16="http://schemas.microsoft.com/office/drawing/2014/main" val="1102198079"/>
                    </a:ext>
                  </a:extLst>
                </a:gridCol>
                <a:gridCol w="2721931">
                  <a:extLst>
                    <a:ext uri="{9D8B030D-6E8A-4147-A177-3AD203B41FA5}">
                      <a16:colId xmlns:a16="http://schemas.microsoft.com/office/drawing/2014/main" val="4152023657"/>
                    </a:ext>
                  </a:extLst>
                </a:gridCol>
                <a:gridCol w="3082507">
                  <a:extLst>
                    <a:ext uri="{9D8B030D-6E8A-4147-A177-3AD203B41FA5}">
                      <a16:colId xmlns:a16="http://schemas.microsoft.com/office/drawing/2014/main" val="28031374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b="1"/>
                        <a:t>Patient group</a:t>
                      </a:r>
                      <a:endParaRPr lang="pl-PL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b="1"/>
                        <a:t>Most common foods</a:t>
                      </a:r>
                      <a:endParaRPr lang="pl-PL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b="1"/>
                        <a:t>Clinical notes</a:t>
                      </a:r>
                      <a:endParaRPr lang="pl-PL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25889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b="1"/>
                        <a:t>Children</a:t>
                      </a:r>
                      <a:endParaRPr lang="pl-PL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Cow’s milk, eggs, peanuts, tree nuts, soy, wheat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Often skin + respiratory symptoms; high risk of severe reactions with peanuts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22242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b="1" dirty="0" err="1"/>
                        <a:t>Adolescents</a:t>
                      </a:r>
                      <a:r>
                        <a:rPr lang="pl-PL" b="1" dirty="0"/>
                        <a:t> / </a:t>
                      </a:r>
                      <a:r>
                        <a:rPr lang="pl-PL" b="1" dirty="0" err="1"/>
                        <a:t>young</a:t>
                      </a:r>
                      <a:r>
                        <a:rPr lang="pl-PL" b="1" dirty="0"/>
                        <a:t> </a:t>
                      </a:r>
                      <a:r>
                        <a:rPr lang="pl-PL" b="1" dirty="0" err="1"/>
                        <a:t>adults</a:t>
                      </a:r>
                      <a:endParaRPr lang="pl-P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Peanuts, tree nuts, seafood, sesame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Higher risk of shock; more frequent severe/fatal reactions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052243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b="1"/>
                        <a:t>Adults</a:t>
                      </a:r>
                      <a:endParaRPr lang="pl-PL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/>
                        <a:t>Seafood (shellfish, mollusks), fish, tree nuts, latex–fruit cross-reactivity (banana, kiwi, avocado)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Symptoms more often respiratory and cardiovascular than cutaneous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68463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791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ADCD6D-51C3-A3EC-9E05-CC4D3FA4D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Triggering drugs</a:t>
            </a:r>
            <a:br>
              <a:rPr lang="pl-PL" dirty="0"/>
            </a:br>
            <a:r>
              <a:rPr lang="en-US" sz="3600" dirty="0"/>
              <a:t>antibiotics, NSAIDs, anesthetics</a:t>
            </a:r>
            <a:endParaRPr lang="pl-PL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2A105160-224E-FF76-464C-7781DE8A0D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384252"/>
              </p:ext>
            </p:extLst>
          </p:nvPr>
        </p:nvGraphicFramePr>
        <p:xfrm>
          <a:off x="540588" y="2361765"/>
          <a:ext cx="8062824" cy="414589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644770">
                  <a:extLst>
                    <a:ext uri="{9D8B030D-6E8A-4147-A177-3AD203B41FA5}">
                      <a16:colId xmlns:a16="http://schemas.microsoft.com/office/drawing/2014/main" val="974665538"/>
                    </a:ext>
                  </a:extLst>
                </a:gridCol>
                <a:gridCol w="2760453">
                  <a:extLst>
                    <a:ext uri="{9D8B030D-6E8A-4147-A177-3AD203B41FA5}">
                      <a16:colId xmlns:a16="http://schemas.microsoft.com/office/drawing/2014/main" val="2000655673"/>
                    </a:ext>
                  </a:extLst>
                </a:gridCol>
                <a:gridCol w="3657601">
                  <a:extLst>
                    <a:ext uri="{9D8B030D-6E8A-4147-A177-3AD203B41FA5}">
                      <a16:colId xmlns:a16="http://schemas.microsoft.com/office/drawing/2014/main" val="729695545"/>
                    </a:ext>
                  </a:extLst>
                </a:gridCol>
              </a:tblGrid>
              <a:tr h="2774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b="1"/>
                        <a:t>Drug group</a:t>
                      </a:r>
                      <a:endParaRPr lang="pl-PL" sz="1800"/>
                    </a:p>
                  </a:txBody>
                  <a:tcPr marL="69357" marR="69357" marT="34679" marB="3467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b="1"/>
                        <a:t>Examples</a:t>
                      </a:r>
                      <a:endParaRPr lang="pl-PL" sz="1800"/>
                    </a:p>
                  </a:txBody>
                  <a:tcPr marL="69357" marR="69357" marT="34679" marB="3467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b="1" dirty="0" err="1"/>
                        <a:t>Clinical</a:t>
                      </a:r>
                      <a:r>
                        <a:rPr lang="pl-PL" sz="1800" b="1" dirty="0"/>
                        <a:t> notes</a:t>
                      </a:r>
                      <a:endParaRPr lang="pl-PL" sz="1800" dirty="0"/>
                    </a:p>
                  </a:txBody>
                  <a:tcPr marL="69357" marR="69357" marT="34679" marB="34679" anchor="ctr"/>
                </a:tc>
                <a:extLst>
                  <a:ext uri="{0D108BD9-81ED-4DB2-BD59-A6C34878D82A}">
                    <a16:rowId xmlns:a16="http://schemas.microsoft.com/office/drawing/2014/main" val="956889978"/>
                  </a:ext>
                </a:extLst>
              </a:tr>
              <a:tr h="13177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b="1"/>
                        <a:t>Antibiotics</a:t>
                      </a:r>
                      <a:endParaRPr lang="pl-PL" sz="1800"/>
                    </a:p>
                  </a:txBody>
                  <a:tcPr marL="69357" marR="69357" marT="34679" marB="3467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800"/>
                        <a:t>β-</a:t>
                      </a:r>
                      <a:r>
                        <a:rPr lang="pl-PL" sz="1800"/>
                        <a:t>lactams (penicillin, amoxicillin, cephalosporins), sulfonamides</a:t>
                      </a:r>
                    </a:p>
                  </a:txBody>
                  <a:tcPr marL="69357" marR="69357" marT="34679" marB="3467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Most common cause of drug-induced anaphylaxis; usually IgE-mediated; reactions can be rapid and severe</a:t>
                      </a:r>
                    </a:p>
                  </a:txBody>
                  <a:tcPr marL="69357" marR="69357" marT="34679" marB="34679" anchor="ctr"/>
                </a:tc>
                <a:extLst>
                  <a:ext uri="{0D108BD9-81ED-4DB2-BD59-A6C34878D82A}">
                    <a16:rowId xmlns:a16="http://schemas.microsoft.com/office/drawing/2014/main" val="2351065677"/>
                  </a:ext>
                </a:extLst>
              </a:tr>
              <a:tr h="13177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b="1"/>
                        <a:t>NSAIDs</a:t>
                      </a:r>
                      <a:endParaRPr lang="pl-PL" sz="1800"/>
                    </a:p>
                  </a:txBody>
                  <a:tcPr marL="69357" marR="69357" marT="34679" marB="3467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Aspirin, ibuprofen, diclofenac</a:t>
                      </a:r>
                    </a:p>
                  </a:txBody>
                  <a:tcPr marL="69357" marR="69357" marT="34679" marB="3467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Often non-IgE-mediated (arachidonic acid pathway disruption → ↑ leukotrienes); frequent in patients with asthma or nasal polyps</a:t>
                      </a:r>
                    </a:p>
                  </a:txBody>
                  <a:tcPr marL="69357" marR="69357" marT="34679" marB="34679" anchor="ctr"/>
                </a:tc>
                <a:extLst>
                  <a:ext uri="{0D108BD9-81ED-4DB2-BD59-A6C34878D82A}">
                    <a16:rowId xmlns:a16="http://schemas.microsoft.com/office/drawing/2014/main" val="3328995854"/>
                  </a:ext>
                </a:extLst>
              </a:tr>
              <a:tr h="11097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b="1"/>
                        <a:t>Anesthetics / contrast agents</a:t>
                      </a:r>
                      <a:endParaRPr lang="pl-PL" sz="1800"/>
                    </a:p>
                  </a:txBody>
                  <a:tcPr marL="69357" marR="69357" marT="34679" marB="3467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Neuromuscular blockers (succinylcholine, rocuronium), latex, iodinated contrast agents</a:t>
                      </a:r>
                    </a:p>
                  </a:txBody>
                  <a:tcPr marL="69357" marR="69357" marT="34679" marB="3467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Often due to direct mast cell (MRGPRX2) or complement activation; may occur upon first exposure</a:t>
                      </a:r>
                    </a:p>
                  </a:txBody>
                  <a:tcPr marL="69357" marR="69357" marT="34679" marB="34679" anchor="ctr"/>
                </a:tc>
                <a:extLst>
                  <a:ext uri="{0D108BD9-81ED-4DB2-BD59-A6C34878D82A}">
                    <a16:rowId xmlns:a16="http://schemas.microsoft.com/office/drawing/2014/main" val="3872852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120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D4020F-5BEE-04F1-BEE4-79DA4A3A6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Insect</a:t>
            </a:r>
            <a:r>
              <a:rPr lang="pl-PL" dirty="0"/>
              <a:t> </a:t>
            </a:r>
            <a:r>
              <a:rPr lang="pl-PL" dirty="0" err="1"/>
              <a:t>venom</a:t>
            </a:r>
            <a:br>
              <a:rPr lang="pl-PL" dirty="0"/>
            </a:br>
            <a:r>
              <a:rPr lang="pl-PL" sz="3600" dirty="0" err="1"/>
              <a:t>bees</a:t>
            </a:r>
            <a:r>
              <a:rPr lang="pl-PL" sz="3600" dirty="0"/>
              <a:t>, </a:t>
            </a:r>
            <a:r>
              <a:rPr lang="pl-PL" sz="3600" dirty="0" err="1"/>
              <a:t>wasps</a:t>
            </a:r>
            <a:r>
              <a:rPr lang="pl-PL" sz="3600" dirty="0"/>
              <a:t>, </a:t>
            </a:r>
            <a:r>
              <a:rPr lang="pl-PL" sz="3600" dirty="0" err="1"/>
              <a:t>hornets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3AA76EC-E65F-8927-F6FC-2F37BBD80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097" y="2286000"/>
            <a:ext cx="5228896" cy="4023360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pl-PL" sz="2400" dirty="0" err="1"/>
              <a:t>Venom</a:t>
            </a:r>
            <a:r>
              <a:rPr lang="pl-PL" sz="2400" dirty="0"/>
              <a:t> </a:t>
            </a:r>
            <a:r>
              <a:rPr lang="pl-PL" sz="2400" dirty="0" err="1"/>
              <a:t>contains</a:t>
            </a:r>
            <a:r>
              <a:rPr lang="pl-PL" sz="2400" dirty="0"/>
              <a:t> </a:t>
            </a:r>
            <a:r>
              <a:rPr lang="pl-PL" sz="2400" b="1" dirty="0" err="1"/>
              <a:t>enzymatic</a:t>
            </a:r>
            <a:r>
              <a:rPr lang="pl-PL" sz="2400" b="1" dirty="0"/>
              <a:t> </a:t>
            </a:r>
            <a:r>
              <a:rPr lang="pl-PL" sz="2400" b="1" dirty="0" err="1"/>
              <a:t>proteins</a:t>
            </a:r>
            <a:r>
              <a:rPr lang="pl-PL" sz="2400" b="1" dirty="0"/>
              <a:t> and </a:t>
            </a:r>
            <a:r>
              <a:rPr lang="pl-PL" sz="2400" b="1" dirty="0" err="1"/>
              <a:t>peptides</a:t>
            </a:r>
            <a:r>
              <a:rPr lang="pl-PL" sz="2400" b="1" dirty="0"/>
              <a:t> </a:t>
            </a:r>
            <a:r>
              <a:rPr lang="pl-PL" sz="2400" dirty="0"/>
              <a:t>(</a:t>
            </a:r>
            <a:r>
              <a:rPr lang="pl-PL" sz="2400" dirty="0" err="1"/>
              <a:t>phospholipases</a:t>
            </a:r>
            <a:r>
              <a:rPr lang="pl-PL" sz="2400" dirty="0"/>
              <a:t>, </a:t>
            </a:r>
            <a:r>
              <a:rPr lang="pl-PL" sz="2400" dirty="0" err="1"/>
              <a:t>hyaluronidase</a:t>
            </a:r>
            <a:r>
              <a:rPr lang="pl-PL" sz="2400" dirty="0"/>
              <a:t>, </a:t>
            </a:r>
            <a:r>
              <a:rPr lang="pl-PL" sz="2400" dirty="0" err="1"/>
              <a:t>melittin</a:t>
            </a:r>
            <a:r>
              <a:rPr lang="pl-PL" sz="2400" dirty="0"/>
              <a:t>, </a:t>
            </a:r>
            <a:r>
              <a:rPr lang="pl-PL" sz="2400" dirty="0" err="1"/>
              <a:t>mastoparan</a:t>
            </a:r>
            <a:r>
              <a:rPr lang="pl-PL" sz="2400" dirty="0"/>
              <a:t>).</a:t>
            </a:r>
          </a:p>
          <a:p>
            <a:pPr lvl="1"/>
            <a:r>
              <a:rPr lang="pl-PL" sz="2400" dirty="0" err="1"/>
              <a:t>Act</a:t>
            </a:r>
            <a:r>
              <a:rPr lang="pl-PL" sz="2400" dirty="0"/>
              <a:t> as </a:t>
            </a:r>
            <a:r>
              <a:rPr lang="pl-PL" sz="2400" b="1" dirty="0" err="1"/>
              <a:t>allergens</a:t>
            </a:r>
            <a:r>
              <a:rPr lang="pl-PL" sz="2400" b="1" dirty="0"/>
              <a:t> → </a:t>
            </a:r>
            <a:r>
              <a:rPr lang="pl-PL" sz="2400" b="1" dirty="0" err="1"/>
              <a:t>production</a:t>
            </a:r>
            <a:r>
              <a:rPr lang="pl-PL" sz="2400" b="1" dirty="0"/>
              <a:t> of </a:t>
            </a:r>
            <a:r>
              <a:rPr lang="pl-PL" sz="2400" b="1" dirty="0" err="1"/>
              <a:t>specific</a:t>
            </a:r>
            <a:r>
              <a:rPr lang="pl-PL" sz="2400" b="1" dirty="0"/>
              <a:t> </a:t>
            </a:r>
            <a:r>
              <a:rPr lang="pl-PL" sz="2400" b="1" dirty="0" err="1"/>
              <a:t>IgE</a:t>
            </a:r>
            <a:r>
              <a:rPr lang="pl-PL" sz="2400" b="1" dirty="0"/>
              <a:t>.</a:t>
            </a:r>
          </a:p>
          <a:p>
            <a:pPr lvl="1"/>
            <a:r>
              <a:rPr lang="pl-PL" sz="2400" b="1" dirty="0" err="1"/>
              <a:t>Insect</a:t>
            </a:r>
            <a:r>
              <a:rPr lang="pl-PL" sz="2400" b="1" dirty="0"/>
              <a:t> </a:t>
            </a:r>
            <a:r>
              <a:rPr lang="pl-PL" sz="2400" b="1" dirty="0" err="1"/>
              <a:t>venoms</a:t>
            </a:r>
            <a:r>
              <a:rPr lang="pl-PL" sz="2400" b="1" dirty="0"/>
              <a:t> </a:t>
            </a:r>
            <a:r>
              <a:rPr lang="pl-PL" sz="2400" dirty="0" err="1"/>
              <a:t>are</a:t>
            </a:r>
            <a:r>
              <a:rPr lang="pl-PL" sz="2400" dirty="0"/>
              <a:t> a major </a:t>
            </a:r>
            <a:r>
              <a:rPr lang="pl-PL" sz="2400" dirty="0" err="1"/>
              <a:t>cause</a:t>
            </a:r>
            <a:r>
              <a:rPr lang="pl-PL" sz="2400" dirty="0"/>
              <a:t> of </a:t>
            </a:r>
            <a:r>
              <a:rPr lang="pl-PL" sz="2400" dirty="0" err="1"/>
              <a:t>anaphylaxis</a:t>
            </a:r>
            <a:r>
              <a:rPr lang="pl-PL" sz="2400" dirty="0"/>
              <a:t>, </a:t>
            </a:r>
            <a:r>
              <a:rPr lang="pl-PL" sz="2400" dirty="0" err="1"/>
              <a:t>especially</a:t>
            </a:r>
            <a:r>
              <a:rPr lang="pl-PL" sz="2400" dirty="0"/>
              <a:t> in </a:t>
            </a:r>
            <a:r>
              <a:rPr lang="pl-PL" sz="2400" dirty="0" err="1"/>
              <a:t>adults</a:t>
            </a:r>
            <a:r>
              <a:rPr lang="pl-PL" sz="2400" dirty="0"/>
              <a:t>.</a:t>
            </a:r>
          </a:p>
          <a:p>
            <a:pPr lvl="1"/>
            <a:r>
              <a:rPr lang="pl-PL" sz="2400" b="1" dirty="0" err="1"/>
              <a:t>Mechanism</a:t>
            </a:r>
            <a:r>
              <a:rPr lang="pl-PL" sz="2400" dirty="0"/>
              <a:t>: </a:t>
            </a:r>
            <a:r>
              <a:rPr lang="pl-PL" sz="2400" dirty="0" err="1"/>
              <a:t>IgE-mediated</a:t>
            </a:r>
            <a:r>
              <a:rPr lang="pl-PL" sz="2400" dirty="0"/>
              <a:t>; </a:t>
            </a:r>
            <a:r>
              <a:rPr lang="pl-PL" sz="2400" dirty="0" err="1"/>
              <a:t>mediators</a:t>
            </a:r>
            <a:r>
              <a:rPr lang="pl-PL" sz="2400" dirty="0"/>
              <a:t> </a:t>
            </a:r>
            <a:r>
              <a:rPr lang="pl-PL" sz="2400" dirty="0" err="1"/>
              <a:t>are</a:t>
            </a:r>
            <a:r>
              <a:rPr lang="pl-PL" sz="2400" dirty="0"/>
              <a:t> </a:t>
            </a:r>
            <a:r>
              <a:rPr lang="pl-PL" sz="2400" dirty="0" err="1"/>
              <a:t>venom</a:t>
            </a:r>
            <a:r>
              <a:rPr lang="pl-PL" sz="2400" dirty="0"/>
              <a:t> </a:t>
            </a:r>
            <a:r>
              <a:rPr lang="pl-PL" sz="2400" dirty="0" err="1"/>
              <a:t>proteins</a:t>
            </a:r>
            <a:r>
              <a:rPr lang="pl-PL" sz="2400" dirty="0"/>
              <a:t>.</a:t>
            </a:r>
          </a:p>
          <a:p>
            <a:pPr lvl="1"/>
            <a:r>
              <a:rPr lang="pl-PL" sz="2400" b="1" dirty="0" err="1"/>
              <a:t>Specific</a:t>
            </a:r>
            <a:r>
              <a:rPr lang="pl-PL" sz="2400" b="1" dirty="0"/>
              <a:t> </a:t>
            </a:r>
            <a:r>
              <a:rPr lang="pl-PL" sz="2400" b="1" dirty="0" err="1"/>
              <a:t>immunotherapy</a:t>
            </a:r>
            <a:r>
              <a:rPr lang="pl-PL" sz="2400" b="1" dirty="0"/>
              <a:t> (</a:t>
            </a:r>
            <a:r>
              <a:rPr lang="pl-PL" sz="2400" b="1" dirty="0" err="1"/>
              <a:t>desensitization</a:t>
            </a:r>
            <a:r>
              <a:rPr lang="pl-PL" sz="2400" b="1" dirty="0"/>
              <a:t>) </a:t>
            </a:r>
            <a:r>
              <a:rPr lang="pl-PL" sz="2400" dirty="0" err="1"/>
              <a:t>is</a:t>
            </a:r>
            <a:r>
              <a:rPr lang="pl-PL" sz="2400" dirty="0"/>
              <a:t> a </a:t>
            </a:r>
            <a:r>
              <a:rPr lang="pl-PL" sz="2400" dirty="0" err="1"/>
              <a:t>very</a:t>
            </a:r>
            <a:r>
              <a:rPr lang="pl-PL" sz="2400" dirty="0"/>
              <a:t> </a:t>
            </a:r>
            <a:r>
              <a:rPr lang="pl-PL" sz="2400" dirty="0" err="1"/>
              <a:t>effective</a:t>
            </a:r>
            <a:r>
              <a:rPr lang="pl-PL" sz="2400" dirty="0"/>
              <a:t> </a:t>
            </a:r>
            <a:r>
              <a:rPr lang="pl-PL" sz="2400" dirty="0" err="1"/>
              <a:t>preventive</a:t>
            </a:r>
            <a:r>
              <a:rPr lang="pl-PL" sz="2400" dirty="0"/>
              <a:t> </a:t>
            </a:r>
            <a:r>
              <a:rPr lang="pl-PL" sz="2400" dirty="0" err="1"/>
              <a:t>method</a:t>
            </a:r>
            <a:r>
              <a:rPr lang="pl-PL" sz="2400" dirty="0"/>
              <a:t>.</a:t>
            </a:r>
          </a:p>
          <a:p>
            <a:r>
              <a:rPr lang="pl-PL" dirty="0"/>
              <a:t> 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50BD3D2-1665-F4D9-CC16-B924C74E8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18751"/>
            <a:ext cx="19941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pl-PL" altLang="pl-PL" sz="1350" dirty="0"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30D97D-9F81-5C12-5400-7DA254A8F5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670" y="3295312"/>
            <a:ext cx="2629839" cy="2004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2056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8A9E6F-3015-9F9C-18BF-F6E107FAB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factors</a:t>
            </a:r>
            <a:br>
              <a:rPr lang="pl-PL" dirty="0"/>
            </a:br>
            <a:r>
              <a:rPr lang="en-US" sz="3600" dirty="0"/>
              <a:t>exercise, cold, heat, alcohol</a:t>
            </a:r>
            <a:endParaRPr lang="pl-PL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80B49FF-EB5B-2B8A-D6B6-FC87D92DFCF5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pl-PL" sz="2400" b="1" dirty="0" err="1">
                <a:solidFill>
                  <a:srgbClr val="1CADE4"/>
                </a:solidFill>
              </a:rPr>
              <a:t>Physical</a:t>
            </a:r>
            <a:r>
              <a:rPr lang="pl-PL" sz="2400" b="1" dirty="0">
                <a:solidFill>
                  <a:srgbClr val="1CADE4"/>
                </a:solidFill>
              </a:rPr>
              <a:t> </a:t>
            </a:r>
            <a:r>
              <a:rPr lang="pl-PL" sz="2400" b="1" dirty="0" err="1">
                <a:solidFill>
                  <a:srgbClr val="1CADE4"/>
                </a:solidFill>
              </a:rPr>
              <a:t>exertion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2000" dirty="0" err="1"/>
              <a:t>Symptoms</a:t>
            </a:r>
            <a:r>
              <a:rPr lang="pl-PL" sz="2000" dirty="0"/>
              <a:t> </a:t>
            </a:r>
            <a:r>
              <a:rPr lang="pl-PL" sz="2000" dirty="0" err="1"/>
              <a:t>during</a:t>
            </a:r>
            <a:r>
              <a:rPr lang="pl-PL" sz="2000" dirty="0"/>
              <a:t> </a:t>
            </a:r>
            <a:r>
              <a:rPr lang="pl-PL" sz="2000" dirty="0" err="1"/>
              <a:t>or</a:t>
            </a:r>
            <a:r>
              <a:rPr lang="pl-PL" sz="2000" dirty="0"/>
              <a:t> </a:t>
            </a:r>
            <a:r>
              <a:rPr lang="pl-PL" sz="2000" dirty="0" err="1"/>
              <a:t>after</a:t>
            </a:r>
            <a:r>
              <a:rPr lang="pl-PL" sz="2000" dirty="0"/>
              <a:t> </a:t>
            </a:r>
            <a:r>
              <a:rPr lang="pl-PL" sz="2000" dirty="0" err="1"/>
              <a:t>intense</a:t>
            </a:r>
            <a:r>
              <a:rPr lang="pl-PL" sz="2000" dirty="0"/>
              <a:t> </a:t>
            </a:r>
            <a:r>
              <a:rPr lang="pl-PL" sz="2000" dirty="0" err="1"/>
              <a:t>exercise</a:t>
            </a:r>
            <a:endParaRPr lang="pl-PL" sz="2000" dirty="0"/>
          </a:p>
          <a:p>
            <a:pPr lvl="1"/>
            <a:r>
              <a:rPr lang="pl-PL" sz="2000" dirty="0" err="1"/>
              <a:t>Sometimes</a:t>
            </a:r>
            <a:r>
              <a:rPr lang="pl-PL" sz="2000" dirty="0"/>
              <a:t> </a:t>
            </a:r>
            <a:r>
              <a:rPr lang="pl-PL" sz="2000" dirty="0" err="1"/>
              <a:t>requires</a:t>
            </a:r>
            <a:r>
              <a:rPr lang="pl-PL" sz="2000" dirty="0"/>
              <a:t> </a:t>
            </a:r>
            <a:r>
              <a:rPr lang="pl-PL" sz="2000" dirty="0" err="1"/>
              <a:t>simultaneous</a:t>
            </a:r>
            <a:r>
              <a:rPr lang="pl-PL" sz="2000" dirty="0"/>
              <a:t> </a:t>
            </a:r>
            <a:r>
              <a:rPr lang="pl-PL" sz="2000" dirty="0" err="1"/>
              <a:t>exposure</a:t>
            </a:r>
            <a:r>
              <a:rPr lang="pl-PL" sz="2000" dirty="0"/>
              <a:t> to food (FDEIA, </a:t>
            </a:r>
            <a:r>
              <a:rPr lang="pl-PL" sz="2000" dirty="0" err="1"/>
              <a:t>e.g</a:t>
            </a:r>
            <a:r>
              <a:rPr lang="pl-PL" sz="2000" dirty="0"/>
              <a:t>., </a:t>
            </a:r>
            <a:r>
              <a:rPr lang="pl-PL" sz="2000" dirty="0" err="1"/>
              <a:t>wheat</a:t>
            </a:r>
            <a:r>
              <a:rPr lang="pl-PL" sz="2000" dirty="0"/>
              <a:t>, </a:t>
            </a:r>
            <a:r>
              <a:rPr lang="pl-PL" sz="2000" dirty="0" err="1"/>
              <a:t>celery</a:t>
            </a:r>
            <a:r>
              <a:rPr lang="pl-PL" sz="2000" dirty="0"/>
              <a:t>)</a:t>
            </a:r>
          </a:p>
          <a:p>
            <a:pPr lvl="1"/>
            <a:r>
              <a:rPr lang="pl-PL" sz="2000" dirty="0" err="1"/>
              <a:t>Mechanism</a:t>
            </a:r>
            <a:r>
              <a:rPr lang="pl-PL" sz="2000" dirty="0"/>
              <a:t>: </a:t>
            </a:r>
            <a:r>
              <a:rPr lang="pl-PL" sz="2000" dirty="0" err="1"/>
              <a:t>increased</a:t>
            </a:r>
            <a:r>
              <a:rPr lang="pl-PL" sz="2000" dirty="0"/>
              <a:t> </a:t>
            </a:r>
            <a:r>
              <a:rPr lang="pl-PL" sz="2000" dirty="0" err="1"/>
              <a:t>intestinal</a:t>
            </a:r>
            <a:r>
              <a:rPr lang="pl-PL" sz="2000" dirty="0"/>
              <a:t> </a:t>
            </a:r>
            <a:r>
              <a:rPr lang="pl-PL" sz="2000" dirty="0" err="1"/>
              <a:t>permeability</a:t>
            </a:r>
            <a:r>
              <a:rPr lang="pl-PL" sz="2000" dirty="0"/>
              <a:t>, </a:t>
            </a:r>
            <a:r>
              <a:rPr lang="pl-PL" sz="2000" dirty="0" err="1"/>
              <a:t>mast</a:t>
            </a:r>
            <a:r>
              <a:rPr lang="pl-PL" sz="2000" dirty="0"/>
              <a:t> </a:t>
            </a:r>
            <a:r>
              <a:rPr lang="pl-PL" sz="2000" dirty="0" err="1"/>
              <a:t>cell</a:t>
            </a:r>
            <a:r>
              <a:rPr lang="pl-PL" sz="2000" dirty="0"/>
              <a:t> </a:t>
            </a:r>
            <a:r>
              <a:rPr lang="pl-PL" sz="2000" dirty="0" err="1"/>
              <a:t>activation</a:t>
            </a:r>
            <a:endParaRPr lang="pl-PL" sz="2000" dirty="0"/>
          </a:p>
          <a:p>
            <a:r>
              <a:rPr lang="pl-PL" sz="2400" b="1" dirty="0" err="1">
                <a:solidFill>
                  <a:srgbClr val="1CADE4"/>
                </a:solidFill>
              </a:rPr>
              <a:t>Heat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2000" dirty="0"/>
              <a:t>Sauna, hot </a:t>
            </a:r>
            <a:r>
              <a:rPr lang="pl-PL" sz="2000" dirty="0" err="1"/>
              <a:t>bath</a:t>
            </a:r>
            <a:endParaRPr lang="pl-PL" sz="2000" dirty="0"/>
          </a:p>
          <a:p>
            <a:pPr lvl="1"/>
            <a:r>
              <a:rPr lang="pl-PL" sz="2000" dirty="0"/>
              <a:t>Mast </a:t>
            </a:r>
            <a:r>
              <a:rPr lang="pl-PL" sz="2000" dirty="0" err="1"/>
              <a:t>cell</a:t>
            </a:r>
            <a:r>
              <a:rPr lang="pl-PL" sz="2000" dirty="0"/>
              <a:t> </a:t>
            </a:r>
            <a:r>
              <a:rPr lang="pl-PL" sz="2000" dirty="0" err="1"/>
              <a:t>activation</a:t>
            </a:r>
            <a:endParaRPr lang="pl-PL" sz="2000" dirty="0"/>
          </a:p>
          <a:p>
            <a:endParaRPr lang="pl-PL" altLang="pl-PL" sz="2400" dirty="0"/>
          </a:p>
        </p:txBody>
      </p:sp>
      <p:sp>
        <p:nvSpPr>
          <p:cNvPr id="7" name="Symbol zastępczy zawartości 6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>
                <a:solidFill>
                  <a:srgbClr val="1CADE4"/>
                </a:solidFill>
              </a:rPr>
              <a:t>Cold</a:t>
            </a:r>
            <a:endParaRPr lang="en-US" sz="2400" dirty="0">
              <a:solidFill>
                <a:srgbClr val="1CADE4"/>
              </a:solidFill>
            </a:endParaRPr>
          </a:p>
          <a:p>
            <a:pPr lvl="1"/>
            <a:r>
              <a:rPr lang="en-US" sz="2000" dirty="0"/>
              <a:t>Sudden symptoms after exposure to cold water/air/food (e.g., ice cream)</a:t>
            </a:r>
          </a:p>
          <a:p>
            <a:pPr lvl="1"/>
            <a:r>
              <a:rPr lang="en-US" sz="2000" dirty="0"/>
              <a:t>Mechanism: direct mast cell degranulation</a:t>
            </a:r>
          </a:p>
          <a:p>
            <a:r>
              <a:rPr lang="en-US" sz="2400" b="1" dirty="0">
                <a:solidFill>
                  <a:srgbClr val="1CADE4"/>
                </a:solidFill>
              </a:rPr>
              <a:t>Alcohol</a:t>
            </a:r>
            <a:endParaRPr lang="en-US" sz="2400" dirty="0">
              <a:solidFill>
                <a:srgbClr val="1CADE4"/>
              </a:solidFill>
            </a:endParaRPr>
          </a:p>
          <a:p>
            <a:pPr lvl="1"/>
            <a:r>
              <a:rPr lang="en-US" sz="2000" dirty="0"/>
              <a:t>Cofactor that enhances reactions</a:t>
            </a:r>
          </a:p>
          <a:p>
            <a:pPr lvl="1"/>
            <a:r>
              <a:rPr lang="en-US" sz="2000" dirty="0"/>
              <a:t>Increases intestinal permeability and causes vasodilation</a:t>
            </a:r>
          </a:p>
          <a:p>
            <a:endParaRPr lang="pl-PL" sz="2400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9CB0497-818B-8C8B-DE89-BE2BFF7C66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18751"/>
            <a:ext cx="19941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pl-PL" altLang="pl-PL" sz="135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1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EA0142F-8FF2-5329-A54C-8C9302731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Idiopathic anaphylaxis</a:t>
            </a:r>
            <a:br>
              <a:rPr lang="pl-PL" dirty="0"/>
            </a:br>
            <a:r>
              <a:rPr lang="en-US" sz="3600" dirty="0"/>
              <a:t>definition and clinical approach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0E84BF-E828-7780-0803-5207BE1F6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/>
              <a:t>Definition</a:t>
            </a:r>
            <a:endParaRPr lang="en-US" sz="2400" dirty="0"/>
          </a:p>
          <a:p>
            <a:pPr lvl="1"/>
            <a:r>
              <a:rPr lang="en-US" sz="2000" dirty="0"/>
              <a:t>Acute anaphylactic reaction with no identifiable triggering factor, despite thorough diagnostic evaluation (foods, drugs, venoms, physical factors).</a:t>
            </a:r>
          </a:p>
          <a:p>
            <a:pPr lvl="1"/>
            <a:r>
              <a:rPr lang="en-US" sz="2000" dirty="0"/>
              <a:t>Diagnosis of exclusion.</a:t>
            </a:r>
          </a:p>
          <a:p>
            <a:r>
              <a:rPr lang="en-US" sz="2400" b="1" dirty="0"/>
              <a:t>Clinical approach</a:t>
            </a:r>
            <a:endParaRPr lang="en-US" sz="2400" dirty="0"/>
          </a:p>
          <a:p>
            <a:pPr lvl="1"/>
            <a:r>
              <a:rPr lang="en-US" sz="2000" dirty="0"/>
              <a:t>Acute management: adrenaline and standard treatment as for any anaphylaxis.</a:t>
            </a:r>
          </a:p>
          <a:p>
            <a:pPr lvl="1"/>
            <a:r>
              <a:rPr lang="en-US" sz="2000" dirty="0"/>
              <a:t>Patient observation — risk of recurrence, including biphasic reactions.</a:t>
            </a:r>
          </a:p>
        </p:txBody>
      </p:sp>
    </p:spTree>
    <p:extLst>
      <p:ext uri="{BB962C8B-B14F-4D97-AF65-F5344CB8AC3E}">
        <p14:creationId xmlns:p14="http://schemas.microsoft.com/office/powerpoint/2010/main" val="2220636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EA0142F-8FF2-5329-A54C-8C9302731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Idiopathic anaphylaxis</a:t>
            </a:r>
            <a:br>
              <a:rPr lang="pl-PL" dirty="0"/>
            </a:br>
            <a:r>
              <a:rPr lang="en-US" sz="3600" dirty="0"/>
              <a:t>definition and clinical approach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70E84BF-E828-7780-0803-5207BE1F6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2400" b="1" dirty="0" err="1"/>
              <a:t>Differential</a:t>
            </a:r>
            <a:r>
              <a:rPr lang="pl-PL" sz="2400" b="1" dirty="0"/>
              <a:t> </a:t>
            </a:r>
            <a:r>
              <a:rPr lang="pl-PL" sz="2400" b="1" dirty="0" err="1"/>
              <a:t>diagnosis</a:t>
            </a:r>
            <a:endParaRPr lang="pl-PL" sz="2400" dirty="0"/>
          </a:p>
          <a:p>
            <a:pPr lvl="1"/>
            <a:r>
              <a:rPr lang="pl-PL" sz="2000" dirty="0" err="1"/>
              <a:t>Systemic</a:t>
            </a:r>
            <a:r>
              <a:rPr lang="pl-PL" sz="2000" dirty="0"/>
              <a:t> </a:t>
            </a:r>
            <a:r>
              <a:rPr lang="pl-PL" sz="2000" dirty="0" err="1"/>
              <a:t>mastocytosis</a:t>
            </a:r>
            <a:endParaRPr lang="pl-PL" sz="2000" dirty="0"/>
          </a:p>
          <a:p>
            <a:pPr lvl="1"/>
            <a:r>
              <a:rPr lang="pl-PL" sz="2000" dirty="0"/>
              <a:t>Mast </a:t>
            </a:r>
            <a:r>
              <a:rPr lang="pl-PL" sz="2000" dirty="0" err="1"/>
              <a:t>cell</a:t>
            </a:r>
            <a:r>
              <a:rPr lang="pl-PL" sz="2000" dirty="0"/>
              <a:t> </a:t>
            </a:r>
            <a:r>
              <a:rPr lang="pl-PL" sz="2000" dirty="0" err="1"/>
              <a:t>activation</a:t>
            </a:r>
            <a:r>
              <a:rPr lang="pl-PL" sz="2000" dirty="0"/>
              <a:t> </a:t>
            </a:r>
            <a:r>
              <a:rPr lang="pl-PL" sz="2000" dirty="0" err="1"/>
              <a:t>syndrome</a:t>
            </a:r>
            <a:r>
              <a:rPr lang="pl-PL" sz="2000" dirty="0"/>
              <a:t> (MCAS)</a:t>
            </a:r>
          </a:p>
          <a:p>
            <a:pPr lvl="1"/>
            <a:r>
              <a:rPr lang="pl-PL" sz="2000" dirty="0"/>
              <a:t>Non-</a:t>
            </a:r>
            <a:r>
              <a:rPr lang="pl-PL" sz="2000" dirty="0" err="1"/>
              <a:t>IgE</a:t>
            </a:r>
            <a:r>
              <a:rPr lang="pl-PL" sz="2000" dirty="0"/>
              <a:t>-</a:t>
            </a:r>
            <a:r>
              <a:rPr lang="pl-PL" sz="2000" dirty="0" err="1"/>
              <a:t>mediated</a:t>
            </a:r>
            <a:r>
              <a:rPr lang="pl-PL" sz="2000" dirty="0"/>
              <a:t> </a:t>
            </a:r>
            <a:r>
              <a:rPr lang="pl-PL" sz="2000" dirty="0" err="1"/>
              <a:t>reactions</a:t>
            </a:r>
            <a:r>
              <a:rPr lang="pl-PL" sz="2000" dirty="0"/>
              <a:t> (</a:t>
            </a:r>
            <a:r>
              <a:rPr lang="pl-PL" sz="2000" dirty="0" err="1"/>
              <a:t>e.g</a:t>
            </a:r>
            <a:r>
              <a:rPr lang="pl-PL" sz="2000" dirty="0"/>
              <a:t>. </a:t>
            </a:r>
            <a:r>
              <a:rPr lang="pl-PL" sz="2000" dirty="0" err="1"/>
              <a:t>complement</a:t>
            </a:r>
            <a:r>
              <a:rPr lang="pl-PL" sz="2000" dirty="0"/>
              <a:t>, MRGPRX2)</a:t>
            </a:r>
          </a:p>
          <a:p>
            <a:r>
              <a:rPr lang="pl-PL" sz="2400" b="1" dirty="0" err="1"/>
              <a:t>Prevention</a:t>
            </a:r>
            <a:endParaRPr lang="pl-PL" sz="2400" dirty="0"/>
          </a:p>
          <a:p>
            <a:pPr lvl="1"/>
            <a:r>
              <a:rPr lang="pl-PL" sz="2000" dirty="0" err="1"/>
              <a:t>Adrenaline</a:t>
            </a:r>
            <a:r>
              <a:rPr lang="pl-PL" sz="2000" dirty="0"/>
              <a:t> auto-</a:t>
            </a:r>
            <a:r>
              <a:rPr lang="pl-PL" sz="2000" dirty="0" err="1"/>
              <a:t>injector</a:t>
            </a:r>
            <a:r>
              <a:rPr lang="pl-PL" sz="2000" dirty="0"/>
              <a:t>, </a:t>
            </a:r>
            <a:r>
              <a:rPr lang="pl-PL" sz="2000" dirty="0" err="1"/>
              <a:t>patient</a:t>
            </a:r>
            <a:r>
              <a:rPr lang="pl-PL" sz="2000" dirty="0"/>
              <a:t> </a:t>
            </a:r>
            <a:r>
              <a:rPr lang="pl-PL" sz="2000" dirty="0" err="1"/>
              <a:t>education</a:t>
            </a:r>
            <a:endParaRPr lang="pl-PL" sz="2000" dirty="0"/>
          </a:p>
          <a:p>
            <a:pPr lvl="1"/>
            <a:r>
              <a:rPr lang="pl-PL" sz="2000" dirty="0" err="1"/>
              <a:t>Avoidance</a:t>
            </a:r>
            <a:r>
              <a:rPr lang="pl-PL" sz="2000" dirty="0"/>
              <a:t> of </a:t>
            </a:r>
            <a:r>
              <a:rPr lang="pl-PL" sz="2000" dirty="0" err="1"/>
              <a:t>cofactors</a:t>
            </a:r>
            <a:r>
              <a:rPr lang="pl-PL" sz="2000" dirty="0"/>
              <a:t> (</a:t>
            </a:r>
            <a:r>
              <a:rPr lang="pl-PL" sz="2000" dirty="0" err="1"/>
              <a:t>alcohol</a:t>
            </a:r>
            <a:r>
              <a:rPr lang="pl-PL" sz="2000" dirty="0"/>
              <a:t>, </a:t>
            </a:r>
            <a:r>
              <a:rPr lang="pl-PL" sz="2000" dirty="0" err="1"/>
              <a:t>NSAIDs</a:t>
            </a:r>
            <a:r>
              <a:rPr lang="pl-PL" sz="2000" dirty="0"/>
              <a:t>, </a:t>
            </a:r>
            <a:r>
              <a:rPr lang="pl-PL" sz="2000" dirty="0" err="1"/>
              <a:t>exercise</a:t>
            </a:r>
            <a:r>
              <a:rPr lang="pl-PL" sz="2000" dirty="0"/>
              <a:t>)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956937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924F05-2A93-3189-6326-C54B97A3E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Anaphylaxis and physical exercise – FDEIA</a:t>
            </a:r>
            <a:br>
              <a:rPr lang="pl-PL" sz="4000" dirty="0"/>
            </a:br>
            <a:r>
              <a:rPr lang="en-US" sz="2800" dirty="0"/>
              <a:t>(Food-Dependent Exercise-Induced Anaphylaxis)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99F4D0-3B1F-3A09-821F-194890A3852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2400" b="1" dirty="0">
                <a:solidFill>
                  <a:srgbClr val="1CADE4"/>
                </a:solidFill>
              </a:rPr>
              <a:t>Definition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2000" dirty="0"/>
              <a:t>A</a:t>
            </a:r>
            <a:r>
              <a:rPr lang="en-US" sz="2000" dirty="0" err="1"/>
              <a:t>naphylaxis</a:t>
            </a:r>
            <a:r>
              <a:rPr lang="en-US" sz="2000" dirty="0"/>
              <a:t> that occurs </a:t>
            </a:r>
            <a:r>
              <a:rPr lang="en-US" sz="2000" b="1" dirty="0"/>
              <a:t>only when the ingestion of a specific food is combined with physical exercise.</a:t>
            </a:r>
            <a:endParaRPr lang="pl-PL" sz="2000" b="1" dirty="0"/>
          </a:p>
          <a:p>
            <a:pPr lvl="1"/>
            <a:r>
              <a:rPr lang="en-US" sz="2000" dirty="0"/>
              <a:t>Neither the food alone nor exercise alone usually triggers the reaction.</a:t>
            </a:r>
            <a:br>
              <a:rPr lang="pl-PL" sz="2000" dirty="0"/>
            </a:br>
            <a:endParaRPr lang="pl-PL" sz="2000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pl-PL" sz="2400" b="1" dirty="0" err="1">
                <a:solidFill>
                  <a:srgbClr val="1CADE4"/>
                </a:solidFill>
              </a:rPr>
              <a:t>Mechanism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2000" dirty="0" err="1"/>
              <a:t>Exercise</a:t>
            </a:r>
            <a:r>
              <a:rPr lang="pl-PL" sz="2000" dirty="0"/>
              <a:t> → </a:t>
            </a:r>
            <a:r>
              <a:rPr lang="pl-PL" sz="2000" dirty="0" err="1"/>
              <a:t>increases</a:t>
            </a:r>
            <a:r>
              <a:rPr lang="pl-PL" sz="2000" dirty="0"/>
              <a:t> </a:t>
            </a:r>
            <a:r>
              <a:rPr lang="pl-PL" sz="2000" dirty="0" err="1"/>
              <a:t>intestinal</a:t>
            </a:r>
            <a:r>
              <a:rPr lang="pl-PL" sz="2000" dirty="0"/>
              <a:t> </a:t>
            </a:r>
            <a:r>
              <a:rPr lang="pl-PL" sz="2000" dirty="0" err="1"/>
              <a:t>permeability</a:t>
            </a:r>
            <a:r>
              <a:rPr lang="pl-PL" sz="2000" dirty="0"/>
              <a:t> and </a:t>
            </a:r>
            <a:r>
              <a:rPr lang="pl-PL" sz="2000" dirty="0" err="1"/>
              <a:t>accelerates</a:t>
            </a:r>
            <a:r>
              <a:rPr lang="pl-PL" sz="2000" dirty="0"/>
              <a:t> </a:t>
            </a:r>
            <a:r>
              <a:rPr lang="pl-PL" sz="2000" dirty="0" err="1"/>
              <a:t>allergen</a:t>
            </a:r>
            <a:r>
              <a:rPr lang="pl-PL" sz="2000" dirty="0"/>
              <a:t> </a:t>
            </a:r>
            <a:r>
              <a:rPr lang="pl-PL" sz="2000" dirty="0" err="1"/>
              <a:t>absorption</a:t>
            </a:r>
            <a:r>
              <a:rPr lang="pl-PL" sz="2000" dirty="0"/>
              <a:t>.</a:t>
            </a:r>
          </a:p>
          <a:p>
            <a:pPr lvl="1"/>
            <a:r>
              <a:rPr lang="pl-PL" sz="2000" dirty="0" err="1"/>
              <a:t>Additionally</a:t>
            </a:r>
            <a:r>
              <a:rPr lang="pl-PL" sz="2000" dirty="0"/>
              <a:t>, </a:t>
            </a:r>
            <a:r>
              <a:rPr lang="pl-PL" sz="2000" dirty="0" err="1"/>
              <a:t>mast</a:t>
            </a:r>
            <a:r>
              <a:rPr lang="pl-PL" sz="2000" dirty="0"/>
              <a:t> </a:t>
            </a:r>
            <a:r>
              <a:rPr lang="pl-PL" sz="2000" dirty="0" err="1"/>
              <a:t>cell</a:t>
            </a:r>
            <a:r>
              <a:rPr lang="pl-PL" sz="2000" dirty="0"/>
              <a:t> </a:t>
            </a:r>
            <a:r>
              <a:rPr lang="pl-PL" sz="2000" dirty="0" err="1"/>
              <a:t>activation</a:t>
            </a:r>
            <a:r>
              <a:rPr lang="pl-PL" sz="2000" dirty="0"/>
              <a:t> and mediator </a:t>
            </a:r>
            <a:r>
              <a:rPr lang="pl-PL" sz="2000" dirty="0" err="1"/>
              <a:t>release</a:t>
            </a:r>
            <a:r>
              <a:rPr lang="pl-PL" sz="2000" dirty="0"/>
              <a:t> </a:t>
            </a:r>
            <a:r>
              <a:rPr lang="pl-PL" sz="2000" dirty="0" err="1"/>
              <a:t>occur</a:t>
            </a:r>
            <a:r>
              <a:rPr lang="pl-PL" sz="2000" dirty="0"/>
              <a:t>.</a:t>
            </a:r>
          </a:p>
          <a:p>
            <a:pPr lvl="1"/>
            <a:r>
              <a:rPr lang="pl-PL" sz="2000" dirty="0" err="1"/>
              <a:t>Sometimes</a:t>
            </a:r>
            <a:r>
              <a:rPr lang="pl-PL" sz="2000" dirty="0"/>
              <a:t> </a:t>
            </a:r>
            <a:r>
              <a:rPr lang="pl-PL" sz="2000" dirty="0" err="1"/>
              <a:t>cofactors</a:t>
            </a:r>
            <a:r>
              <a:rPr lang="pl-PL" sz="2000" dirty="0"/>
              <a:t> </a:t>
            </a:r>
            <a:r>
              <a:rPr lang="pl-PL" sz="2000" dirty="0" err="1"/>
              <a:t>play</a:t>
            </a:r>
            <a:r>
              <a:rPr lang="pl-PL" sz="2000" dirty="0"/>
              <a:t> </a:t>
            </a:r>
            <a:r>
              <a:rPr lang="pl-PL" sz="2000" dirty="0" err="1"/>
              <a:t>an</a:t>
            </a:r>
            <a:r>
              <a:rPr lang="pl-PL" sz="2000" dirty="0"/>
              <a:t> </a:t>
            </a:r>
            <a:r>
              <a:rPr lang="pl-PL" sz="2000" dirty="0" err="1"/>
              <a:t>enhancing</a:t>
            </a:r>
            <a:r>
              <a:rPr lang="pl-PL" sz="2000" dirty="0"/>
              <a:t> role: </a:t>
            </a:r>
            <a:r>
              <a:rPr lang="pl-PL" sz="2000" dirty="0" err="1"/>
              <a:t>NSAIDs</a:t>
            </a:r>
            <a:r>
              <a:rPr lang="pl-PL" sz="2000" dirty="0"/>
              <a:t>, </a:t>
            </a:r>
            <a:r>
              <a:rPr lang="pl-PL" sz="2000" dirty="0" err="1"/>
              <a:t>alcohol</a:t>
            </a:r>
            <a:r>
              <a:rPr lang="pl-PL" sz="2000" dirty="0"/>
              <a:t>, </a:t>
            </a:r>
            <a:r>
              <a:rPr lang="pl-PL" sz="2000" dirty="0" err="1"/>
              <a:t>infections</a:t>
            </a:r>
            <a:r>
              <a:rPr lang="pl-PL" sz="2000" dirty="0"/>
              <a:t>, </a:t>
            </a:r>
            <a:r>
              <a:rPr lang="pl-PL" sz="2000" dirty="0" err="1"/>
              <a:t>menstruation</a:t>
            </a:r>
            <a:r>
              <a:rPr lang="pl-PL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10031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12176-783B-3702-DF9D-22A376CED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041F97-F8CE-CED7-E3AA-391951B4F2C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Foods Most Commonly Triggering Reactions</a:t>
            </a:r>
            <a:endParaRPr lang="en-US" sz="2400" dirty="0"/>
          </a:p>
          <a:p>
            <a:pPr lvl="1"/>
            <a:r>
              <a:rPr lang="en-US" sz="2000" dirty="0"/>
              <a:t>Wheat (omega-5 gliadin)</a:t>
            </a:r>
          </a:p>
          <a:p>
            <a:pPr lvl="1"/>
            <a:r>
              <a:rPr lang="en-US" sz="2000" dirty="0"/>
              <a:t>Celery</a:t>
            </a:r>
          </a:p>
          <a:p>
            <a:pPr lvl="1"/>
            <a:r>
              <a:rPr lang="en-US" sz="2000" dirty="0"/>
              <a:t>Seafood</a:t>
            </a:r>
          </a:p>
          <a:p>
            <a:pPr lvl="1"/>
            <a:r>
              <a:rPr lang="en-US" sz="2000" dirty="0"/>
              <a:t>Peanuts</a:t>
            </a:r>
          </a:p>
          <a:p>
            <a:pPr lvl="1"/>
            <a:r>
              <a:rPr lang="en-US" sz="2000" dirty="0"/>
              <a:t>Soy</a:t>
            </a:r>
            <a:endParaRPr lang="pl-PL" sz="2400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Management</a:t>
            </a:r>
            <a:endParaRPr lang="en-US" sz="2400" dirty="0"/>
          </a:p>
          <a:p>
            <a:pPr lvl="1"/>
            <a:r>
              <a:rPr lang="en-US" sz="2000" dirty="0"/>
              <a:t>Avoid exercise for 4–6 hours after consuming the triggering food.</a:t>
            </a:r>
          </a:p>
          <a:p>
            <a:pPr lvl="1"/>
            <a:r>
              <a:rPr lang="en-US" sz="2000" dirty="0"/>
              <a:t>Patient education and provision of an epinephrine autoinjector.</a:t>
            </a:r>
          </a:p>
          <a:p>
            <a:pPr lvl="1"/>
            <a:r>
              <a:rPr lang="en-US" sz="2000" dirty="0"/>
              <a:t>Caution with cofactors (alcohol, NSAIDs).</a:t>
            </a:r>
          </a:p>
          <a:p>
            <a:endParaRPr lang="pl-PL" sz="2400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27482943-10BE-7EBD-5071-07882D8235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907" y="5147193"/>
            <a:ext cx="1513860" cy="1513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C0464269-7F32-6B3F-83CD-6CB28DBA54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613" y="5147194"/>
            <a:ext cx="2276498" cy="1513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4DE68B4C-585A-FAF2-7F8E-6928E2AE1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>
            <a:normAutofit/>
          </a:bodyPr>
          <a:lstStyle/>
          <a:p>
            <a:r>
              <a:rPr lang="en-US" sz="3600" dirty="0"/>
              <a:t>Anaphylaxis and physical exercise – FDEIA</a:t>
            </a:r>
            <a:br>
              <a:rPr lang="pl-PL" sz="4000" dirty="0"/>
            </a:br>
            <a:r>
              <a:rPr lang="en-US" sz="2800" dirty="0"/>
              <a:t>(Food-Dependent Exercise-Induced Anaphylaxis)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38062727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94345E-9465-6252-5BC2-F0265C1ED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Pseudoanaphylactic</a:t>
            </a:r>
            <a:r>
              <a:rPr lang="en-US" dirty="0"/>
              <a:t> Reactions</a:t>
            </a:r>
            <a:br>
              <a:rPr lang="pl-PL" sz="3600" dirty="0"/>
            </a:br>
            <a:r>
              <a:rPr lang="pl-PL" sz="3600" dirty="0"/>
              <a:t>(</a:t>
            </a:r>
            <a:r>
              <a:rPr lang="en-US" sz="3600" dirty="0"/>
              <a:t>formerly known as non-allergic anaphylaxis / anaphylactoid reactions)</a:t>
            </a:r>
            <a:endParaRPr lang="pl-PL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952291-79F8-0C17-9786-FC9BA30E1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Clinical symptoms indistinguishable from anaphylaxis, but occurring without the involvement of IgE.</a:t>
            </a:r>
            <a:endParaRPr lang="pl-PL" sz="2400" dirty="0"/>
          </a:p>
          <a:p>
            <a:r>
              <a:rPr lang="en-US" sz="2400" b="1" dirty="0" err="1">
                <a:solidFill>
                  <a:srgbClr val="1CADE4"/>
                </a:solidFill>
              </a:rPr>
              <a:t>Pathomechanism</a:t>
            </a:r>
            <a:endParaRPr lang="en-US" sz="2400" dirty="0">
              <a:solidFill>
                <a:srgbClr val="1CADE4"/>
              </a:solidFill>
            </a:endParaRPr>
          </a:p>
          <a:p>
            <a:pPr lvl="1"/>
            <a:r>
              <a:rPr lang="en-US" sz="2000" dirty="0"/>
              <a:t>Direct activation of mast cells and basophils leading to degranulation and the release of histamine, leukotrienes, and platelet-activating factor (PAF).</a:t>
            </a:r>
          </a:p>
          <a:p>
            <a:pPr lvl="1"/>
            <a:r>
              <a:rPr lang="en-US" sz="2000" dirty="0"/>
              <a:t>Receptors: MRGPRX2 present on mast cells (activated, for example, by opioids, fluoroquinolones, and neuromuscular blocking agents).</a:t>
            </a:r>
          </a:p>
          <a:p>
            <a:pPr lvl="1"/>
            <a:r>
              <a:rPr lang="en-US" sz="2000" dirty="0"/>
              <a:t>Activation of the complement system (C3a, C5a — the so-called anaphylatoxins) resulting in mast cell degranulation, bronchial smooth muscle contraction, and vasodilation.</a:t>
            </a:r>
          </a:p>
          <a:p>
            <a:pPr lvl="1"/>
            <a:r>
              <a:rPr lang="en-US" sz="2000" dirty="0"/>
              <a:t>Non-specific triggers include physical factors (cold, heat), contrast agents, and alcohol.</a:t>
            </a:r>
          </a:p>
        </p:txBody>
      </p:sp>
    </p:spTree>
    <p:extLst>
      <p:ext uri="{BB962C8B-B14F-4D97-AF65-F5344CB8AC3E}">
        <p14:creationId xmlns:p14="http://schemas.microsoft.com/office/powerpoint/2010/main" val="533189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2976EC-8BA8-9113-69AD-46FD2329B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Definition of </a:t>
            </a:r>
            <a:r>
              <a:rPr lang="pl-PL" dirty="0" err="1"/>
              <a:t>anaphylaxis</a:t>
            </a: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F5C5E51-3F54-E72C-1BB0-218F324324C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/>
              <a:t>Anaphylaxis</a:t>
            </a:r>
            <a:r>
              <a:rPr lang="en-US" dirty="0"/>
              <a:t> is a severe, systemic allergic reaction, usually with a sudden onset, which in some cases may lead to death.</a:t>
            </a:r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4B53B069-320C-80BF-C870-C708D1A3A8D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/>
              <a:t>Anaphylaxis</a:t>
            </a:r>
            <a:r>
              <a:rPr lang="en-US" dirty="0"/>
              <a:t> is a severe, systemic hypersensitivity reaction that usually develops rapidly and can be life-threatening.</a:t>
            </a:r>
            <a:endParaRPr lang="pl-PL" dirty="0"/>
          </a:p>
        </p:txBody>
      </p:sp>
      <p:sp>
        <p:nvSpPr>
          <p:cNvPr id="7" name="AutoShape 4" descr="Obraz znaleziony dla: eaaci logo">
            <a:extLst>
              <a:ext uri="{FF2B5EF4-FFF2-40B4-BE49-F238E27FC236}">
                <a16:creationId xmlns:a16="http://schemas.microsoft.com/office/drawing/2014/main" id="{C4BE98F2-91FA-DEB5-C0D4-A463AB66B3C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57700" y="331470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pl-PL" sz="1350"/>
          </a:p>
        </p:txBody>
      </p:sp>
      <p:sp>
        <p:nvSpPr>
          <p:cNvPr id="9" name="AutoShape 6" descr="Obraz znaleziony dla: eaaci logo">
            <a:extLst>
              <a:ext uri="{FF2B5EF4-FFF2-40B4-BE49-F238E27FC236}">
                <a16:creationId xmlns:a16="http://schemas.microsoft.com/office/drawing/2014/main" id="{042A1D2A-6138-AC9D-063F-811CA2957ED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342900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pl-PL" sz="1350"/>
          </a:p>
        </p:txBody>
      </p:sp>
    </p:spTree>
    <p:extLst>
      <p:ext uri="{BB962C8B-B14F-4D97-AF65-F5344CB8AC3E}">
        <p14:creationId xmlns:p14="http://schemas.microsoft.com/office/powerpoint/2010/main" val="42280070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94345E-9465-6252-5BC2-F0265C1ED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Pseudoanaphylactic</a:t>
            </a:r>
            <a:r>
              <a:rPr lang="en-US" dirty="0"/>
              <a:t> Reactions</a:t>
            </a:r>
            <a:br>
              <a:rPr lang="pl-PL" dirty="0"/>
            </a:br>
            <a:r>
              <a:rPr lang="pl-PL" sz="3600" dirty="0"/>
              <a:t>(</a:t>
            </a:r>
            <a:r>
              <a:rPr lang="en-US" sz="3600" dirty="0"/>
              <a:t>formerly known as non-allergic anaphylaxis / anaphylactoid reactions)</a:t>
            </a:r>
            <a:endParaRPr lang="pl-PL" sz="36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1CADE4"/>
                </a:solidFill>
              </a:rPr>
              <a:t>Clinical examples</a:t>
            </a:r>
            <a:endParaRPr lang="en-US" sz="2400" dirty="0">
              <a:solidFill>
                <a:srgbClr val="1CADE4"/>
              </a:solidFill>
            </a:endParaRPr>
          </a:p>
          <a:p>
            <a:pPr lvl="1"/>
            <a:r>
              <a:rPr lang="en-US" sz="2000" dirty="0"/>
              <a:t>Iodinated contrast media, NSAIDs (especially aspirin), opioids, morphine, and muscle relaxants used in anesthesia (e.g., </a:t>
            </a:r>
            <a:r>
              <a:rPr lang="en-US" sz="2000" dirty="0" err="1"/>
              <a:t>suxamethonium</a:t>
            </a:r>
            <a:r>
              <a:rPr lang="en-US" sz="2000" dirty="0"/>
              <a:t>).</a:t>
            </a:r>
          </a:p>
          <a:p>
            <a:r>
              <a:rPr lang="en-US" sz="2400" b="1" dirty="0">
                <a:solidFill>
                  <a:srgbClr val="1CADE4"/>
                </a:solidFill>
              </a:rPr>
              <a:t>Difference from true anaphylaxis</a:t>
            </a:r>
            <a:endParaRPr lang="en-US" sz="2400" dirty="0">
              <a:solidFill>
                <a:srgbClr val="1CADE4"/>
              </a:solidFill>
            </a:endParaRPr>
          </a:p>
          <a:p>
            <a:pPr lvl="1"/>
            <a:r>
              <a:rPr lang="en-US" sz="2000" dirty="0"/>
              <a:t>Symptoms are identical, but there is no involvement of IgE or prior sensitization; the reaction may occur upon the first exposure.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2180160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9EC92C-B979-B15E-A4B8-EA0651EC4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Prevalence</a:t>
            </a:r>
            <a:r>
              <a:rPr lang="pl-PL" dirty="0"/>
              <a:t> – Global Data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FBC8B5B9-A2A1-9015-F67F-90AC057516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425002"/>
              </p:ext>
            </p:extLst>
          </p:nvPr>
        </p:nvGraphicFramePr>
        <p:xfrm>
          <a:off x="396816" y="2084832"/>
          <a:ext cx="8350368" cy="4327735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978325">
                  <a:extLst>
                    <a:ext uri="{9D8B030D-6E8A-4147-A177-3AD203B41FA5}">
                      <a16:colId xmlns:a16="http://schemas.microsoft.com/office/drawing/2014/main" val="1061100793"/>
                    </a:ext>
                  </a:extLst>
                </a:gridCol>
                <a:gridCol w="3151517">
                  <a:extLst>
                    <a:ext uri="{9D8B030D-6E8A-4147-A177-3AD203B41FA5}">
                      <a16:colId xmlns:a16="http://schemas.microsoft.com/office/drawing/2014/main" val="158645725"/>
                    </a:ext>
                  </a:extLst>
                </a:gridCol>
                <a:gridCol w="3220526">
                  <a:extLst>
                    <a:ext uri="{9D8B030D-6E8A-4147-A177-3AD203B41FA5}">
                      <a16:colId xmlns:a16="http://schemas.microsoft.com/office/drawing/2014/main" val="1152427825"/>
                    </a:ext>
                  </a:extLst>
                </a:gridCol>
              </a:tblGrid>
              <a:tr h="25541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b="1"/>
                        <a:t>Measure</a:t>
                      </a:r>
                      <a:endParaRPr lang="pl-PL" sz="1800"/>
                    </a:p>
                  </a:txBody>
                  <a:tcPr marL="63853" marR="63853" marT="31926" marB="3192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b="1"/>
                        <a:t>Value / Range</a:t>
                      </a:r>
                      <a:endParaRPr lang="pl-PL" sz="1800"/>
                    </a:p>
                  </a:txBody>
                  <a:tcPr marL="63853" marR="63853" marT="31926" marB="3192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b="1"/>
                        <a:t>Comments / Context</a:t>
                      </a:r>
                      <a:endParaRPr lang="pl-PL" sz="1800"/>
                    </a:p>
                  </a:txBody>
                  <a:tcPr marL="63853" marR="63853" marT="31926" marB="31926" anchor="ctr"/>
                </a:tc>
                <a:extLst>
                  <a:ext uri="{0D108BD9-81ED-4DB2-BD59-A6C34878D82A}">
                    <a16:rowId xmlns:a16="http://schemas.microsoft.com/office/drawing/2014/main" val="2180693393"/>
                  </a:ext>
                </a:extLst>
              </a:tr>
              <a:tr h="6385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b="1"/>
                        <a:t>Incidence (overall)</a:t>
                      </a:r>
                      <a:endParaRPr lang="pl-PL" sz="1800"/>
                    </a:p>
                  </a:txBody>
                  <a:tcPr marL="63853" marR="63853" marT="31926" marB="3192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~46 cases / 100,000 people per year (95% CI: 21–103)</a:t>
                      </a:r>
                    </a:p>
                  </a:txBody>
                  <a:tcPr marL="63853" marR="63853" marT="31926" marB="3192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Global average based on meta-analysis (2010–2014)</a:t>
                      </a:r>
                    </a:p>
                  </a:txBody>
                  <a:tcPr marL="63853" marR="63853" marT="31926" marB="31926" anchor="ctr"/>
                </a:tc>
                <a:extLst>
                  <a:ext uri="{0D108BD9-81ED-4DB2-BD59-A6C34878D82A}">
                    <a16:rowId xmlns:a16="http://schemas.microsoft.com/office/drawing/2014/main" val="2075766436"/>
                  </a:ext>
                </a:extLst>
              </a:tr>
              <a:tr h="83008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b="1"/>
                        <a:t>Range across studies</a:t>
                      </a:r>
                      <a:endParaRPr lang="pl-PL" sz="1800"/>
                    </a:p>
                  </a:txBody>
                  <a:tcPr marL="63853" marR="63853" marT="31926" marB="3192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From 0.49 up to 328.7 / 100,000 people per year</a:t>
                      </a:r>
                    </a:p>
                  </a:txBody>
                  <a:tcPr marL="63853" marR="63853" marT="31926" marB="3192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High heterogeneity in definitions, data collection methods, and populations studied</a:t>
                      </a:r>
                    </a:p>
                  </a:txBody>
                  <a:tcPr marL="63853" marR="63853" marT="31926" marB="31926" anchor="ctr"/>
                </a:tc>
                <a:extLst>
                  <a:ext uri="{0D108BD9-81ED-4DB2-BD59-A6C34878D82A}">
                    <a16:rowId xmlns:a16="http://schemas.microsoft.com/office/drawing/2014/main" val="1534880396"/>
                  </a:ext>
                </a:extLst>
              </a:tr>
              <a:tr h="121320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b="1"/>
                        <a:t>Regional rates</a:t>
                      </a:r>
                      <a:endParaRPr lang="pl-PL" sz="1800"/>
                    </a:p>
                  </a:txBody>
                  <a:tcPr marL="63853" marR="63853" marT="31926" marB="3192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Europe: ~71 / 100,000; North America: ~43 / 100,000; Asia: ~8 / 100,000; Australia: ~17 / 100,000</a:t>
                      </a:r>
                    </a:p>
                  </a:txBody>
                  <a:tcPr marL="63853" marR="63853" marT="31926" marB="3192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Differences among continents – possibly due to definitions and case reporting systems</a:t>
                      </a:r>
                    </a:p>
                  </a:txBody>
                  <a:tcPr marL="63853" marR="63853" marT="31926" marB="31926" anchor="ctr"/>
                </a:tc>
                <a:extLst>
                  <a:ext uri="{0D108BD9-81ED-4DB2-BD59-A6C34878D82A}">
                    <a16:rowId xmlns:a16="http://schemas.microsoft.com/office/drawing/2014/main" val="2738355099"/>
                  </a:ext>
                </a:extLst>
              </a:tr>
              <a:tr h="4469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b="1"/>
                        <a:t>Prevalence (lifetime risk)</a:t>
                      </a:r>
                      <a:endParaRPr lang="pl-PL" sz="1800"/>
                    </a:p>
                  </a:txBody>
                  <a:tcPr marL="63853" marR="63853" marT="31926" marB="3192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0.3% – 5.1% of the general population</a:t>
                      </a:r>
                    </a:p>
                  </a:txBody>
                  <a:tcPr marL="63853" marR="63853" marT="31926" marB="3192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/>
                        <a:t>Estimated from epidemiological studies</a:t>
                      </a:r>
                    </a:p>
                  </a:txBody>
                  <a:tcPr marL="63853" marR="63853" marT="31926" marB="31926" anchor="ctr"/>
                </a:tc>
                <a:extLst>
                  <a:ext uri="{0D108BD9-81ED-4DB2-BD59-A6C34878D82A}">
                    <a16:rowId xmlns:a16="http://schemas.microsoft.com/office/drawing/2014/main" val="34294425"/>
                  </a:ext>
                </a:extLst>
              </a:tr>
              <a:tr h="63852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b="1"/>
                        <a:t>Occurrence in children</a:t>
                      </a:r>
                      <a:endParaRPr lang="pl-PL" sz="1800"/>
                    </a:p>
                  </a:txBody>
                  <a:tcPr marL="63853" marR="63853" marT="31926" marB="3192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1 to 761 cases / 100,000 people per year (all causes)</a:t>
                      </a:r>
                    </a:p>
                  </a:txBody>
                  <a:tcPr marL="63853" marR="63853" marT="31926" marB="31926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800" dirty="0" err="1"/>
                        <a:t>Very</a:t>
                      </a:r>
                      <a:r>
                        <a:rPr lang="pl-PL" sz="1800" dirty="0"/>
                        <a:t> </a:t>
                      </a:r>
                      <a:r>
                        <a:rPr lang="pl-PL" sz="1800" dirty="0" err="1"/>
                        <a:t>wi</a:t>
                      </a:r>
                      <a:endParaRPr lang="pl-PL" sz="1800" dirty="0"/>
                    </a:p>
                  </a:txBody>
                  <a:tcPr marL="63853" marR="63853" marT="31926" marB="31926" anchor="ctr"/>
                </a:tc>
                <a:extLst>
                  <a:ext uri="{0D108BD9-81ED-4DB2-BD59-A6C34878D82A}">
                    <a16:rowId xmlns:a16="http://schemas.microsoft.com/office/drawing/2014/main" val="3978219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91568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A2BE19-CFA3-5092-6058-A1FFAA627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 and the Course of Anaphylaxis</a:t>
            </a:r>
            <a:endParaRPr lang="pl-PL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317EEED-5351-59C7-8A6D-57C151DFB848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sz="1800" b="1" dirty="0"/>
              <a:t>Children</a:t>
            </a:r>
            <a:endParaRPr lang="en-US" sz="1800" dirty="0"/>
          </a:p>
          <a:p>
            <a:pPr lvl="1"/>
            <a:r>
              <a:rPr lang="en-US" sz="1800" dirty="0"/>
              <a:t>Symptoms more often cutaneous and respiratory (urticaria, swelling, wheezing).</a:t>
            </a:r>
          </a:p>
          <a:p>
            <a:pPr lvl="1"/>
            <a:r>
              <a:rPr lang="en-US" sz="1800" dirty="0"/>
              <a:t>Isolated hypotension is rare.</a:t>
            </a:r>
          </a:p>
          <a:p>
            <a:pPr lvl="1"/>
            <a:r>
              <a:rPr lang="en-US" sz="1800" dirty="0"/>
              <a:t>The course is rapid but generally responds well to treatment.</a:t>
            </a:r>
          </a:p>
          <a:p>
            <a:r>
              <a:rPr lang="en-US" sz="1800" b="1" dirty="0"/>
              <a:t>Adults</a:t>
            </a:r>
            <a:endParaRPr lang="en-US" sz="1800" dirty="0"/>
          </a:p>
          <a:p>
            <a:pPr lvl="1"/>
            <a:r>
              <a:rPr lang="en-US" sz="1800" dirty="0"/>
              <a:t>Symptoms often mixed – respiratory and circulatory.</a:t>
            </a:r>
          </a:p>
          <a:p>
            <a:pPr lvl="1"/>
            <a:r>
              <a:rPr lang="en-US" sz="1800" dirty="0"/>
              <a:t>Biphasic reactions are more frequent.</a:t>
            </a:r>
          </a:p>
          <a:p>
            <a:pPr lvl="1"/>
            <a:r>
              <a:rPr lang="en-US" sz="1800" dirty="0"/>
              <a:t>Greater variability in clinical presentation depending on the trigger.</a:t>
            </a:r>
          </a:p>
          <a:p>
            <a:endParaRPr lang="pl-PL" altLang="pl-PL" sz="1800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l-PL" sz="1800" b="1" dirty="0" err="1"/>
              <a:t>Older</a:t>
            </a:r>
            <a:r>
              <a:rPr lang="pl-PL" sz="1800" b="1" dirty="0"/>
              <a:t> </a:t>
            </a:r>
            <a:r>
              <a:rPr lang="pl-PL" sz="1800" b="1" dirty="0" err="1"/>
              <a:t>adults</a:t>
            </a:r>
            <a:endParaRPr lang="pl-PL" sz="1800" dirty="0"/>
          </a:p>
          <a:p>
            <a:pPr lvl="1"/>
            <a:r>
              <a:rPr lang="pl-PL" sz="1800" dirty="0" err="1"/>
              <a:t>Predominantly</a:t>
            </a:r>
            <a:r>
              <a:rPr lang="pl-PL" sz="1800" dirty="0"/>
              <a:t> </a:t>
            </a:r>
            <a:r>
              <a:rPr lang="pl-PL" sz="1800" dirty="0" err="1"/>
              <a:t>cardiovascular</a:t>
            </a:r>
            <a:r>
              <a:rPr lang="pl-PL" sz="1800" dirty="0"/>
              <a:t> </a:t>
            </a:r>
            <a:r>
              <a:rPr lang="pl-PL" sz="1800" dirty="0" err="1"/>
              <a:t>symptoms</a:t>
            </a:r>
            <a:r>
              <a:rPr lang="pl-PL" sz="1800" dirty="0"/>
              <a:t> – </a:t>
            </a:r>
            <a:r>
              <a:rPr lang="pl-PL" sz="1800" dirty="0" err="1"/>
              <a:t>hypotension</a:t>
            </a:r>
            <a:r>
              <a:rPr lang="pl-PL" sz="1800" dirty="0"/>
              <a:t>, </a:t>
            </a:r>
            <a:r>
              <a:rPr lang="pl-PL" sz="1800" dirty="0" err="1"/>
              <a:t>collapse</a:t>
            </a:r>
            <a:r>
              <a:rPr lang="pl-PL" sz="1800" dirty="0"/>
              <a:t>, </a:t>
            </a:r>
            <a:r>
              <a:rPr lang="pl-PL" sz="1800" dirty="0" err="1"/>
              <a:t>arrhythmias</a:t>
            </a:r>
            <a:r>
              <a:rPr lang="pl-PL" sz="1800" dirty="0"/>
              <a:t>.</a:t>
            </a:r>
          </a:p>
          <a:p>
            <a:pPr lvl="1"/>
            <a:r>
              <a:rPr lang="pl-PL" sz="1800" dirty="0" err="1"/>
              <a:t>Poorly</a:t>
            </a:r>
            <a:r>
              <a:rPr lang="pl-PL" sz="1800" dirty="0"/>
              <a:t> </a:t>
            </a:r>
            <a:r>
              <a:rPr lang="pl-PL" sz="1800" dirty="0" err="1"/>
              <a:t>expressed</a:t>
            </a:r>
            <a:r>
              <a:rPr lang="pl-PL" sz="1800" dirty="0"/>
              <a:t> skin </a:t>
            </a:r>
            <a:r>
              <a:rPr lang="pl-PL" sz="1800" dirty="0" err="1"/>
              <a:t>symptoms</a:t>
            </a:r>
            <a:r>
              <a:rPr lang="pl-PL" sz="1800" dirty="0"/>
              <a:t>, </a:t>
            </a:r>
            <a:r>
              <a:rPr lang="pl-PL" sz="1800" dirty="0" err="1"/>
              <a:t>which</a:t>
            </a:r>
            <a:r>
              <a:rPr lang="pl-PL" sz="1800" dirty="0"/>
              <a:t> </a:t>
            </a:r>
            <a:r>
              <a:rPr lang="pl-PL" sz="1800" dirty="0" err="1"/>
              <a:t>complicates</a:t>
            </a:r>
            <a:r>
              <a:rPr lang="pl-PL" sz="1800" dirty="0"/>
              <a:t> </a:t>
            </a:r>
            <a:r>
              <a:rPr lang="pl-PL" sz="1800" dirty="0" err="1"/>
              <a:t>diagnosis</a:t>
            </a:r>
            <a:r>
              <a:rPr lang="pl-PL" sz="1800" dirty="0"/>
              <a:t>.</a:t>
            </a:r>
          </a:p>
          <a:p>
            <a:pPr lvl="1"/>
            <a:r>
              <a:rPr lang="pl-PL" sz="1800" dirty="0" err="1"/>
              <a:t>Higher</a:t>
            </a:r>
            <a:r>
              <a:rPr lang="pl-PL" sz="1800" dirty="0"/>
              <a:t> </a:t>
            </a:r>
            <a:r>
              <a:rPr lang="pl-PL" sz="1800" dirty="0" err="1"/>
              <a:t>risk</a:t>
            </a:r>
            <a:r>
              <a:rPr lang="pl-PL" sz="1800" dirty="0"/>
              <a:t> of </a:t>
            </a:r>
            <a:r>
              <a:rPr lang="pl-PL" sz="1800" dirty="0" err="1"/>
              <a:t>death</a:t>
            </a:r>
            <a:r>
              <a:rPr lang="pl-PL" sz="1800" dirty="0"/>
              <a:t> </a:t>
            </a:r>
            <a:r>
              <a:rPr lang="pl-PL" sz="1800" dirty="0" err="1"/>
              <a:t>due</a:t>
            </a:r>
            <a:r>
              <a:rPr lang="pl-PL" sz="1800" dirty="0"/>
              <a:t> to </a:t>
            </a:r>
            <a:r>
              <a:rPr lang="pl-PL" sz="1800" dirty="0" err="1"/>
              <a:t>cardiovascular</a:t>
            </a:r>
            <a:r>
              <a:rPr lang="pl-PL" sz="1800" dirty="0"/>
              <a:t> </a:t>
            </a:r>
            <a:r>
              <a:rPr lang="pl-PL" sz="1800" dirty="0" err="1"/>
              <a:t>diseases</a:t>
            </a:r>
            <a:r>
              <a:rPr lang="pl-PL" sz="1800" dirty="0"/>
              <a:t> and </a:t>
            </a:r>
            <a:r>
              <a:rPr lang="pl-PL" sz="1800" dirty="0" err="1"/>
              <a:t>medications</a:t>
            </a:r>
            <a:r>
              <a:rPr lang="pl-PL" sz="1800" dirty="0"/>
              <a:t> </a:t>
            </a:r>
            <a:r>
              <a:rPr lang="pl-PL" sz="1800" dirty="0" err="1"/>
              <a:t>used</a:t>
            </a:r>
            <a:r>
              <a:rPr lang="pl-PL" sz="1800" dirty="0"/>
              <a:t>.</a:t>
            </a:r>
          </a:p>
          <a:p>
            <a:pPr lvl="1"/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1884135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3E8EDC-AAEE-FE42-DBA6-79F664F04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Sex and </a:t>
            </a:r>
            <a:r>
              <a:rPr lang="pl-PL" dirty="0" err="1"/>
              <a:t>Hormonal</a:t>
            </a:r>
            <a:r>
              <a:rPr lang="pl-PL" dirty="0"/>
              <a:t> </a:t>
            </a:r>
            <a:r>
              <a:rPr lang="pl-PL" dirty="0" err="1"/>
              <a:t>Factors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5967DA9-B653-A082-879C-5D02B90A16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8095" y="2286000"/>
            <a:ext cx="3846107" cy="402336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rgbClr val="1CADE4"/>
                </a:solidFill>
              </a:rPr>
              <a:t>Women</a:t>
            </a:r>
            <a:endParaRPr lang="en-US" sz="1800" dirty="0">
              <a:solidFill>
                <a:srgbClr val="1CADE4"/>
              </a:solidFill>
            </a:endParaRPr>
          </a:p>
          <a:p>
            <a:pPr lvl="1"/>
            <a:r>
              <a:rPr lang="en-US" sz="1800" dirty="0"/>
              <a:t>Higher incidence of anaphylaxis during adolescence and adulthood.</a:t>
            </a:r>
          </a:p>
          <a:p>
            <a:pPr lvl="1"/>
            <a:r>
              <a:rPr lang="en-US" sz="1800" dirty="0"/>
              <a:t>Estrogens may enhance mast cell activation and vascular response.</a:t>
            </a:r>
          </a:p>
          <a:p>
            <a:pPr lvl="1"/>
            <a:r>
              <a:rPr lang="en-US" sz="1800" dirty="0"/>
              <a:t>More severe reactions are observed during the luteal phase, pregnancy, and perimenopausal period.</a:t>
            </a:r>
          </a:p>
          <a:p>
            <a:r>
              <a:rPr lang="en-US" sz="1800" b="1" dirty="0">
                <a:solidFill>
                  <a:srgbClr val="1CADE4"/>
                </a:solidFill>
              </a:rPr>
              <a:t>Men</a:t>
            </a:r>
            <a:endParaRPr lang="en-US" sz="1800" dirty="0">
              <a:solidFill>
                <a:srgbClr val="1CADE4"/>
              </a:solidFill>
            </a:endParaRPr>
          </a:p>
          <a:p>
            <a:pPr lvl="1"/>
            <a:r>
              <a:rPr lang="en-US" sz="1800" dirty="0"/>
              <a:t>In childhood, anaphylaxis is more common in boys (especially food-related).</a:t>
            </a:r>
          </a:p>
          <a:p>
            <a:pPr lvl="1"/>
            <a:r>
              <a:rPr lang="en-US" sz="1800" dirty="0"/>
              <a:t>In adulthood, overall risk is lower than in women, although severe reactions can be equally intense (e.g., insect venom).</a:t>
            </a:r>
          </a:p>
          <a:p>
            <a:endParaRPr lang="pl-PL" sz="18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8948" y="2286000"/>
            <a:ext cx="3289202" cy="4023360"/>
          </a:xfrm>
        </p:spPr>
        <p:txBody>
          <a:bodyPr>
            <a:noAutofit/>
          </a:bodyPr>
          <a:lstStyle/>
          <a:p>
            <a:r>
              <a:rPr lang="pl-PL" sz="1800" b="1" dirty="0" err="1">
                <a:solidFill>
                  <a:srgbClr val="1CADE4"/>
                </a:solidFill>
              </a:rPr>
              <a:t>Hormones</a:t>
            </a:r>
            <a:r>
              <a:rPr lang="pl-PL" sz="1800" b="1" dirty="0">
                <a:solidFill>
                  <a:srgbClr val="1CADE4"/>
                </a:solidFill>
              </a:rPr>
              <a:t> and </a:t>
            </a:r>
            <a:r>
              <a:rPr lang="pl-PL" sz="1800" b="1" dirty="0" err="1">
                <a:solidFill>
                  <a:srgbClr val="1CADE4"/>
                </a:solidFill>
              </a:rPr>
              <a:t>Additional</a:t>
            </a:r>
            <a:r>
              <a:rPr lang="pl-PL" sz="1800" b="1" dirty="0">
                <a:solidFill>
                  <a:srgbClr val="1CADE4"/>
                </a:solidFill>
              </a:rPr>
              <a:t> </a:t>
            </a:r>
            <a:r>
              <a:rPr lang="pl-PL" sz="1800" b="1" dirty="0" err="1">
                <a:solidFill>
                  <a:srgbClr val="1CADE4"/>
                </a:solidFill>
              </a:rPr>
              <a:t>Factors</a:t>
            </a:r>
            <a:endParaRPr lang="pl-PL" sz="18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Estrogen ↑ </a:t>
            </a:r>
            <a:r>
              <a:rPr lang="pl-PL" sz="1800" dirty="0" err="1"/>
              <a:t>risk</a:t>
            </a:r>
            <a:r>
              <a:rPr lang="pl-PL" sz="1800" dirty="0"/>
              <a:t> and </a:t>
            </a:r>
            <a:r>
              <a:rPr lang="pl-PL" sz="1800" dirty="0" err="1"/>
              <a:t>severity</a:t>
            </a:r>
            <a:r>
              <a:rPr lang="pl-PL" sz="1800" dirty="0"/>
              <a:t> of </a:t>
            </a:r>
            <a:r>
              <a:rPr lang="pl-PL" sz="1800" dirty="0" err="1"/>
              <a:t>symptoms</a:t>
            </a:r>
            <a:r>
              <a:rPr lang="pl-PL" sz="1800" dirty="0"/>
              <a:t> (via </a:t>
            </a:r>
            <a:r>
              <a:rPr lang="pl-PL" sz="1800" dirty="0" err="1"/>
              <a:t>mast</a:t>
            </a:r>
            <a:r>
              <a:rPr lang="pl-PL" sz="1800" dirty="0"/>
              <a:t> </a:t>
            </a:r>
            <a:r>
              <a:rPr lang="pl-PL" sz="1800" dirty="0" err="1"/>
              <a:t>cells</a:t>
            </a:r>
            <a:r>
              <a:rPr lang="pl-PL" sz="1800" dirty="0"/>
              <a:t>, </a:t>
            </a:r>
            <a:r>
              <a:rPr lang="pl-PL" sz="1800" dirty="0" err="1"/>
              <a:t>cytokines</a:t>
            </a:r>
            <a:r>
              <a:rPr lang="pl-PL" sz="1800" dirty="0"/>
              <a:t>, and </a:t>
            </a:r>
            <a:r>
              <a:rPr lang="pl-PL" sz="1800" dirty="0" err="1"/>
              <a:t>vascular</a:t>
            </a:r>
            <a:r>
              <a:rPr lang="pl-PL" sz="1800" dirty="0"/>
              <a:t> </a:t>
            </a:r>
            <a:r>
              <a:rPr lang="pl-PL" sz="1800" dirty="0" err="1"/>
              <a:t>permeability</a:t>
            </a:r>
            <a:r>
              <a:rPr lang="pl-PL" sz="1800" dirty="0"/>
              <a:t>).</a:t>
            </a:r>
          </a:p>
          <a:p>
            <a:pPr lvl="1"/>
            <a:r>
              <a:rPr lang="pl-PL" sz="1800" dirty="0" err="1"/>
              <a:t>Progesterone</a:t>
            </a:r>
            <a:r>
              <a:rPr lang="pl-PL" sz="1800" dirty="0"/>
              <a:t> – </a:t>
            </a:r>
            <a:r>
              <a:rPr lang="pl-PL" sz="1800" dirty="0" err="1"/>
              <a:t>possible</a:t>
            </a:r>
            <a:r>
              <a:rPr lang="pl-PL" sz="1800" dirty="0"/>
              <a:t> </a:t>
            </a:r>
            <a:r>
              <a:rPr lang="pl-PL" sz="1800" dirty="0" err="1"/>
              <a:t>protective</a:t>
            </a:r>
            <a:r>
              <a:rPr lang="pl-PL" sz="1800" dirty="0"/>
              <a:t> </a:t>
            </a:r>
            <a:r>
              <a:rPr lang="pl-PL" sz="1800" dirty="0" err="1"/>
              <a:t>effect</a:t>
            </a:r>
            <a:r>
              <a:rPr lang="pl-PL" sz="1800" dirty="0"/>
              <a:t> (</a:t>
            </a:r>
            <a:r>
              <a:rPr lang="pl-PL" sz="1800" dirty="0" err="1"/>
              <a:t>inhibition</a:t>
            </a:r>
            <a:r>
              <a:rPr lang="pl-PL" sz="1800" dirty="0"/>
              <a:t> of </a:t>
            </a:r>
            <a:r>
              <a:rPr lang="pl-PL" sz="1800" dirty="0" err="1"/>
              <a:t>degranulation</a:t>
            </a:r>
            <a:r>
              <a:rPr lang="pl-PL" sz="1800" dirty="0"/>
              <a:t>).</a:t>
            </a:r>
          </a:p>
          <a:p>
            <a:pPr lvl="1"/>
            <a:r>
              <a:rPr lang="pl-PL" sz="1800" dirty="0" err="1"/>
              <a:t>Pregnancy</a:t>
            </a:r>
            <a:r>
              <a:rPr lang="pl-PL" sz="1800" dirty="0"/>
              <a:t> – </a:t>
            </a:r>
            <a:r>
              <a:rPr lang="pl-PL" sz="1800" dirty="0" err="1"/>
              <a:t>altered</a:t>
            </a:r>
            <a:r>
              <a:rPr lang="pl-PL" sz="1800" dirty="0"/>
              <a:t> </a:t>
            </a:r>
            <a:r>
              <a:rPr lang="pl-PL" sz="1800" dirty="0" err="1"/>
              <a:t>immune</a:t>
            </a:r>
            <a:r>
              <a:rPr lang="pl-PL" sz="1800" dirty="0"/>
              <a:t> </a:t>
            </a:r>
            <a:r>
              <a:rPr lang="pl-PL" sz="1800" dirty="0" err="1"/>
              <a:t>response</a:t>
            </a:r>
            <a:r>
              <a:rPr lang="pl-PL" sz="1800" dirty="0"/>
              <a:t>; </a:t>
            </a:r>
            <a:r>
              <a:rPr lang="pl-PL" sz="1800" dirty="0" err="1"/>
              <a:t>anaphylaxis</a:t>
            </a:r>
            <a:r>
              <a:rPr lang="pl-PL" sz="1800" dirty="0"/>
              <a:t> </a:t>
            </a:r>
            <a:r>
              <a:rPr lang="pl-PL" sz="1800" dirty="0" err="1"/>
              <a:t>occurs</a:t>
            </a:r>
            <a:r>
              <a:rPr lang="pl-PL" sz="1800" dirty="0"/>
              <a:t> less </a:t>
            </a:r>
            <a:r>
              <a:rPr lang="pl-PL" sz="1800" dirty="0" err="1"/>
              <a:t>frequently</a:t>
            </a:r>
            <a:r>
              <a:rPr lang="pl-PL" sz="1800" dirty="0"/>
              <a:t> but </a:t>
            </a:r>
            <a:r>
              <a:rPr lang="pl-PL" sz="1800" dirty="0" err="1"/>
              <a:t>carries</a:t>
            </a:r>
            <a:r>
              <a:rPr lang="pl-PL" sz="1800" dirty="0"/>
              <a:t> </a:t>
            </a:r>
            <a:r>
              <a:rPr lang="pl-PL" sz="1800" dirty="0" err="1"/>
              <a:t>higher</a:t>
            </a:r>
            <a:r>
              <a:rPr lang="pl-PL" sz="1800" dirty="0"/>
              <a:t> </a:t>
            </a:r>
            <a:r>
              <a:rPr lang="pl-PL" sz="1800" dirty="0" err="1"/>
              <a:t>risk</a:t>
            </a:r>
            <a:r>
              <a:rPr lang="pl-PL" sz="1800" dirty="0"/>
              <a:t> of </a:t>
            </a:r>
            <a:r>
              <a:rPr lang="pl-PL" sz="1800" dirty="0" err="1"/>
              <a:t>cardiovascular</a:t>
            </a:r>
            <a:r>
              <a:rPr lang="pl-PL" sz="1800" dirty="0"/>
              <a:t> </a:t>
            </a:r>
            <a:r>
              <a:rPr lang="pl-PL" sz="1800" dirty="0" err="1"/>
              <a:t>complications</a:t>
            </a:r>
            <a:r>
              <a:rPr lang="pl-PL" sz="1800" dirty="0"/>
              <a:t>.</a:t>
            </a:r>
          </a:p>
          <a:p>
            <a:pPr lvl="1"/>
            <a:r>
              <a:rPr lang="pl-PL" sz="1800" dirty="0" err="1"/>
              <a:t>Hormonal</a:t>
            </a:r>
            <a:r>
              <a:rPr lang="pl-PL" sz="1800" dirty="0"/>
              <a:t> </a:t>
            </a:r>
            <a:r>
              <a:rPr lang="pl-PL" sz="1800" dirty="0" err="1"/>
              <a:t>contraceptives</a:t>
            </a:r>
            <a:r>
              <a:rPr lang="pl-PL" sz="1800" dirty="0"/>
              <a:t> and HRT – </a:t>
            </a:r>
            <a:r>
              <a:rPr lang="pl-PL" sz="1800" dirty="0" err="1"/>
              <a:t>described</a:t>
            </a:r>
            <a:r>
              <a:rPr lang="pl-PL" sz="1800" dirty="0"/>
              <a:t> as </a:t>
            </a:r>
            <a:r>
              <a:rPr lang="pl-PL" sz="1800" dirty="0" err="1"/>
              <a:t>potential</a:t>
            </a:r>
            <a:r>
              <a:rPr lang="pl-PL" sz="1800" dirty="0"/>
              <a:t> </a:t>
            </a:r>
            <a:r>
              <a:rPr lang="pl-PL" sz="1800" dirty="0" err="1"/>
              <a:t>cofactors</a:t>
            </a:r>
            <a:r>
              <a:rPr lang="pl-PL" sz="1800" dirty="0"/>
              <a:t>.</a:t>
            </a:r>
          </a:p>
          <a:p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7524661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3CFB3A-7597-9313-4E4B-4E48412ED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Comorbidities Increasing the Risk of Severe Course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1F91EC-E5D4-8B76-8378-D7FBA21EAC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1CADE4"/>
                </a:solidFill>
              </a:rPr>
              <a:t>Respiratory Diseases</a:t>
            </a:r>
            <a:endParaRPr lang="en-US" sz="2400" dirty="0">
              <a:solidFill>
                <a:srgbClr val="1CADE4"/>
              </a:solidFill>
            </a:endParaRPr>
          </a:p>
          <a:p>
            <a:pPr lvl="1"/>
            <a:r>
              <a:rPr lang="en-US" sz="2000" dirty="0"/>
              <a:t>Asthma (especially uncontrolled) → increased risk of severe respiratory symptoms and death.</a:t>
            </a:r>
          </a:p>
          <a:p>
            <a:pPr lvl="1"/>
            <a:r>
              <a:rPr lang="en-US" sz="2000" dirty="0"/>
              <a:t>Chronic Obstructive Pulmonary Disease (COPD).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1CADE4"/>
                </a:solidFill>
              </a:rPr>
              <a:t>Cardiovascular Diseases</a:t>
            </a:r>
            <a:endParaRPr lang="en-US" sz="2400" dirty="0">
              <a:solidFill>
                <a:srgbClr val="1CADE4"/>
              </a:solidFill>
            </a:endParaRPr>
          </a:p>
          <a:p>
            <a:pPr lvl="1"/>
            <a:r>
              <a:rPr lang="en-US" sz="2000" dirty="0"/>
              <a:t>Hypertension, coronary artery disease, heart failure → poorer tolerance of hypotension and shock.</a:t>
            </a:r>
          </a:p>
          <a:p>
            <a:pPr lvl="1"/>
            <a:r>
              <a:rPr lang="en-US" sz="2000" dirty="0"/>
              <a:t>Arrhythmias – higher risk of circulatory collapse.</a:t>
            </a:r>
          </a:p>
          <a:p>
            <a:pPr lvl="1"/>
            <a:r>
              <a:rPr lang="en-US" sz="2000" dirty="0"/>
              <a:t>Use of β-blockers and ACE inhibitors → more severe course, weaker response to adrenaline.</a:t>
            </a:r>
          </a:p>
        </p:txBody>
      </p:sp>
    </p:spTree>
    <p:extLst>
      <p:ext uri="{BB962C8B-B14F-4D97-AF65-F5344CB8AC3E}">
        <p14:creationId xmlns:p14="http://schemas.microsoft.com/office/powerpoint/2010/main" val="18792100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3CFB3A-7597-9313-4E4B-4E48412ED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Comorbidities Increasing the Risk of Severe Course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1F91EC-E5D4-8B76-8378-D7FBA21EAC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1CADE4"/>
                </a:solidFill>
              </a:rPr>
              <a:t>Mast Cell Disorders</a:t>
            </a:r>
            <a:endParaRPr lang="en-US" sz="2400" dirty="0">
              <a:solidFill>
                <a:srgbClr val="1CADE4"/>
              </a:solidFill>
            </a:endParaRPr>
          </a:p>
          <a:p>
            <a:pPr lvl="1"/>
            <a:r>
              <a:rPr lang="en-US" sz="2000" dirty="0"/>
              <a:t>Systemic mastocytosis, mast cell activation syndrome (MCAS) → high risk of severe and recurrent reactions.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1CADE4"/>
                </a:solidFill>
              </a:rPr>
              <a:t>Other Factors</a:t>
            </a:r>
            <a:endParaRPr lang="en-US" sz="2400" dirty="0">
              <a:solidFill>
                <a:srgbClr val="1CADE4"/>
              </a:solidFill>
            </a:endParaRPr>
          </a:p>
          <a:p>
            <a:pPr lvl="1"/>
            <a:r>
              <a:rPr lang="en-US" sz="2000" dirty="0"/>
              <a:t>Children and elderly – reduced respiratory and cardiovascular reserve.</a:t>
            </a:r>
          </a:p>
          <a:p>
            <a:pPr lvl="1"/>
            <a:r>
              <a:rPr lang="en-US" sz="2000" dirty="0"/>
              <a:t>Obesity, metabolic diseases → more difficult resuscitation, higher risk of complications.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4169902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7E25AC-A0F2-D273-9B4A-613137B6F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Genetics and Familial Occurrence of Anaphylaxis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13B05D-C89D-B06F-D825-8563FA3D3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2400" b="1" dirty="0" err="1">
                <a:solidFill>
                  <a:srgbClr val="1CADE4"/>
                </a:solidFill>
              </a:rPr>
              <a:t>Genetic</a:t>
            </a:r>
            <a:r>
              <a:rPr lang="pl-PL" sz="2400" b="1" dirty="0">
                <a:solidFill>
                  <a:srgbClr val="1CADE4"/>
                </a:solidFill>
              </a:rPr>
              <a:t> </a:t>
            </a:r>
            <a:r>
              <a:rPr lang="pl-PL" sz="2400" b="1" dirty="0" err="1">
                <a:solidFill>
                  <a:srgbClr val="1CADE4"/>
                </a:solidFill>
              </a:rPr>
              <a:t>Predispositions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2000" dirty="0" err="1"/>
              <a:t>Polymorphisms</a:t>
            </a:r>
            <a:r>
              <a:rPr lang="pl-PL" sz="2000" dirty="0"/>
              <a:t> in </a:t>
            </a:r>
            <a:r>
              <a:rPr lang="pl-PL" sz="2000" dirty="0" err="1"/>
              <a:t>genes</a:t>
            </a:r>
            <a:r>
              <a:rPr lang="pl-PL" sz="2000" dirty="0"/>
              <a:t> </a:t>
            </a:r>
            <a:r>
              <a:rPr lang="pl-PL" sz="2000" dirty="0" err="1"/>
              <a:t>regulating</a:t>
            </a:r>
            <a:r>
              <a:rPr lang="pl-PL" sz="2000" dirty="0"/>
              <a:t> </a:t>
            </a:r>
            <a:r>
              <a:rPr lang="pl-PL" sz="2000" dirty="0" err="1"/>
              <a:t>mast</a:t>
            </a:r>
            <a:r>
              <a:rPr lang="pl-PL" sz="2000" dirty="0"/>
              <a:t> </a:t>
            </a:r>
            <a:r>
              <a:rPr lang="pl-PL" sz="2000" dirty="0" err="1"/>
              <a:t>cell</a:t>
            </a:r>
            <a:r>
              <a:rPr lang="pl-PL" sz="2000" dirty="0"/>
              <a:t> and </a:t>
            </a:r>
            <a:r>
              <a:rPr lang="pl-PL" sz="2000" dirty="0" err="1"/>
              <a:t>basophil</a:t>
            </a:r>
            <a:r>
              <a:rPr lang="pl-PL" sz="2000" dirty="0"/>
              <a:t> </a:t>
            </a:r>
            <a:r>
              <a:rPr lang="pl-PL" sz="2000" dirty="0" err="1"/>
              <a:t>function</a:t>
            </a:r>
            <a:r>
              <a:rPr lang="pl-PL" sz="2000" dirty="0"/>
              <a:t> (</a:t>
            </a:r>
            <a:r>
              <a:rPr lang="pl-PL" sz="2000" dirty="0" err="1"/>
              <a:t>e.g</a:t>
            </a:r>
            <a:r>
              <a:rPr lang="pl-PL" sz="2000" dirty="0"/>
              <a:t>., </a:t>
            </a:r>
            <a:r>
              <a:rPr lang="pl-PL" sz="2000" dirty="0" err="1"/>
              <a:t>Fc</a:t>
            </a:r>
            <a:r>
              <a:rPr lang="el-GR" sz="2000" dirty="0"/>
              <a:t>ε</a:t>
            </a:r>
            <a:r>
              <a:rPr lang="pl-PL" sz="2000" dirty="0"/>
              <a:t>RI, MRGPRX2 </a:t>
            </a:r>
            <a:r>
              <a:rPr lang="pl-PL" sz="2000" dirty="0" err="1"/>
              <a:t>receptors</a:t>
            </a:r>
            <a:r>
              <a:rPr lang="pl-PL" sz="2000" dirty="0"/>
              <a:t>).</a:t>
            </a:r>
          </a:p>
          <a:p>
            <a:pPr lvl="1"/>
            <a:r>
              <a:rPr lang="pl-PL" sz="2000" dirty="0" err="1"/>
              <a:t>Variations</a:t>
            </a:r>
            <a:r>
              <a:rPr lang="pl-PL" sz="2000" dirty="0"/>
              <a:t> in Th2 </a:t>
            </a:r>
            <a:r>
              <a:rPr lang="pl-PL" sz="2000" dirty="0" err="1"/>
              <a:t>cytokine</a:t>
            </a:r>
            <a:r>
              <a:rPr lang="pl-PL" sz="2000" dirty="0"/>
              <a:t> </a:t>
            </a:r>
            <a:r>
              <a:rPr lang="pl-PL" sz="2000" dirty="0" err="1"/>
              <a:t>genes</a:t>
            </a:r>
            <a:r>
              <a:rPr lang="pl-PL" sz="2000" dirty="0"/>
              <a:t> (IL-4, IL-13) → </a:t>
            </a:r>
            <a:r>
              <a:rPr lang="pl-PL" sz="2000" dirty="0" err="1"/>
              <a:t>facilitate</a:t>
            </a:r>
            <a:r>
              <a:rPr lang="pl-PL" sz="2000" dirty="0"/>
              <a:t> </a:t>
            </a:r>
            <a:r>
              <a:rPr lang="pl-PL" sz="2000" dirty="0" err="1"/>
              <a:t>IgE</a:t>
            </a:r>
            <a:r>
              <a:rPr lang="pl-PL" sz="2000" dirty="0"/>
              <a:t> </a:t>
            </a:r>
            <a:r>
              <a:rPr lang="pl-PL" sz="2000" dirty="0" err="1"/>
              <a:t>production</a:t>
            </a:r>
            <a:r>
              <a:rPr lang="pl-PL" sz="2000" dirty="0"/>
              <a:t>.</a:t>
            </a:r>
          </a:p>
          <a:p>
            <a:pPr lvl="1"/>
            <a:r>
              <a:rPr lang="pl-PL" sz="2000" dirty="0"/>
              <a:t>KIT </a:t>
            </a:r>
            <a:r>
              <a:rPr lang="pl-PL" sz="2000" dirty="0" err="1"/>
              <a:t>mutations</a:t>
            </a:r>
            <a:r>
              <a:rPr lang="pl-PL" sz="2000" dirty="0"/>
              <a:t> (D816V) → </a:t>
            </a:r>
            <a:r>
              <a:rPr lang="pl-PL" sz="2000" dirty="0" err="1"/>
              <a:t>mastocytosis</a:t>
            </a:r>
            <a:r>
              <a:rPr lang="pl-PL" sz="2000" dirty="0"/>
              <a:t> → </a:t>
            </a:r>
            <a:r>
              <a:rPr lang="pl-PL" sz="2000" dirty="0" err="1"/>
              <a:t>increased</a:t>
            </a:r>
            <a:r>
              <a:rPr lang="pl-PL" sz="2000" dirty="0"/>
              <a:t> </a:t>
            </a:r>
            <a:r>
              <a:rPr lang="pl-PL" sz="2000" dirty="0" err="1"/>
              <a:t>risk</a:t>
            </a:r>
            <a:r>
              <a:rPr lang="pl-PL" sz="2000" dirty="0"/>
              <a:t> of </a:t>
            </a:r>
            <a:r>
              <a:rPr lang="pl-PL" sz="2000" dirty="0" err="1"/>
              <a:t>anaphylaxis</a:t>
            </a:r>
            <a:r>
              <a:rPr lang="pl-PL" sz="2000" dirty="0"/>
              <a:t>.</a:t>
            </a:r>
          </a:p>
          <a:p>
            <a:pPr lvl="1"/>
            <a:r>
              <a:rPr lang="pl-PL" sz="2000" dirty="0" err="1"/>
              <a:t>Predisposition</a:t>
            </a:r>
            <a:r>
              <a:rPr lang="pl-PL" sz="2000" dirty="0"/>
              <a:t> to </a:t>
            </a:r>
            <a:r>
              <a:rPr lang="pl-PL" sz="2000" dirty="0" err="1"/>
              <a:t>excessive</a:t>
            </a:r>
            <a:r>
              <a:rPr lang="pl-PL" sz="2000" dirty="0"/>
              <a:t> </a:t>
            </a:r>
            <a:r>
              <a:rPr lang="pl-PL" sz="2000" dirty="0" err="1"/>
              <a:t>production</a:t>
            </a:r>
            <a:r>
              <a:rPr lang="pl-PL" sz="2000" dirty="0"/>
              <a:t> of </a:t>
            </a:r>
            <a:r>
              <a:rPr lang="pl-PL" sz="2000" dirty="0" err="1"/>
              <a:t>leukotrienes</a:t>
            </a:r>
            <a:r>
              <a:rPr lang="pl-PL" sz="2000" dirty="0"/>
              <a:t> and </a:t>
            </a:r>
            <a:r>
              <a:rPr lang="pl-PL" sz="2000" dirty="0" err="1"/>
              <a:t>inflammatory</a:t>
            </a:r>
            <a:r>
              <a:rPr lang="pl-PL" sz="2000" dirty="0"/>
              <a:t> </a:t>
            </a:r>
            <a:r>
              <a:rPr lang="pl-PL" sz="2000" dirty="0" err="1"/>
              <a:t>mediators</a:t>
            </a:r>
            <a:r>
              <a:rPr lang="pl-PL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67409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7E25AC-A0F2-D273-9B4A-613137B6F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Genetics and Familial Occurrence of Anaphylaxis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13B05D-C89D-B06F-D825-8563FA3D3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>
                <a:solidFill>
                  <a:srgbClr val="1CADE4"/>
                </a:solidFill>
              </a:rPr>
              <a:t>Familial Occurrence</a:t>
            </a:r>
            <a:endParaRPr lang="en-US" sz="2400" dirty="0">
              <a:solidFill>
                <a:srgbClr val="1CADE4"/>
              </a:solidFill>
            </a:endParaRPr>
          </a:p>
          <a:p>
            <a:pPr lvl="1"/>
            <a:r>
              <a:rPr lang="en-US" sz="2000" dirty="0"/>
              <a:t>It is not anaphylaxis itself that is inherited, but the predisposition to atopy (asthma, atopic dermatitis, food allergies).</a:t>
            </a:r>
          </a:p>
          <a:p>
            <a:pPr lvl="1"/>
            <a:r>
              <a:rPr lang="en-US" sz="2000" dirty="0"/>
              <a:t>In atopic families → more frequent and severe reactions in children.</a:t>
            </a:r>
          </a:p>
          <a:p>
            <a:pPr lvl="1"/>
            <a:r>
              <a:rPr lang="en-US" sz="2000" dirty="0"/>
              <a:t>Case reports exist of familial idiopathic anaphylaxis (rare).</a:t>
            </a:r>
          </a:p>
        </p:txBody>
      </p:sp>
    </p:spTree>
    <p:extLst>
      <p:ext uri="{BB962C8B-B14F-4D97-AF65-F5344CB8AC3E}">
        <p14:creationId xmlns:p14="http://schemas.microsoft.com/office/powerpoint/2010/main" val="23260210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7E25AC-A0F2-D273-9B4A-613137B6F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Genetics and Familial Occurrence of Anaphylaxis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13B05D-C89D-B06F-D825-8563FA3D3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>
                <a:solidFill>
                  <a:srgbClr val="1CADE4"/>
                </a:solidFill>
              </a:rPr>
              <a:t>Clinical Significance</a:t>
            </a:r>
            <a:endParaRPr lang="en-US" sz="2400" dirty="0">
              <a:solidFill>
                <a:srgbClr val="1CADE4"/>
              </a:solidFill>
            </a:endParaRPr>
          </a:p>
          <a:p>
            <a:pPr lvl="1"/>
            <a:r>
              <a:rPr lang="en-US" sz="2000" dirty="0"/>
              <a:t>Family history of allergy = higher risk of reactions in offspring.</a:t>
            </a:r>
          </a:p>
          <a:p>
            <a:pPr lvl="1"/>
            <a:r>
              <a:rPr lang="en-US" sz="2000" dirty="0"/>
              <a:t>Mastocytosis (sporadic or familial) = particularly high risk of anaphylactic shock.</a:t>
            </a:r>
          </a:p>
          <a:p>
            <a:pPr lvl="1"/>
            <a:r>
              <a:rPr lang="en-US" sz="2000" dirty="0"/>
              <a:t>Possible future use of genetic markers to identify high-risk individuals.</a:t>
            </a:r>
          </a:p>
        </p:txBody>
      </p:sp>
    </p:spTree>
    <p:extLst>
      <p:ext uri="{BB962C8B-B14F-4D97-AF65-F5344CB8AC3E}">
        <p14:creationId xmlns:p14="http://schemas.microsoft.com/office/powerpoint/2010/main" val="14511603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575465-D7AE-237B-0A9B-81A048252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Atopic Patients and Their Risk Profile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F7E1696-A286-E6FD-A1B1-0012FCAA6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 dirty="0" err="1">
                <a:solidFill>
                  <a:srgbClr val="1CADE4"/>
                </a:solidFill>
              </a:rPr>
              <a:t>Atopic</a:t>
            </a:r>
            <a:r>
              <a:rPr lang="pl-PL" sz="2400" b="1" dirty="0">
                <a:solidFill>
                  <a:srgbClr val="1CADE4"/>
                </a:solidFill>
              </a:rPr>
              <a:t> </a:t>
            </a:r>
            <a:r>
              <a:rPr lang="pl-PL" sz="2400" b="1" dirty="0" err="1">
                <a:solidFill>
                  <a:srgbClr val="1CADE4"/>
                </a:solidFill>
              </a:rPr>
              <a:t>Dermatitis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2000" dirty="0" err="1"/>
              <a:t>More</a:t>
            </a:r>
            <a:r>
              <a:rPr lang="pl-PL" sz="2000" dirty="0"/>
              <a:t> </a:t>
            </a:r>
            <a:r>
              <a:rPr lang="pl-PL" sz="2000" dirty="0" err="1"/>
              <a:t>often</a:t>
            </a:r>
            <a:r>
              <a:rPr lang="pl-PL" sz="2000" dirty="0"/>
              <a:t> </a:t>
            </a:r>
            <a:r>
              <a:rPr lang="pl-PL" sz="2000" dirty="0" err="1"/>
              <a:t>coexists</a:t>
            </a:r>
            <a:r>
              <a:rPr lang="pl-PL" sz="2000" dirty="0"/>
              <a:t> with food </a:t>
            </a:r>
            <a:r>
              <a:rPr lang="pl-PL" sz="2000" dirty="0" err="1"/>
              <a:t>allergy</a:t>
            </a:r>
            <a:r>
              <a:rPr lang="pl-PL" sz="2000" dirty="0"/>
              <a:t> (~30%).</a:t>
            </a:r>
          </a:p>
          <a:p>
            <a:r>
              <a:rPr lang="pl-PL" sz="2400" b="1" dirty="0" err="1">
                <a:solidFill>
                  <a:srgbClr val="1CADE4"/>
                </a:solidFill>
              </a:rPr>
              <a:t>Asthma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2000" dirty="0" err="1"/>
              <a:t>Particularly</a:t>
            </a:r>
            <a:r>
              <a:rPr lang="pl-PL" sz="2000" dirty="0"/>
              <a:t> </a:t>
            </a:r>
            <a:r>
              <a:rPr lang="pl-PL" sz="2000" dirty="0" err="1"/>
              <a:t>uncontrolled</a:t>
            </a:r>
            <a:r>
              <a:rPr lang="pl-PL" sz="2000" dirty="0"/>
              <a:t> </a:t>
            </a:r>
            <a:r>
              <a:rPr lang="pl-PL" sz="2000" dirty="0" err="1"/>
              <a:t>asthma</a:t>
            </a:r>
            <a:r>
              <a:rPr lang="pl-PL" sz="2000" dirty="0"/>
              <a:t> = </a:t>
            </a:r>
            <a:r>
              <a:rPr lang="pl-PL" sz="2000" dirty="0" err="1"/>
              <a:t>main</a:t>
            </a:r>
            <a:r>
              <a:rPr lang="pl-PL" sz="2000" dirty="0"/>
              <a:t> </a:t>
            </a:r>
            <a:r>
              <a:rPr lang="pl-PL" sz="2000" dirty="0" err="1"/>
              <a:t>risk</a:t>
            </a:r>
            <a:r>
              <a:rPr lang="pl-PL" sz="2000" dirty="0"/>
              <a:t> </a:t>
            </a:r>
            <a:r>
              <a:rPr lang="pl-PL" sz="2000" dirty="0" err="1"/>
              <a:t>factor</a:t>
            </a:r>
            <a:r>
              <a:rPr lang="pl-PL" sz="2000" dirty="0"/>
              <a:t> for </a:t>
            </a:r>
            <a:r>
              <a:rPr lang="pl-PL" sz="2000" dirty="0" err="1"/>
              <a:t>severe</a:t>
            </a:r>
            <a:r>
              <a:rPr lang="pl-PL" sz="2000" dirty="0"/>
              <a:t> </a:t>
            </a:r>
            <a:r>
              <a:rPr lang="pl-PL" sz="2000" dirty="0" err="1"/>
              <a:t>courses</a:t>
            </a:r>
            <a:r>
              <a:rPr lang="pl-PL" sz="2000" dirty="0"/>
              <a:t> and </a:t>
            </a:r>
            <a:r>
              <a:rPr lang="pl-PL" sz="2000" dirty="0" err="1"/>
              <a:t>deaths</a:t>
            </a:r>
            <a:r>
              <a:rPr lang="pl-PL" sz="2000" dirty="0"/>
              <a:t>.</a:t>
            </a:r>
          </a:p>
          <a:p>
            <a:pPr lvl="1"/>
            <a:r>
              <a:rPr lang="pl-PL" sz="2000" dirty="0" err="1"/>
              <a:t>Exacerbates</a:t>
            </a:r>
            <a:r>
              <a:rPr lang="pl-PL" sz="2000" dirty="0"/>
              <a:t> respiratory </a:t>
            </a:r>
            <a:r>
              <a:rPr lang="pl-PL" sz="2000" dirty="0" err="1"/>
              <a:t>symptoms</a:t>
            </a:r>
            <a:r>
              <a:rPr lang="pl-PL" sz="2000" dirty="0"/>
              <a:t> </a:t>
            </a:r>
            <a:r>
              <a:rPr lang="pl-PL" sz="2000" dirty="0" err="1"/>
              <a:t>during</a:t>
            </a:r>
            <a:r>
              <a:rPr lang="pl-PL" sz="2000" dirty="0"/>
              <a:t> </a:t>
            </a:r>
            <a:r>
              <a:rPr lang="pl-PL" sz="2000" dirty="0" err="1"/>
              <a:t>anaphylaxis</a:t>
            </a:r>
            <a:r>
              <a:rPr lang="pl-PL" sz="2000" dirty="0"/>
              <a:t>.</a:t>
            </a:r>
          </a:p>
          <a:p>
            <a:r>
              <a:rPr lang="pl-PL" sz="2400" b="1" dirty="0" err="1">
                <a:solidFill>
                  <a:srgbClr val="1CADE4"/>
                </a:solidFill>
              </a:rPr>
              <a:t>Allergic</a:t>
            </a:r>
            <a:r>
              <a:rPr lang="pl-PL" sz="2400" b="1" dirty="0">
                <a:solidFill>
                  <a:srgbClr val="1CADE4"/>
                </a:solidFill>
              </a:rPr>
              <a:t> </a:t>
            </a:r>
            <a:r>
              <a:rPr lang="pl-PL" sz="2400" b="1" dirty="0" err="1">
                <a:solidFill>
                  <a:srgbClr val="1CADE4"/>
                </a:solidFill>
              </a:rPr>
              <a:t>Rhinitis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2000" dirty="0"/>
              <a:t>Marker of </a:t>
            </a:r>
            <a:r>
              <a:rPr lang="pl-PL" sz="2000" dirty="0" err="1"/>
              <a:t>general</a:t>
            </a:r>
            <a:r>
              <a:rPr lang="pl-PL" sz="2000" dirty="0"/>
              <a:t> </a:t>
            </a:r>
            <a:r>
              <a:rPr lang="pl-PL" sz="2000" dirty="0" err="1"/>
              <a:t>IgE</a:t>
            </a:r>
            <a:r>
              <a:rPr lang="pl-PL" sz="2000" dirty="0"/>
              <a:t> </a:t>
            </a:r>
            <a:r>
              <a:rPr lang="pl-PL" sz="2000" dirty="0" err="1"/>
              <a:t>hyperreactivity</a:t>
            </a:r>
            <a:r>
              <a:rPr lang="pl-PL" sz="2000" dirty="0"/>
              <a:t>.</a:t>
            </a:r>
          </a:p>
          <a:p>
            <a:pPr lvl="1"/>
            <a:r>
              <a:rPr lang="pl-PL" sz="2000" dirty="0" err="1"/>
              <a:t>More</a:t>
            </a:r>
            <a:r>
              <a:rPr lang="pl-PL" sz="2000" dirty="0"/>
              <a:t> </a:t>
            </a:r>
            <a:r>
              <a:rPr lang="pl-PL" sz="2000" dirty="0" err="1"/>
              <a:t>frequent</a:t>
            </a:r>
            <a:r>
              <a:rPr lang="pl-PL" sz="2000" dirty="0"/>
              <a:t> cross-</a:t>
            </a:r>
            <a:r>
              <a:rPr lang="pl-PL" sz="2000" dirty="0" err="1"/>
              <a:t>reactions</a:t>
            </a:r>
            <a:r>
              <a:rPr lang="pl-PL" sz="2000" dirty="0"/>
              <a:t> (pollen–</a:t>
            </a:r>
            <a:r>
              <a:rPr lang="pl-PL" sz="2000" dirty="0" err="1"/>
              <a:t>fruit</a:t>
            </a:r>
            <a:r>
              <a:rPr lang="pl-PL" sz="2000" dirty="0"/>
              <a:t>, </a:t>
            </a:r>
            <a:r>
              <a:rPr lang="pl-PL" sz="2000" dirty="0" err="1"/>
              <a:t>latex</a:t>
            </a:r>
            <a:r>
              <a:rPr lang="pl-PL" sz="2000" dirty="0"/>
              <a:t>–</a:t>
            </a:r>
            <a:r>
              <a:rPr lang="pl-PL" sz="2000" dirty="0" err="1"/>
              <a:t>fruit</a:t>
            </a:r>
            <a:r>
              <a:rPr lang="pl-PL" sz="2000" dirty="0"/>
              <a:t>).</a:t>
            </a:r>
          </a:p>
          <a:p>
            <a:endParaRPr lang="pl-PL" sz="2400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B585FC3-FCA6-EE55-11E0-4E16C69839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18751"/>
            <a:ext cx="19941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pl-PL" altLang="pl-PL" sz="1350" dirty="0">
              <a:latin typeface="Arial" panose="020B060402020202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951A4B8-F8C5-9431-581F-B8F185738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71875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135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129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1E18EA-49A1-3C01-701B-A7D05C9AA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Nervous system and the neurogenic component of the reaction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2957D5-5B37-74C5-E300-327C4BD82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b="1" dirty="0"/>
              <a:t>Mast </a:t>
            </a:r>
            <a:r>
              <a:rPr lang="pl-PL" b="1" dirty="0" err="1"/>
              <a:t>cells</a:t>
            </a:r>
            <a:r>
              <a:rPr lang="pl-PL" b="1" dirty="0"/>
              <a:t>:</a:t>
            </a:r>
            <a:r>
              <a:rPr lang="pl-PL" dirty="0"/>
              <a:t> </a:t>
            </a:r>
            <a:r>
              <a:rPr lang="pl-PL" dirty="0" err="1"/>
              <a:t>histamine</a:t>
            </a:r>
            <a:r>
              <a:rPr lang="pl-PL" dirty="0"/>
              <a:t>, </a:t>
            </a:r>
            <a:r>
              <a:rPr lang="pl-PL" dirty="0" err="1"/>
              <a:t>tryptase</a:t>
            </a:r>
            <a:r>
              <a:rPr lang="pl-PL" dirty="0"/>
              <a:t>, </a:t>
            </a:r>
            <a:r>
              <a:rPr lang="pl-PL" dirty="0" err="1"/>
              <a:t>leukotrienes</a:t>
            </a:r>
            <a:endParaRPr lang="pl-PL" dirty="0"/>
          </a:p>
          <a:p>
            <a:r>
              <a:rPr lang="pl-PL" b="1" dirty="0"/>
              <a:t>Sensory </a:t>
            </a:r>
            <a:r>
              <a:rPr lang="pl-PL" b="1" dirty="0" err="1"/>
              <a:t>nerves</a:t>
            </a:r>
            <a:r>
              <a:rPr lang="pl-PL" b="1" dirty="0"/>
              <a:t> (C </a:t>
            </a:r>
            <a:r>
              <a:rPr lang="pl-PL" b="1" dirty="0" err="1"/>
              <a:t>fibers</a:t>
            </a:r>
            <a:r>
              <a:rPr lang="pl-PL" b="1" dirty="0"/>
              <a:t>):</a:t>
            </a:r>
            <a:r>
              <a:rPr lang="pl-PL" dirty="0"/>
              <a:t> </a:t>
            </a:r>
            <a:r>
              <a:rPr lang="pl-PL" dirty="0" err="1"/>
              <a:t>substance</a:t>
            </a:r>
            <a:r>
              <a:rPr lang="pl-PL" dirty="0"/>
              <a:t> P, CGRP, </a:t>
            </a:r>
            <a:r>
              <a:rPr lang="pl-PL" dirty="0" err="1"/>
              <a:t>neurokinins</a:t>
            </a:r>
            <a:endParaRPr lang="pl-PL" dirty="0"/>
          </a:p>
          <a:p>
            <a:r>
              <a:rPr lang="pl-PL" b="1" dirty="0"/>
              <a:t>Feedback </a:t>
            </a:r>
            <a:r>
              <a:rPr lang="pl-PL" b="1" dirty="0" err="1"/>
              <a:t>loop</a:t>
            </a:r>
            <a:r>
              <a:rPr lang="pl-PL" b="1" dirty="0"/>
              <a:t>:</a:t>
            </a:r>
            <a:r>
              <a:rPr lang="pl-PL" dirty="0"/>
              <a:t> </a:t>
            </a:r>
            <a:r>
              <a:rPr lang="pl-PL" dirty="0" err="1"/>
              <a:t>mast</a:t>
            </a:r>
            <a:r>
              <a:rPr lang="pl-PL" dirty="0"/>
              <a:t> </a:t>
            </a:r>
            <a:r>
              <a:rPr lang="pl-PL" dirty="0" err="1"/>
              <a:t>cell</a:t>
            </a:r>
            <a:r>
              <a:rPr lang="pl-PL" dirty="0"/>
              <a:t> </a:t>
            </a:r>
            <a:r>
              <a:rPr lang="pl-PL" dirty="0" err="1"/>
              <a:t>mediators</a:t>
            </a:r>
            <a:r>
              <a:rPr lang="pl-PL" dirty="0"/>
              <a:t> </a:t>
            </a:r>
            <a:r>
              <a:rPr lang="pl-PL" dirty="0" err="1"/>
              <a:t>stimulate</a:t>
            </a:r>
            <a:r>
              <a:rPr lang="pl-PL" dirty="0"/>
              <a:t> </a:t>
            </a:r>
            <a:r>
              <a:rPr lang="pl-PL" dirty="0" err="1"/>
              <a:t>nerves</a:t>
            </a:r>
            <a:r>
              <a:rPr lang="pl-PL" dirty="0"/>
              <a:t> → </a:t>
            </a:r>
            <a:r>
              <a:rPr lang="pl-PL" dirty="0" err="1"/>
              <a:t>neuropeptides</a:t>
            </a:r>
            <a:r>
              <a:rPr lang="pl-PL" dirty="0"/>
              <a:t> </a:t>
            </a:r>
            <a:r>
              <a:rPr lang="pl-PL" dirty="0" err="1"/>
              <a:t>activate</a:t>
            </a:r>
            <a:r>
              <a:rPr lang="pl-PL" dirty="0"/>
              <a:t> </a:t>
            </a:r>
            <a:r>
              <a:rPr lang="pl-PL" dirty="0" err="1"/>
              <a:t>mast</a:t>
            </a:r>
            <a:r>
              <a:rPr lang="pl-PL" dirty="0"/>
              <a:t> </a:t>
            </a:r>
            <a:r>
              <a:rPr lang="pl-PL" dirty="0" err="1"/>
              <a:t>cells</a:t>
            </a:r>
            <a:endParaRPr lang="pl-PL" dirty="0"/>
          </a:p>
          <a:p>
            <a:r>
              <a:rPr lang="pl-PL" dirty="0"/>
              <a:t>The </a:t>
            </a:r>
            <a:r>
              <a:rPr lang="pl-PL" dirty="0" err="1"/>
              <a:t>neurogenic</a:t>
            </a:r>
            <a:r>
              <a:rPr lang="pl-PL" dirty="0"/>
              <a:t> component </a:t>
            </a:r>
            <a:r>
              <a:rPr lang="pl-PL" dirty="0" err="1"/>
              <a:t>explains</a:t>
            </a:r>
            <a:r>
              <a:rPr lang="pl-PL" dirty="0"/>
              <a:t> </a:t>
            </a:r>
            <a:r>
              <a:rPr lang="pl-PL" dirty="0" err="1"/>
              <a:t>why</a:t>
            </a:r>
            <a:r>
              <a:rPr lang="pl-PL" dirty="0"/>
              <a:t> </a:t>
            </a:r>
            <a:r>
              <a:rPr lang="pl-PL" dirty="0" err="1"/>
              <a:t>anaphylaxis</a:t>
            </a:r>
            <a:r>
              <a:rPr lang="pl-PL" dirty="0"/>
              <a:t> </a:t>
            </a:r>
            <a:r>
              <a:rPr lang="pl-PL" dirty="0" err="1"/>
              <a:t>symptoms</a:t>
            </a:r>
            <a:r>
              <a:rPr lang="pl-PL" dirty="0"/>
              <a:t> </a:t>
            </a:r>
            <a:r>
              <a:rPr lang="pl-PL" dirty="0" err="1"/>
              <a:t>can</a:t>
            </a:r>
            <a:r>
              <a:rPr lang="pl-PL" dirty="0"/>
              <a:t> be </a:t>
            </a:r>
            <a:r>
              <a:rPr lang="pl-PL" dirty="0" err="1"/>
              <a:t>more</a:t>
            </a:r>
            <a:r>
              <a:rPr lang="pl-PL" dirty="0"/>
              <a:t> </a:t>
            </a:r>
            <a:r>
              <a:rPr lang="pl-PL" dirty="0" err="1"/>
              <a:t>intense</a:t>
            </a:r>
            <a:r>
              <a:rPr lang="pl-PL" dirty="0"/>
              <a:t> </a:t>
            </a:r>
            <a:r>
              <a:rPr lang="pl-PL" dirty="0" err="1"/>
              <a:t>than</a:t>
            </a:r>
            <a:r>
              <a:rPr lang="pl-PL" dirty="0"/>
              <a:t> the </a:t>
            </a:r>
            <a:r>
              <a:rPr lang="pl-PL" dirty="0" err="1"/>
              <a:t>effects</a:t>
            </a:r>
            <a:r>
              <a:rPr lang="pl-PL" dirty="0"/>
              <a:t> of </a:t>
            </a:r>
            <a:r>
              <a:rPr lang="pl-PL" dirty="0" err="1"/>
              <a:t>histamine</a:t>
            </a:r>
            <a:r>
              <a:rPr lang="pl-PL" dirty="0"/>
              <a:t> </a:t>
            </a:r>
            <a:r>
              <a:rPr lang="pl-PL" dirty="0" err="1"/>
              <a:t>or</a:t>
            </a:r>
            <a:r>
              <a:rPr lang="pl-PL" dirty="0"/>
              <a:t> </a:t>
            </a:r>
            <a:r>
              <a:rPr lang="pl-PL" dirty="0" err="1"/>
              <a:t>leukotrienes</a:t>
            </a:r>
            <a:r>
              <a:rPr lang="pl-PL" dirty="0"/>
              <a:t> </a:t>
            </a:r>
            <a:r>
              <a:rPr lang="pl-PL" dirty="0" err="1"/>
              <a:t>alone</a:t>
            </a:r>
            <a:r>
              <a:rPr lang="pl-PL" dirty="0"/>
              <a:t>.</a:t>
            </a:r>
          </a:p>
          <a:p>
            <a:r>
              <a:rPr lang="pl-PL" b="1" dirty="0" err="1"/>
              <a:t>Antihistamines</a:t>
            </a:r>
            <a:r>
              <a:rPr lang="pl-PL" b="1" dirty="0"/>
              <a:t> </a:t>
            </a:r>
            <a:r>
              <a:rPr lang="pl-PL" b="1" dirty="0" err="1"/>
              <a:t>are</a:t>
            </a:r>
            <a:r>
              <a:rPr lang="pl-PL" b="1" dirty="0"/>
              <a:t> </a:t>
            </a:r>
            <a:r>
              <a:rPr lang="pl-PL" b="1" dirty="0" err="1"/>
              <a:t>insufficient</a:t>
            </a:r>
            <a:r>
              <a:rPr lang="pl-PL" dirty="0"/>
              <a:t> — </a:t>
            </a:r>
            <a:r>
              <a:rPr lang="pl-PL" dirty="0" err="1"/>
              <a:t>because</a:t>
            </a:r>
            <a:r>
              <a:rPr lang="pl-PL" dirty="0"/>
              <a:t> </a:t>
            </a:r>
            <a:r>
              <a:rPr lang="pl-PL" dirty="0" err="1"/>
              <a:t>neurogenic</a:t>
            </a:r>
            <a:r>
              <a:rPr lang="pl-PL" dirty="0"/>
              <a:t> and </a:t>
            </a:r>
            <a:r>
              <a:rPr lang="pl-PL" dirty="0" err="1"/>
              <a:t>leukotriene</a:t>
            </a:r>
            <a:r>
              <a:rPr lang="pl-PL" dirty="0"/>
              <a:t> </a:t>
            </a:r>
            <a:r>
              <a:rPr lang="pl-PL" dirty="0" err="1"/>
              <a:t>mediators</a:t>
            </a:r>
            <a:r>
              <a:rPr lang="pl-PL" dirty="0"/>
              <a:t> </a:t>
            </a:r>
            <a:r>
              <a:rPr lang="pl-PL" dirty="0" err="1"/>
              <a:t>act</a:t>
            </a:r>
            <a:r>
              <a:rPr lang="pl-PL" dirty="0"/>
              <a:t> </a:t>
            </a:r>
            <a:r>
              <a:rPr lang="pl-PL" dirty="0" err="1"/>
              <a:t>independently</a:t>
            </a:r>
            <a:r>
              <a:rPr lang="pl-PL" dirty="0"/>
              <a:t>.</a:t>
            </a:r>
          </a:p>
          <a:p>
            <a:r>
              <a:rPr lang="pl-PL" b="1" dirty="0" err="1"/>
              <a:t>Epinephrine</a:t>
            </a:r>
            <a:r>
              <a:rPr lang="pl-PL" dirty="0"/>
              <a:t> </a:t>
            </a:r>
            <a:r>
              <a:rPr lang="pl-PL" dirty="0" err="1"/>
              <a:t>inhibits</a:t>
            </a:r>
            <a:r>
              <a:rPr lang="pl-PL" dirty="0"/>
              <a:t> </a:t>
            </a:r>
            <a:r>
              <a:rPr lang="pl-PL" dirty="0" err="1"/>
              <a:t>both</a:t>
            </a:r>
            <a:r>
              <a:rPr lang="pl-PL" dirty="0"/>
              <a:t> mediator </a:t>
            </a:r>
            <a:r>
              <a:rPr lang="pl-PL" dirty="0" err="1"/>
              <a:t>release</a:t>
            </a:r>
            <a:r>
              <a:rPr lang="pl-PL" dirty="0"/>
              <a:t> from </a:t>
            </a:r>
            <a:r>
              <a:rPr lang="pl-PL" dirty="0" err="1"/>
              <a:t>mast</a:t>
            </a:r>
            <a:r>
              <a:rPr lang="pl-PL" dirty="0"/>
              <a:t> </a:t>
            </a:r>
            <a:r>
              <a:rPr lang="pl-PL" dirty="0" err="1"/>
              <a:t>cells</a:t>
            </a:r>
            <a:r>
              <a:rPr lang="pl-PL" dirty="0"/>
              <a:t> and </a:t>
            </a:r>
            <a:r>
              <a:rPr lang="pl-PL" dirty="0" err="1"/>
              <a:t>some</a:t>
            </a:r>
            <a:r>
              <a:rPr lang="pl-PL" dirty="0"/>
              <a:t> </a:t>
            </a:r>
            <a:r>
              <a:rPr lang="pl-PL" dirty="0" err="1"/>
              <a:t>neuropeptide</a:t>
            </a:r>
            <a:r>
              <a:rPr lang="pl-PL" dirty="0"/>
              <a:t> </a:t>
            </a:r>
            <a:r>
              <a:rPr lang="pl-PL" dirty="0" err="1"/>
              <a:t>effects</a:t>
            </a:r>
            <a:r>
              <a:rPr lang="pl-PL" dirty="0"/>
              <a:t> via </a:t>
            </a:r>
            <a:r>
              <a:rPr lang="pl-PL" dirty="0" err="1"/>
              <a:t>adrenergic</a:t>
            </a:r>
            <a:r>
              <a:rPr lang="pl-PL" dirty="0"/>
              <a:t> </a:t>
            </a:r>
            <a:r>
              <a:rPr lang="pl-PL" dirty="0" err="1"/>
              <a:t>receptors</a:t>
            </a:r>
            <a:r>
              <a:rPr lang="pl-PL" dirty="0"/>
              <a:t>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26C2FE3-5F31-6CC8-1DDF-FB48D67E52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71875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 altLang="pl-PL" sz="135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4033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6481ED-30C2-1CED-3129-7974BC97D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Skin </a:t>
            </a:r>
            <a:r>
              <a:rPr lang="pl-PL" dirty="0" err="1"/>
              <a:t>Symptoms</a:t>
            </a:r>
            <a:r>
              <a:rPr lang="pl-PL" dirty="0"/>
              <a:t> of </a:t>
            </a:r>
            <a:r>
              <a:rPr lang="pl-PL" dirty="0" err="1"/>
              <a:t>Anaphylaxis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831698-A9EA-E179-5E68-ACD7FD59C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1CADE4"/>
                </a:solidFill>
              </a:rPr>
              <a:t>Urticaria</a:t>
            </a:r>
            <a:r>
              <a:rPr lang="en-US" dirty="0"/>
              <a:t> – wheals and swelling, rapidly developing, usually widespread.</a:t>
            </a:r>
            <a:endParaRPr lang="pl-PL" dirty="0"/>
          </a:p>
          <a:p>
            <a:r>
              <a:rPr lang="en-US" b="1" dirty="0">
                <a:solidFill>
                  <a:srgbClr val="1CADE4"/>
                </a:solidFill>
              </a:rPr>
              <a:t>Erythema</a:t>
            </a:r>
            <a:r>
              <a:rPr lang="en-US" dirty="0"/>
              <a:t> – sudden, generalized skin redness.</a:t>
            </a:r>
            <a:endParaRPr lang="pl-PL" dirty="0"/>
          </a:p>
          <a:p>
            <a:r>
              <a:rPr lang="en-US" b="1" dirty="0">
                <a:solidFill>
                  <a:srgbClr val="1CADE4"/>
                </a:solidFill>
              </a:rPr>
              <a:t>Itching</a:t>
            </a:r>
            <a:r>
              <a:rPr lang="en-US" dirty="0"/>
              <a:t> – often generalized, may be the first heralding symptom.</a:t>
            </a:r>
            <a:endParaRPr lang="pl-PL" dirty="0"/>
          </a:p>
          <a:p>
            <a:r>
              <a:rPr lang="en-US" b="1" dirty="0">
                <a:solidFill>
                  <a:srgbClr val="1CADE4"/>
                </a:solidFill>
              </a:rPr>
              <a:t>Angioedema</a:t>
            </a:r>
            <a:r>
              <a:rPr lang="en-US" dirty="0"/>
              <a:t> – affects face, lips, eyelids, tongue, or larynx.</a:t>
            </a:r>
          </a:p>
          <a:p>
            <a:r>
              <a:rPr lang="en-US" dirty="0"/>
              <a:t>Skin symptoms occur in </a:t>
            </a:r>
            <a:r>
              <a:rPr lang="en-US" b="1" dirty="0">
                <a:solidFill>
                  <a:srgbClr val="1CADE4"/>
                </a:solidFill>
              </a:rPr>
              <a:t>80–90% of patients with anaphylaxis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They may be the only early sign — requiring vigilance.</a:t>
            </a:r>
            <a:endParaRPr lang="pl-PL" dirty="0"/>
          </a:p>
          <a:p>
            <a:r>
              <a:rPr lang="en-US" b="1" dirty="0">
                <a:solidFill>
                  <a:srgbClr val="1CADE4"/>
                </a:solidFill>
              </a:rPr>
              <a:t>Their absence does not exclude anaphylaxis</a:t>
            </a:r>
            <a:r>
              <a:rPr lang="en-US" dirty="0">
                <a:solidFill>
                  <a:srgbClr val="1CADE4"/>
                </a:solidFill>
              </a:rPr>
              <a:t> </a:t>
            </a:r>
            <a:r>
              <a:rPr lang="en-US" dirty="0"/>
              <a:t>(especially in older adults or in shock).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508987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08E4AE-90E4-2B5C-A471-1AC29688A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Respiratory </a:t>
            </a:r>
            <a:r>
              <a:rPr lang="pl-PL" dirty="0" err="1"/>
              <a:t>Symptoms</a:t>
            </a:r>
            <a:br>
              <a:rPr lang="pl-PL" dirty="0"/>
            </a:br>
            <a:r>
              <a:rPr lang="pl-PL" dirty="0"/>
              <a:t>of </a:t>
            </a:r>
            <a:r>
              <a:rPr lang="pl-PL" dirty="0" err="1"/>
              <a:t>Anaphylaxis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AA5C12-F32D-9397-D4DD-4C0BEAB055B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b="1" dirty="0"/>
              <a:t>Upper Airways</a:t>
            </a:r>
            <a:endParaRPr lang="pl-PL" dirty="0"/>
          </a:p>
          <a:p>
            <a:pPr lvl="1"/>
            <a:r>
              <a:rPr lang="pl-PL" dirty="0" err="1"/>
              <a:t>Swelling</a:t>
            </a:r>
            <a:r>
              <a:rPr lang="pl-PL" dirty="0"/>
              <a:t> of the </a:t>
            </a:r>
            <a:r>
              <a:rPr lang="pl-PL" dirty="0" err="1"/>
              <a:t>throat</a:t>
            </a:r>
            <a:r>
              <a:rPr lang="pl-PL" dirty="0"/>
              <a:t>, </a:t>
            </a:r>
            <a:r>
              <a:rPr lang="pl-PL" dirty="0" err="1"/>
              <a:t>tongue</a:t>
            </a:r>
            <a:r>
              <a:rPr lang="pl-PL" dirty="0"/>
              <a:t>, </a:t>
            </a:r>
            <a:r>
              <a:rPr lang="pl-PL" dirty="0" err="1"/>
              <a:t>or</a:t>
            </a:r>
            <a:r>
              <a:rPr lang="pl-PL" dirty="0"/>
              <a:t> </a:t>
            </a:r>
            <a:r>
              <a:rPr lang="pl-PL" dirty="0" err="1"/>
              <a:t>larynx</a:t>
            </a:r>
            <a:endParaRPr lang="pl-PL" dirty="0"/>
          </a:p>
          <a:p>
            <a:pPr lvl="1"/>
            <a:r>
              <a:rPr lang="pl-PL" dirty="0" err="1"/>
              <a:t>Hoarseness</a:t>
            </a:r>
            <a:r>
              <a:rPr lang="pl-PL" dirty="0"/>
              <a:t>, stridor, </a:t>
            </a:r>
            <a:r>
              <a:rPr lang="pl-PL" dirty="0" err="1"/>
              <a:t>sensation</a:t>
            </a:r>
            <a:r>
              <a:rPr lang="pl-PL" dirty="0"/>
              <a:t> of a “lump in the </a:t>
            </a:r>
            <a:r>
              <a:rPr lang="pl-PL" dirty="0" err="1"/>
              <a:t>throat</a:t>
            </a:r>
            <a:r>
              <a:rPr lang="pl-PL" dirty="0"/>
              <a:t>”</a:t>
            </a:r>
          </a:p>
          <a:p>
            <a:pPr lvl="1"/>
            <a:r>
              <a:rPr lang="pl-PL" dirty="0" err="1"/>
              <a:t>Risk</a:t>
            </a:r>
            <a:r>
              <a:rPr lang="pl-PL" dirty="0"/>
              <a:t> of </a:t>
            </a:r>
            <a:r>
              <a:rPr lang="pl-PL" dirty="0" err="1"/>
              <a:t>obstruction</a:t>
            </a:r>
            <a:r>
              <a:rPr lang="pl-PL" dirty="0"/>
              <a:t> and respiratory </a:t>
            </a:r>
            <a:r>
              <a:rPr lang="pl-PL" dirty="0" err="1"/>
              <a:t>arrest</a:t>
            </a:r>
            <a:endParaRPr lang="pl-PL" dirty="0"/>
          </a:p>
          <a:p>
            <a:r>
              <a:rPr lang="pl-PL" b="1" dirty="0"/>
              <a:t>Lower Airways</a:t>
            </a:r>
            <a:endParaRPr lang="pl-PL" dirty="0"/>
          </a:p>
          <a:p>
            <a:pPr lvl="1"/>
            <a:r>
              <a:rPr lang="pl-PL" dirty="0" err="1"/>
              <a:t>Bronchospasm</a:t>
            </a:r>
            <a:r>
              <a:rPr lang="pl-PL" dirty="0"/>
              <a:t> → </a:t>
            </a:r>
            <a:r>
              <a:rPr lang="pl-PL" dirty="0" err="1"/>
              <a:t>wheezing</a:t>
            </a:r>
            <a:r>
              <a:rPr lang="pl-PL" dirty="0"/>
              <a:t>, </a:t>
            </a:r>
            <a:r>
              <a:rPr lang="pl-PL" dirty="0" err="1"/>
              <a:t>dyspnea</a:t>
            </a:r>
            <a:r>
              <a:rPr lang="pl-PL" dirty="0"/>
              <a:t>, </a:t>
            </a:r>
            <a:r>
              <a:rPr lang="pl-PL" dirty="0" err="1"/>
              <a:t>cough</a:t>
            </a:r>
            <a:endParaRPr lang="pl-PL" dirty="0"/>
          </a:p>
          <a:p>
            <a:pPr lvl="1"/>
            <a:r>
              <a:rPr lang="pl-PL" dirty="0" err="1"/>
              <a:t>Tachypnea</a:t>
            </a:r>
            <a:r>
              <a:rPr lang="pl-PL" dirty="0"/>
              <a:t>, </a:t>
            </a:r>
            <a:r>
              <a:rPr lang="pl-PL" dirty="0" err="1"/>
              <a:t>hypoxemia</a:t>
            </a:r>
            <a:endParaRPr lang="pl-PL" dirty="0"/>
          </a:p>
          <a:p>
            <a:pPr lvl="1"/>
            <a:r>
              <a:rPr lang="pl-PL" dirty="0" err="1"/>
              <a:t>Especially</a:t>
            </a:r>
            <a:r>
              <a:rPr lang="pl-PL" dirty="0"/>
              <a:t> </a:t>
            </a:r>
            <a:r>
              <a:rPr lang="pl-PL" dirty="0" err="1"/>
              <a:t>severe</a:t>
            </a:r>
            <a:r>
              <a:rPr lang="pl-PL" dirty="0"/>
              <a:t> in </a:t>
            </a:r>
            <a:r>
              <a:rPr lang="pl-PL" dirty="0" err="1"/>
              <a:t>patients</a:t>
            </a:r>
            <a:r>
              <a:rPr lang="pl-PL" dirty="0"/>
              <a:t> with </a:t>
            </a:r>
            <a:r>
              <a:rPr lang="pl-PL" dirty="0" err="1"/>
              <a:t>asthma</a:t>
            </a:r>
            <a:endParaRPr lang="pl-PL" dirty="0"/>
          </a:p>
          <a:p>
            <a:r>
              <a:rPr lang="pl-PL" b="1" dirty="0" err="1"/>
              <a:t>Subjective</a:t>
            </a:r>
            <a:r>
              <a:rPr lang="pl-PL" b="1" dirty="0"/>
              <a:t> </a:t>
            </a:r>
            <a:r>
              <a:rPr lang="pl-PL" b="1" dirty="0" err="1"/>
              <a:t>Symptoms</a:t>
            </a:r>
            <a:endParaRPr lang="pl-PL" dirty="0"/>
          </a:p>
          <a:p>
            <a:pPr lvl="1"/>
            <a:r>
              <a:rPr lang="pl-PL" dirty="0" err="1"/>
              <a:t>Chest</a:t>
            </a:r>
            <a:r>
              <a:rPr lang="pl-PL" dirty="0"/>
              <a:t> </a:t>
            </a:r>
            <a:r>
              <a:rPr lang="pl-PL" dirty="0" err="1"/>
              <a:t>tightness</a:t>
            </a:r>
            <a:endParaRPr lang="pl-PL" dirty="0"/>
          </a:p>
          <a:p>
            <a:pPr lvl="1"/>
            <a:r>
              <a:rPr lang="pl-PL" dirty="0" err="1"/>
              <a:t>Difficulty</a:t>
            </a:r>
            <a:r>
              <a:rPr lang="pl-PL" dirty="0"/>
              <a:t> </a:t>
            </a:r>
            <a:r>
              <a:rPr lang="pl-PL" dirty="0" err="1"/>
              <a:t>speaking</a:t>
            </a:r>
            <a:endParaRPr lang="pl-PL" dirty="0"/>
          </a:p>
          <a:p>
            <a:pPr lvl="1"/>
            <a:r>
              <a:rPr lang="pl-PL" dirty="0" err="1"/>
              <a:t>Anxiety</a:t>
            </a:r>
            <a:r>
              <a:rPr lang="pl-PL" dirty="0"/>
              <a:t>, </a:t>
            </a:r>
            <a:r>
              <a:rPr lang="pl-PL" dirty="0" err="1"/>
              <a:t>feeling</a:t>
            </a:r>
            <a:r>
              <a:rPr lang="pl-PL" dirty="0"/>
              <a:t> of </a:t>
            </a:r>
            <a:r>
              <a:rPr lang="pl-PL" dirty="0" err="1"/>
              <a:t>air</a:t>
            </a:r>
            <a:r>
              <a:rPr lang="pl-PL" dirty="0"/>
              <a:t> </a:t>
            </a:r>
            <a:r>
              <a:rPr lang="pl-PL" dirty="0" err="1"/>
              <a:t>hunger</a:t>
            </a:r>
            <a:endParaRPr lang="pl-PL" dirty="0"/>
          </a:p>
          <a:p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Occur in 50–70% of patients with anaphylaxis</a:t>
            </a:r>
            <a:endParaRPr lang="pl-PL" dirty="0"/>
          </a:p>
          <a:p>
            <a:r>
              <a:rPr lang="en-GB" dirty="0"/>
              <a:t>Most common cause of death in anaphylaxis among children and adolescents (severe bronchospasm + laryngeal </a:t>
            </a:r>
            <a:r>
              <a:rPr lang="en-GB" dirty="0" err="1"/>
              <a:t>edema</a:t>
            </a:r>
            <a:r>
              <a:rPr lang="en-GB" dirty="0"/>
              <a:t>)</a:t>
            </a:r>
            <a:endParaRPr lang="pl-PL" dirty="0"/>
          </a:p>
          <a:p>
            <a:r>
              <a:rPr lang="en-GB" dirty="0"/>
              <a:t>Early recognition of respiratory symptoms = indication for immediate intramuscular adrenaline</a:t>
            </a:r>
            <a:endParaRPr lang="pl-PL" dirty="0"/>
          </a:p>
          <a:p>
            <a:r>
              <a:rPr lang="en-GB" dirty="0"/>
              <a:t> 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14949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D85679-E5EE-7D6E-537F-8F77008CF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Cardiovascular</a:t>
            </a:r>
            <a:r>
              <a:rPr lang="pl-PL" dirty="0"/>
              <a:t> </a:t>
            </a:r>
            <a:r>
              <a:rPr lang="pl-PL" dirty="0" err="1"/>
              <a:t>Symptoms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A458B0-8C1D-54C7-E60B-53BEC68EA08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Hypotension</a:t>
            </a:r>
            <a:endParaRPr lang="en-US" sz="2400" dirty="0"/>
          </a:p>
          <a:p>
            <a:pPr lvl="1"/>
            <a:r>
              <a:rPr lang="en-US" sz="2000" dirty="0"/>
              <a:t>Sudden drop in blood pressure</a:t>
            </a:r>
          </a:p>
          <a:p>
            <a:pPr lvl="1"/>
            <a:r>
              <a:rPr lang="en-US" sz="2000" dirty="0"/>
              <a:t>Dizziness, weakness, loss of consciousness</a:t>
            </a:r>
          </a:p>
          <a:p>
            <a:r>
              <a:rPr lang="en-US" sz="2400" b="1" dirty="0"/>
              <a:t>Tachycardia</a:t>
            </a:r>
            <a:endParaRPr lang="en-US" sz="2400" dirty="0"/>
          </a:p>
          <a:p>
            <a:pPr lvl="1"/>
            <a:r>
              <a:rPr lang="en-US" sz="2000" dirty="0"/>
              <a:t>Reflex response to decreased blood pressure</a:t>
            </a:r>
          </a:p>
          <a:p>
            <a:pPr lvl="1"/>
            <a:r>
              <a:rPr lang="en-US" sz="2000" dirty="0"/>
              <a:t>May progress to arrhythmias</a:t>
            </a:r>
          </a:p>
          <a:p>
            <a:endParaRPr lang="pl-PL" sz="24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Shock</a:t>
            </a:r>
            <a:endParaRPr lang="en-US" sz="2400" dirty="0"/>
          </a:p>
          <a:p>
            <a:pPr lvl="1"/>
            <a:r>
              <a:rPr lang="en-US" sz="2000" dirty="0"/>
              <a:t>Pallor, cold skin, cyanosis</a:t>
            </a:r>
          </a:p>
          <a:p>
            <a:pPr lvl="1"/>
            <a:r>
              <a:rPr lang="en-US" sz="2000" dirty="0"/>
              <a:t>Weak or absent pulse, cardiac arrest</a:t>
            </a:r>
          </a:p>
          <a:p>
            <a:r>
              <a:rPr lang="en-US" sz="2400" b="1" dirty="0"/>
              <a:t>Predominant symptom in adults and elderly patients</a:t>
            </a:r>
            <a:endParaRPr lang="en-US" sz="2400" dirty="0"/>
          </a:p>
          <a:p>
            <a:r>
              <a:rPr lang="en-US" sz="2400" b="1" dirty="0"/>
              <a:t>Most serious marker of life-threatening anaphylaxis</a:t>
            </a:r>
            <a:endParaRPr lang="en-US" sz="2400" dirty="0"/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9046732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002FEE-AF1D-D863-4578-C7D76EEF7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Gastrointestinal Symptoms</a:t>
            </a:r>
            <a:br>
              <a:rPr lang="en-GB" noProof="0" dirty="0"/>
            </a:br>
            <a:r>
              <a:rPr lang="en-GB" sz="3600" noProof="0" dirty="0"/>
              <a:t>Nausea, vomiting, abdominal pain</a:t>
            </a:r>
            <a:endParaRPr lang="en-GB" noProof="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8458D72-7DC8-CC00-CC17-7D3B95D3C2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6228" y="2041586"/>
            <a:ext cx="7691543" cy="4495742"/>
          </a:xfrm>
        </p:spPr>
        <p:txBody>
          <a:bodyPr>
            <a:normAutofit fontScale="70000" lnSpcReduction="20000"/>
          </a:bodyPr>
          <a:lstStyle/>
          <a:p>
            <a:r>
              <a:rPr lang="en-US" sz="2400" b="1" dirty="0"/>
              <a:t>Pathophysiology: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Increased vascular permeability in the intestinal wall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Smooth muscle contraction of the gastrointestinal tract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Stimulation of enteric and vagal reflexes leading to nausea and vomiting</a:t>
            </a:r>
          </a:p>
          <a:p>
            <a:r>
              <a:rPr lang="en-US" sz="2400" b="1" dirty="0"/>
              <a:t>Clinical Manifestations: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Nausea and/or vomiting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Abdominal pain or cramping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Diarrhea (less common)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In severe reactions — may accompany cardiovascular or respiratory symptoms</a:t>
            </a:r>
          </a:p>
          <a:p>
            <a:endParaRPr lang="pl-PL" sz="2400" dirty="0"/>
          </a:p>
          <a:p>
            <a:r>
              <a:rPr lang="en-US" sz="2400" dirty="0"/>
              <a:t>GI symptoms may be the </a:t>
            </a:r>
            <a:r>
              <a:rPr lang="en-US" sz="2400" i="1" dirty="0"/>
              <a:t>first</a:t>
            </a:r>
            <a:r>
              <a:rPr lang="en-US" sz="2400" dirty="0"/>
              <a:t> or </a:t>
            </a:r>
            <a:r>
              <a:rPr lang="en-US" sz="2400" i="1" dirty="0"/>
              <a:t>only</a:t>
            </a:r>
            <a:r>
              <a:rPr lang="en-US" sz="2400" dirty="0"/>
              <a:t> manifestation of anaphylaxis, especially after food ingestion.</a:t>
            </a:r>
          </a:p>
          <a:p>
            <a:r>
              <a:rPr lang="en-US" sz="2400" dirty="0"/>
              <a:t>Always assess whether symptoms are isolated or part of a systemic reaction.</a:t>
            </a:r>
          </a:p>
        </p:txBody>
      </p:sp>
    </p:spTree>
    <p:extLst>
      <p:ext uri="{BB962C8B-B14F-4D97-AF65-F5344CB8AC3E}">
        <p14:creationId xmlns:p14="http://schemas.microsoft.com/office/powerpoint/2010/main" val="1307220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554879-1802-903D-52C1-9D8A4A452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Neurological Symptoms – </a:t>
            </a:r>
            <a:br>
              <a:rPr lang="pl-PL" dirty="0"/>
            </a:br>
            <a:r>
              <a:rPr lang="en-US" sz="4000" dirty="0"/>
              <a:t>Anxiety, Dizziness, Loss of Consciousness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B8D8777-A73C-41B2-4BC8-69B1BC7EA5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0549" y="2286000"/>
            <a:ext cx="4217972" cy="4023360"/>
          </a:xfrm>
        </p:spPr>
        <p:txBody>
          <a:bodyPr>
            <a:normAutofit fontScale="25000" lnSpcReduction="20000"/>
          </a:bodyPr>
          <a:lstStyle/>
          <a:p>
            <a:r>
              <a:rPr lang="pl-PL" sz="6400" b="1" dirty="0" err="1"/>
              <a:t>Pathophysiology</a:t>
            </a:r>
            <a:r>
              <a:rPr lang="pl-PL" sz="6400" b="1" dirty="0"/>
              <a:t>:</a:t>
            </a:r>
            <a:endParaRPr lang="pl-PL" sz="64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6400" dirty="0" err="1"/>
              <a:t>Cerebral</a:t>
            </a:r>
            <a:r>
              <a:rPr lang="pl-PL" sz="6400" dirty="0"/>
              <a:t> </a:t>
            </a:r>
            <a:r>
              <a:rPr lang="pl-PL" sz="6400" dirty="0" err="1"/>
              <a:t>hypoperfusion</a:t>
            </a:r>
            <a:r>
              <a:rPr lang="pl-PL" sz="6400" dirty="0"/>
              <a:t> </a:t>
            </a:r>
            <a:r>
              <a:rPr lang="pl-PL" sz="6400" dirty="0" err="1"/>
              <a:t>due</a:t>
            </a:r>
            <a:r>
              <a:rPr lang="pl-PL" sz="6400" dirty="0"/>
              <a:t> to </a:t>
            </a:r>
            <a:r>
              <a:rPr lang="pl-PL" sz="6400" dirty="0" err="1"/>
              <a:t>systemic</a:t>
            </a:r>
            <a:r>
              <a:rPr lang="pl-PL" sz="6400" dirty="0"/>
              <a:t> </a:t>
            </a:r>
            <a:r>
              <a:rPr lang="pl-PL" sz="6400" dirty="0" err="1"/>
              <a:t>vasodilation</a:t>
            </a:r>
            <a:r>
              <a:rPr lang="pl-PL" sz="6400" dirty="0"/>
              <a:t> and </a:t>
            </a:r>
            <a:r>
              <a:rPr lang="pl-PL" sz="6400" dirty="0" err="1"/>
              <a:t>hypotension</a:t>
            </a:r>
            <a:endParaRPr lang="pl-PL" sz="64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6400" dirty="0" err="1"/>
              <a:t>Secondary</a:t>
            </a:r>
            <a:r>
              <a:rPr lang="pl-PL" sz="6400" dirty="0"/>
              <a:t> </a:t>
            </a:r>
            <a:r>
              <a:rPr lang="pl-PL" sz="6400" dirty="0" err="1"/>
              <a:t>hypoxia</a:t>
            </a:r>
            <a:r>
              <a:rPr lang="pl-PL" sz="6400" dirty="0"/>
              <a:t> from </a:t>
            </a:r>
            <a:r>
              <a:rPr lang="pl-PL" sz="6400" dirty="0" err="1"/>
              <a:t>airway</a:t>
            </a:r>
            <a:r>
              <a:rPr lang="pl-PL" sz="6400" dirty="0"/>
              <a:t> </a:t>
            </a:r>
            <a:r>
              <a:rPr lang="pl-PL" sz="6400" dirty="0" err="1"/>
              <a:t>obstruction</a:t>
            </a:r>
            <a:r>
              <a:rPr lang="pl-PL" sz="6400" dirty="0"/>
              <a:t> </a:t>
            </a:r>
            <a:r>
              <a:rPr lang="pl-PL" sz="6400" dirty="0" err="1"/>
              <a:t>or</a:t>
            </a:r>
            <a:r>
              <a:rPr lang="pl-PL" sz="6400" dirty="0"/>
              <a:t> </a:t>
            </a:r>
            <a:r>
              <a:rPr lang="pl-PL" sz="6400" dirty="0" err="1"/>
              <a:t>bronchospasm</a:t>
            </a:r>
            <a:endParaRPr lang="pl-PL" sz="64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6400" dirty="0"/>
              <a:t>Direct </a:t>
            </a:r>
            <a:r>
              <a:rPr lang="pl-PL" sz="6400" dirty="0" err="1"/>
              <a:t>neurovascular</a:t>
            </a:r>
            <a:r>
              <a:rPr lang="pl-PL" sz="6400" dirty="0"/>
              <a:t> </a:t>
            </a:r>
            <a:r>
              <a:rPr lang="pl-PL" sz="6400" dirty="0" err="1"/>
              <a:t>effects</a:t>
            </a:r>
            <a:r>
              <a:rPr lang="pl-PL" sz="6400" dirty="0"/>
              <a:t> of </a:t>
            </a:r>
            <a:r>
              <a:rPr lang="pl-PL" sz="6400" dirty="0" err="1"/>
              <a:t>inflammatory</a:t>
            </a:r>
            <a:r>
              <a:rPr lang="pl-PL" sz="6400" dirty="0"/>
              <a:t> </a:t>
            </a:r>
            <a:r>
              <a:rPr lang="pl-PL" sz="6400" dirty="0" err="1"/>
              <a:t>mediators</a:t>
            </a:r>
            <a:endParaRPr lang="pl-PL" sz="6400" dirty="0"/>
          </a:p>
          <a:p>
            <a:endParaRPr lang="pl-PL" sz="6400" b="1" dirty="0"/>
          </a:p>
          <a:p>
            <a:r>
              <a:rPr lang="pl-PL" sz="6400" b="1" dirty="0" err="1"/>
              <a:t>Clinical</a:t>
            </a:r>
            <a:r>
              <a:rPr lang="pl-PL" sz="6400" b="1" dirty="0"/>
              <a:t> </a:t>
            </a:r>
            <a:r>
              <a:rPr lang="pl-PL" sz="6400" b="1" dirty="0" err="1"/>
              <a:t>Manifestations</a:t>
            </a:r>
            <a:r>
              <a:rPr lang="pl-PL" sz="6400" b="1" dirty="0"/>
              <a:t>:</a:t>
            </a:r>
            <a:endParaRPr lang="pl-PL" sz="6400" dirty="0"/>
          </a:p>
          <a:p>
            <a:r>
              <a:rPr lang="pl-PL" sz="6400" dirty="0" err="1"/>
              <a:t>Anxiety</a:t>
            </a:r>
            <a:r>
              <a:rPr lang="pl-PL" sz="6400" dirty="0"/>
              <a:t>, </a:t>
            </a:r>
            <a:r>
              <a:rPr lang="pl-PL" sz="6400" dirty="0" err="1"/>
              <a:t>agitation</a:t>
            </a:r>
            <a:r>
              <a:rPr lang="pl-PL" sz="6400" dirty="0"/>
              <a:t>, </a:t>
            </a:r>
            <a:r>
              <a:rPr lang="pl-PL" sz="6400" dirty="0" err="1"/>
              <a:t>restlessness</a:t>
            </a:r>
            <a:endParaRPr lang="pl-PL" sz="6400" dirty="0"/>
          </a:p>
          <a:p>
            <a:r>
              <a:rPr lang="pl-PL" sz="6400" dirty="0" err="1"/>
              <a:t>Dizziness</a:t>
            </a:r>
            <a:r>
              <a:rPr lang="pl-PL" sz="6400" dirty="0"/>
              <a:t> </a:t>
            </a:r>
            <a:r>
              <a:rPr lang="pl-PL" sz="6400" dirty="0" err="1"/>
              <a:t>or</a:t>
            </a:r>
            <a:r>
              <a:rPr lang="pl-PL" sz="6400" dirty="0"/>
              <a:t> </a:t>
            </a:r>
            <a:r>
              <a:rPr lang="pl-PL" sz="6400" dirty="0" err="1"/>
              <a:t>lightheadedness</a:t>
            </a:r>
            <a:endParaRPr lang="pl-PL" sz="6400" dirty="0"/>
          </a:p>
          <a:p>
            <a:r>
              <a:rPr lang="pl-PL" sz="6400" dirty="0" err="1"/>
              <a:t>Confusion</a:t>
            </a:r>
            <a:r>
              <a:rPr lang="pl-PL" sz="6400" dirty="0"/>
              <a:t> </a:t>
            </a:r>
            <a:r>
              <a:rPr lang="pl-PL" sz="6400" dirty="0" err="1"/>
              <a:t>or</a:t>
            </a:r>
            <a:r>
              <a:rPr lang="pl-PL" sz="6400" dirty="0"/>
              <a:t> </a:t>
            </a:r>
            <a:r>
              <a:rPr lang="pl-PL" sz="6400" dirty="0" err="1"/>
              <a:t>disorientation</a:t>
            </a:r>
            <a:endParaRPr lang="pl-PL" sz="6400" dirty="0"/>
          </a:p>
          <a:p>
            <a:r>
              <a:rPr lang="pl-PL" sz="6400" dirty="0" err="1"/>
              <a:t>Loss</a:t>
            </a:r>
            <a:r>
              <a:rPr lang="pl-PL" sz="6400" dirty="0"/>
              <a:t> of </a:t>
            </a:r>
            <a:r>
              <a:rPr lang="pl-PL" sz="6400" dirty="0" err="1"/>
              <a:t>consciousness</a:t>
            </a:r>
            <a:r>
              <a:rPr lang="pl-PL" sz="6400" dirty="0"/>
              <a:t> </a:t>
            </a:r>
            <a:r>
              <a:rPr lang="pl-PL" sz="6400" dirty="0" err="1"/>
              <a:t>or</a:t>
            </a:r>
            <a:r>
              <a:rPr lang="pl-PL" sz="6400" dirty="0"/>
              <a:t> </a:t>
            </a:r>
            <a:r>
              <a:rPr lang="pl-PL" sz="6400" dirty="0" err="1"/>
              <a:t>syncope</a:t>
            </a:r>
            <a:endParaRPr lang="pl-PL" sz="6400" dirty="0"/>
          </a:p>
          <a:p>
            <a:r>
              <a:rPr lang="pl-PL" sz="6400" dirty="0" err="1"/>
              <a:t>Seizure-like</a:t>
            </a:r>
            <a:r>
              <a:rPr lang="pl-PL" sz="6400" dirty="0"/>
              <a:t> </a:t>
            </a:r>
            <a:r>
              <a:rPr lang="pl-PL" sz="6400" dirty="0" err="1"/>
              <a:t>activity</a:t>
            </a:r>
            <a:r>
              <a:rPr lang="pl-PL" sz="6400" dirty="0"/>
              <a:t> (</a:t>
            </a:r>
            <a:r>
              <a:rPr lang="pl-PL" sz="6400" dirty="0" err="1"/>
              <a:t>rare</a:t>
            </a:r>
            <a:r>
              <a:rPr lang="pl-PL" sz="6400" dirty="0"/>
              <a:t>, </a:t>
            </a:r>
            <a:r>
              <a:rPr lang="pl-PL" sz="6400" dirty="0" err="1"/>
              <a:t>secondary</a:t>
            </a:r>
            <a:r>
              <a:rPr lang="pl-PL" sz="6400" dirty="0"/>
              <a:t> to </a:t>
            </a:r>
            <a:r>
              <a:rPr lang="pl-PL" sz="6400" dirty="0" err="1"/>
              <a:t>hypoxia</a:t>
            </a:r>
            <a:r>
              <a:rPr lang="pl-PL" sz="6400" dirty="0"/>
              <a:t>)</a:t>
            </a:r>
          </a:p>
          <a:p>
            <a:endParaRPr lang="pl-PL" sz="2400" dirty="0"/>
          </a:p>
          <a:p>
            <a:endParaRPr lang="pl-PL" sz="2400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E7FCE58C-7CCF-FDE5-495C-61F09FF64E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5298" y="3378679"/>
            <a:ext cx="3698431" cy="1499616"/>
          </a:xfrm>
        </p:spPr>
        <p:txBody>
          <a:bodyPr>
            <a:normAutofit fontScale="25000" lnSpcReduction="20000"/>
          </a:bodyPr>
          <a:lstStyle/>
          <a:p>
            <a:r>
              <a:rPr lang="pl-PL" sz="6400" dirty="0" err="1"/>
              <a:t>Neurological</a:t>
            </a:r>
            <a:r>
              <a:rPr lang="pl-PL" sz="6400" dirty="0"/>
              <a:t> </a:t>
            </a:r>
            <a:r>
              <a:rPr lang="pl-PL" sz="6400" dirty="0" err="1"/>
              <a:t>symptoms</a:t>
            </a:r>
            <a:r>
              <a:rPr lang="pl-PL" sz="6400" dirty="0"/>
              <a:t> </a:t>
            </a:r>
            <a:r>
              <a:rPr lang="pl-PL" sz="6400" dirty="0" err="1"/>
              <a:t>often</a:t>
            </a:r>
            <a:r>
              <a:rPr lang="pl-PL" sz="6400" dirty="0"/>
              <a:t> </a:t>
            </a:r>
            <a:r>
              <a:rPr lang="pl-PL" sz="6400" dirty="0" err="1"/>
              <a:t>reflect</a:t>
            </a:r>
            <a:r>
              <a:rPr lang="pl-PL" sz="6400" dirty="0"/>
              <a:t> </a:t>
            </a:r>
            <a:r>
              <a:rPr lang="pl-PL" sz="6400" i="1" dirty="0" err="1"/>
              <a:t>systemic</a:t>
            </a:r>
            <a:r>
              <a:rPr lang="pl-PL" sz="6400" i="1" dirty="0"/>
              <a:t> </a:t>
            </a:r>
            <a:r>
              <a:rPr lang="pl-PL" sz="6400" i="1" dirty="0" err="1"/>
              <a:t>compromise</a:t>
            </a:r>
            <a:r>
              <a:rPr lang="pl-PL" sz="6400" dirty="0"/>
              <a:t> (</a:t>
            </a:r>
            <a:r>
              <a:rPr lang="pl-PL" sz="6400" dirty="0" err="1"/>
              <a:t>circulatory</a:t>
            </a:r>
            <a:r>
              <a:rPr lang="pl-PL" sz="6400" dirty="0"/>
              <a:t> </a:t>
            </a:r>
            <a:r>
              <a:rPr lang="pl-PL" sz="6400" dirty="0" err="1"/>
              <a:t>or</a:t>
            </a:r>
            <a:r>
              <a:rPr lang="pl-PL" sz="6400" dirty="0"/>
              <a:t> respiratory </a:t>
            </a:r>
            <a:r>
              <a:rPr lang="pl-PL" sz="6400" dirty="0" err="1"/>
              <a:t>failure</a:t>
            </a:r>
            <a:r>
              <a:rPr lang="pl-PL" sz="6400" dirty="0"/>
              <a:t>).</a:t>
            </a:r>
          </a:p>
          <a:p>
            <a:r>
              <a:rPr lang="pl-PL" sz="6400" dirty="0" err="1"/>
              <a:t>Always</a:t>
            </a:r>
            <a:r>
              <a:rPr lang="pl-PL" sz="6400" dirty="0"/>
              <a:t> </a:t>
            </a:r>
            <a:r>
              <a:rPr lang="pl-PL" sz="6400" dirty="0" err="1"/>
              <a:t>assess</a:t>
            </a:r>
            <a:r>
              <a:rPr lang="pl-PL" sz="6400" dirty="0"/>
              <a:t> </a:t>
            </a:r>
            <a:r>
              <a:rPr lang="pl-PL" sz="6400" dirty="0" err="1"/>
              <a:t>consciousness</a:t>
            </a:r>
            <a:r>
              <a:rPr lang="pl-PL" sz="6400" dirty="0"/>
              <a:t> </a:t>
            </a:r>
            <a:r>
              <a:rPr lang="pl-PL" sz="6400" dirty="0" err="1"/>
              <a:t>level</a:t>
            </a:r>
            <a:r>
              <a:rPr lang="pl-PL" sz="6400" dirty="0"/>
              <a:t> </a:t>
            </a:r>
            <a:r>
              <a:rPr lang="pl-PL" sz="6400" dirty="0" err="1"/>
              <a:t>during</a:t>
            </a:r>
            <a:r>
              <a:rPr lang="pl-PL" sz="6400" dirty="0"/>
              <a:t> </a:t>
            </a:r>
            <a:r>
              <a:rPr lang="pl-PL" sz="6400" dirty="0" err="1"/>
              <a:t>suspected</a:t>
            </a:r>
            <a:r>
              <a:rPr lang="pl-PL" sz="6400" dirty="0"/>
              <a:t> </a:t>
            </a:r>
            <a:r>
              <a:rPr lang="pl-PL" sz="6400" dirty="0" err="1"/>
              <a:t>anaphylaxis</a:t>
            </a:r>
            <a:r>
              <a:rPr lang="pl-PL" sz="6400" dirty="0"/>
              <a:t> — </a:t>
            </a:r>
            <a:r>
              <a:rPr lang="pl-PL" sz="6400" dirty="0" err="1"/>
              <a:t>it</a:t>
            </a:r>
            <a:r>
              <a:rPr lang="pl-PL" sz="6400" dirty="0"/>
              <a:t> </a:t>
            </a:r>
            <a:r>
              <a:rPr lang="pl-PL" sz="6400" dirty="0" err="1"/>
              <a:t>may</a:t>
            </a:r>
            <a:r>
              <a:rPr lang="pl-PL" sz="6400" dirty="0"/>
              <a:t> be </a:t>
            </a:r>
            <a:r>
              <a:rPr lang="pl-PL" sz="6400" dirty="0" err="1"/>
              <a:t>an</a:t>
            </a:r>
            <a:r>
              <a:rPr lang="pl-PL" sz="6400" dirty="0"/>
              <a:t> </a:t>
            </a:r>
            <a:r>
              <a:rPr lang="pl-PL" sz="6400" dirty="0" err="1"/>
              <a:t>early</a:t>
            </a:r>
            <a:r>
              <a:rPr lang="pl-PL" sz="6400" dirty="0"/>
              <a:t> </a:t>
            </a:r>
            <a:r>
              <a:rPr lang="pl-PL" sz="6400" dirty="0" err="1"/>
              <a:t>sign</a:t>
            </a:r>
            <a:r>
              <a:rPr lang="pl-PL" sz="6400" dirty="0"/>
              <a:t> of </a:t>
            </a:r>
            <a:r>
              <a:rPr lang="pl-PL" sz="6400" dirty="0" err="1"/>
              <a:t>shock</a:t>
            </a:r>
            <a:r>
              <a:rPr lang="pl-PL" sz="6400" dirty="0"/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620645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EB6402-B7CC-A4C1-D44A-E186073C4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Diagnosis Based on Clinical Symptoms</a:t>
            </a:r>
            <a:br>
              <a:rPr lang="pl-PL" sz="4000" dirty="0"/>
            </a:br>
            <a:r>
              <a:rPr lang="en-US" sz="4000" dirty="0"/>
              <a:t>NIAID Criteria</a:t>
            </a:r>
            <a:br>
              <a:rPr lang="pl-PL" dirty="0"/>
            </a:br>
            <a:r>
              <a:rPr lang="en-US" sz="2700" dirty="0"/>
              <a:t>Diagnosis of anaphylaxis is made when ≥1 of 3 criteria is met</a:t>
            </a:r>
            <a:endParaRPr lang="pl-PL" sz="4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91EA01F-6099-60F0-26AE-C2B8A73515D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pl-PL" b="1" dirty="0">
                <a:solidFill>
                  <a:srgbClr val="1CADE4"/>
                </a:solidFill>
              </a:rPr>
              <a:t>1) </a:t>
            </a:r>
            <a:r>
              <a:rPr lang="pl-PL" b="1" dirty="0" err="1">
                <a:solidFill>
                  <a:srgbClr val="1CADE4"/>
                </a:solidFill>
              </a:rPr>
              <a:t>Sudden</a:t>
            </a:r>
            <a:r>
              <a:rPr lang="pl-PL" b="1" dirty="0">
                <a:solidFill>
                  <a:srgbClr val="1CADE4"/>
                </a:solidFill>
              </a:rPr>
              <a:t> </a:t>
            </a:r>
            <a:r>
              <a:rPr lang="pl-PL" b="1" dirty="0" err="1">
                <a:solidFill>
                  <a:srgbClr val="1CADE4"/>
                </a:solidFill>
              </a:rPr>
              <a:t>onset</a:t>
            </a:r>
            <a:br>
              <a:rPr lang="pl-PL" b="1" dirty="0">
                <a:solidFill>
                  <a:srgbClr val="1CADE4"/>
                </a:solidFill>
              </a:rPr>
            </a:br>
            <a:r>
              <a:rPr lang="pl-PL" b="1" dirty="0">
                <a:solidFill>
                  <a:srgbClr val="1CADE4"/>
                </a:solidFill>
              </a:rPr>
              <a:t>(</a:t>
            </a:r>
            <a:r>
              <a:rPr lang="pl-PL" b="1" dirty="0" err="1">
                <a:solidFill>
                  <a:srgbClr val="1CADE4"/>
                </a:solidFill>
              </a:rPr>
              <a:t>minutes</a:t>
            </a:r>
            <a:r>
              <a:rPr lang="pl-PL" b="1" dirty="0">
                <a:solidFill>
                  <a:srgbClr val="1CADE4"/>
                </a:solidFill>
              </a:rPr>
              <a:t>–</a:t>
            </a:r>
            <a:r>
              <a:rPr lang="pl-PL" b="1" dirty="0" err="1">
                <a:solidFill>
                  <a:srgbClr val="1CADE4"/>
                </a:solidFill>
              </a:rPr>
              <a:t>hours</a:t>
            </a:r>
            <a:r>
              <a:rPr lang="pl-PL" b="1" dirty="0">
                <a:solidFill>
                  <a:srgbClr val="1CADE4"/>
                </a:solidFill>
              </a:rPr>
              <a:t>)</a:t>
            </a:r>
            <a:br>
              <a:rPr lang="pl-PL" dirty="0"/>
            </a:br>
            <a:r>
              <a:rPr lang="pl-PL" dirty="0"/>
              <a:t>Skin/</a:t>
            </a:r>
            <a:r>
              <a:rPr lang="pl-PL" dirty="0" err="1"/>
              <a:t>mucosal</a:t>
            </a:r>
            <a:r>
              <a:rPr lang="pl-PL" dirty="0"/>
              <a:t> </a:t>
            </a:r>
            <a:r>
              <a:rPr lang="pl-PL" dirty="0" err="1"/>
              <a:t>symptoms</a:t>
            </a:r>
            <a:r>
              <a:rPr lang="pl-PL" dirty="0"/>
              <a:t> (</a:t>
            </a:r>
            <a:r>
              <a:rPr lang="pl-PL" dirty="0" err="1"/>
              <a:t>hives</a:t>
            </a:r>
            <a:r>
              <a:rPr lang="pl-PL" dirty="0"/>
              <a:t>, </a:t>
            </a:r>
            <a:r>
              <a:rPr lang="pl-PL" dirty="0" err="1"/>
              <a:t>angioedema</a:t>
            </a:r>
            <a:r>
              <a:rPr lang="pl-PL" dirty="0"/>
              <a:t>)</a:t>
            </a:r>
            <a:br>
              <a:rPr lang="pl-PL" dirty="0"/>
            </a:br>
            <a:r>
              <a:rPr lang="pl-PL" dirty="0"/>
              <a:t>and ≥1 of:</a:t>
            </a:r>
          </a:p>
          <a:p>
            <a:pPr lvl="1"/>
            <a:r>
              <a:rPr lang="pl-PL" sz="2000" dirty="0"/>
              <a:t>Respiratory </a:t>
            </a:r>
            <a:r>
              <a:rPr lang="pl-PL" sz="2000" dirty="0" err="1"/>
              <a:t>compromise</a:t>
            </a:r>
            <a:r>
              <a:rPr lang="pl-PL" sz="2000" dirty="0"/>
              <a:t> (</a:t>
            </a:r>
            <a:r>
              <a:rPr lang="pl-PL" sz="2000" dirty="0" err="1"/>
              <a:t>dyspnea</a:t>
            </a:r>
            <a:r>
              <a:rPr lang="pl-PL" sz="2000" dirty="0"/>
              <a:t>, stridor, </a:t>
            </a:r>
            <a:r>
              <a:rPr lang="pl-PL" sz="2000" dirty="0" err="1"/>
              <a:t>wheezing</a:t>
            </a:r>
            <a:r>
              <a:rPr lang="pl-PL" sz="2000" dirty="0"/>
              <a:t>)</a:t>
            </a:r>
          </a:p>
          <a:p>
            <a:pPr lvl="1"/>
            <a:r>
              <a:rPr lang="pl-PL" sz="2000" dirty="0" err="1"/>
              <a:t>Reduced</a:t>
            </a:r>
            <a:r>
              <a:rPr lang="pl-PL" sz="2000" dirty="0"/>
              <a:t> </a:t>
            </a:r>
            <a:r>
              <a:rPr lang="pl-PL" sz="2000" dirty="0" err="1"/>
              <a:t>blood</a:t>
            </a:r>
            <a:r>
              <a:rPr lang="pl-PL" sz="2000" dirty="0"/>
              <a:t> </a:t>
            </a:r>
            <a:r>
              <a:rPr lang="pl-PL" sz="2000" dirty="0" err="1"/>
              <a:t>pressure</a:t>
            </a:r>
            <a:r>
              <a:rPr lang="pl-PL" sz="2000" dirty="0"/>
              <a:t> / </a:t>
            </a:r>
            <a:r>
              <a:rPr lang="pl-PL" sz="2000" dirty="0" err="1"/>
              <a:t>circulatory</a:t>
            </a:r>
            <a:r>
              <a:rPr lang="pl-PL" sz="2000" dirty="0"/>
              <a:t> </a:t>
            </a:r>
            <a:r>
              <a:rPr lang="pl-PL" sz="2000" dirty="0" err="1"/>
              <a:t>symptoms</a:t>
            </a:r>
            <a:endParaRPr lang="pl-PL" sz="2000" dirty="0"/>
          </a:p>
          <a:p>
            <a:pPr lvl="1"/>
            <a:r>
              <a:rPr lang="pl-PL" sz="2000" dirty="0" err="1"/>
              <a:t>Gastrointestinal</a:t>
            </a:r>
            <a:r>
              <a:rPr lang="pl-PL" sz="2000" dirty="0"/>
              <a:t> </a:t>
            </a:r>
            <a:r>
              <a:rPr lang="pl-PL" sz="2000" dirty="0" err="1"/>
              <a:t>symptoms</a:t>
            </a:r>
            <a:r>
              <a:rPr lang="pl-PL" sz="2000" dirty="0"/>
              <a:t> (</a:t>
            </a:r>
            <a:r>
              <a:rPr lang="pl-PL" sz="2000" dirty="0" err="1"/>
              <a:t>abdominal</a:t>
            </a:r>
            <a:r>
              <a:rPr lang="pl-PL" sz="2000" dirty="0"/>
              <a:t> </a:t>
            </a:r>
            <a:r>
              <a:rPr lang="pl-PL" sz="2000" dirty="0" err="1"/>
              <a:t>pain</a:t>
            </a:r>
            <a:r>
              <a:rPr lang="pl-PL" sz="2000" dirty="0"/>
              <a:t>, </a:t>
            </a:r>
            <a:r>
              <a:rPr lang="pl-PL" sz="2000" dirty="0" err="1"/>
              <a:t>vomiting</a:t>
            </a:r>
            <a:r>
              <a:rPr lang="pl-PL" sz="2000" dirty="0"/>
              <a:t>)</a:t>
            </a:r>
          </a:p>
          <a:p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b="1" dirty="0">
                <a:solidFill>
                  <a:srgbClr val="1CADE4"/>
                </a:solidFill>
              </a:rPr>
              <a:t>2) Sudden drop in blood pressure or respiratory symptoms</a:t>
            </a:r>
            <a:br>
              <a:rPr lang="en-US" dirty="0"/>
            </a:br>
            <a:r>
              <a:rPr lang="en-US" dirty="0"/>
              <a:t>After exposure to a likely allergen (even without skin changes).</a:t>
            </a:r>
          </a:p>
          <a:p>
            <a:r>
              <a:rPr lang="en-US" b="1" dirty="0">
                <a:solidFill>
                  <a:srgbClr val="1CADE4"/>
                </a:solidFill>
              </a:rPr>
              <a:t>3) Sudden drop in blood pressure</a:t>
            </a:r>
            <a:br>
              <a:rPr lang="en-US" dirty="0"/>
            </a:br>
            <a:r>
              <a:rPr lang="en-US" dirty="0"/>
              <a:t>After exposure to a known allergen in the patient:</a:t>
            </a:r>
          </a:p>
          <a:p>
            <a:pPr lvl="1"/>
            <a:r>
              <a:rPr lang="en-US" sz="2000" dirty="0"/>
              <a:t>Adults: systolic BP &lt;90 mmHg or ≥30% decrease from baseline</a:t>
            </a:r>
          </a:p>
          <a:p>
            <a:pPr lvl="1"/>
            <a:r>
              <a:rPr lang="en-US" sz="2000" dirty="0"/>
              <a:t>Children: age-specific thresholds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77496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94B888-765B-B5B8-8D8C-1AD48CA11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Tryptase Measurement</a:t>
            </a:r>
            <a:br>
              <a:rPr lang="pl-PL" dirty="0"/>
            </a:br>
            <a:r>
              <a:rPr lang="en-US" sz="3600" dirty="0"/>
              <a:t>When, how, and what does it mean?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D03916-7B42-18F6-F640-12B9D3CFF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sz="2400" dirty="0"/>
              <a:t>Tryptase = </a:t>
            </a:r>
            <a:r>
              <a:rPr lang="en-GB" sz="2400" b="1" dirty="0">
                <a:solidFill>
                  <a:srgbClr val="1CADE4"/>
                </a:solidFill>
              </a:rPr>
              <a:t>marker of mast cell degranulation</a:t>
            </a:r>
            <a:endParaRPr lang="pl-PL" sz="2400" b="1" dirty="0">
              <a:solidFill>
                <a:srgbClr val="1CADE4"/>
              </a:solidFill>
            </a:endParaRPr>
          </a:p>
          <a:p>
            <a:pPr lvl="1"/>
            <a:r>
              <a:rPr lang="en-GB" sz="2400" dirty="0"/>
              <a:t>Not always elevated in food-induced anaphylaxis (due to rapid metabolism, lower release)</a:t>
            </a:r>
            <a:endParaRPr lang="pl-PL" sz="2400" dirty="0"/>
          </a:p>
          <a:p>
            <a:pPr lvl="1"/>
            <a:r>
              <a:rPr lang="en-GB" sz="2400" dirty="0"/>
              <a:t>Most useful in </a:t>
            </a:r>
            <a:r>
              <a:rPr lang="en-GB" sz="2400" b="1" dirty="0">
                <a:solidFill>
                  <a:srgbClr val="1CADE4"/>
                </a:solidFill>
              </a:rPr>
              <a:t>severe, drug-induced, or insect venom anaphylaxis</a:t>
            </a:r>
            <a:endParaRPr lang="pl-PL" sz="2400" b="1" dirty="0">
              <a:solidFill>
                <a:srgbClr val="1CADE4"/>
              </a:solidFill>
            </a:endParaRPr>
          </a:p>
          <a:p>
            <a:pPr lvl="1"/>
            <a:r>
              <a:rPr lang="en-GB" sz="2400" dirty="0"/>
              <a:t>Should be taken </a:t>
            </a:r>
            <a:r>
              <a:rPr lang="en-GB" sz="2400" b="1" dirty="0">
                <a:solidFill>
                  <a:srgbClr val="1CADE4"/>
                </a:solidFill>
              </a:rPr>
              <a:t>as soon as possible after the episode </a:t>
            </a:r>
            <a:r>
              <a:rPr lang="en-GB" sz="2400" dirty="0"/>
              <a:t>(preferably 1–2 h after symptom onset), then a </a:t>
            </a:r>
            <a:r>
              <a:rPr lang="en-GB" sz="2400" b="1" dirty="0">
                <a:solidFill>
                  <a:srgbClr val="1CADE4"/>
                </a:solidFill>
              </a:rPr>
              <a:t>second sample after 24 h </a:t>
            </a:r>
            <a:r>
              <a:rPr lang="en-GB" sz="2400" dirty="0"/>
              <a:t>(baseline value)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61731135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94B888-765B-B5B8-8D8C-1AD48CA11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Tryptase measurement</a:t>
            </a:r>
            <a:br>
              <a:rPr lang="pl-PL" dirty="0"/>
            </a:br>
            <a:r>
              <a:rPr lang="pl-PL" sz="3600" dirty="0"/>
              <a:t>W</a:t>
            </a:r>
            <a:r>
              <a:rPr lang="en-US" sz="3600" dirty="0"/>
              <a:t>hen, how, and what does it mean?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D03916-7B42-18F6-F640-12B9D3CFF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sz="2400" b="1" dirty="0"/>
              <a:t>Increase &gt;20% + 2 ng/ml</a:t>
            </a:r>
            <a:r>
              <a:rPr lang="en-GB" sz="2400" dirty="0"/>
              <a:t> above baseline confirms </a:t>
            </a:r>
            <a:r>
              <a:rPr lang="en-GB" sz="2400" b="1" dirty="0"/>
              <a:t>mast cell activation</a:t>
            </a:r>
            <a:endParaRPr lang="pl-PL" sz="2400" dirty="0"/>
          </a:p>
          <a:p>
            <a:pPr lvl="1"/>
            <a:r>
              <a:rPr lang="pl-PL" sz="2400" dirty="0"/>
              <a:t>Most </a:t>
            </a:r>
            <a:r>
              <a:rPr lang="pl-PL" sz="2400" dirty="0" err="1"/>
              <a:t>useful</a:t>
            </a:r>
            <a:r>
              <a:rPr lang="pl-PL" sz="2400" dirty="0"/>
              <a:t> in:</a:t>
            </a:r>
          </a:p>
          <a:p>
            <a:pPr lvl="2"/>
            <a:r>
              <a:rPr lang="pl-PL" sz="2000" dirty="0" err="1"/>
              <a:t>reactions</a:t>
            </a:r>
            <a:r>
              <a:rPr lang="pl-PL" sz="2000" dirty="0"/>
              <a:t> </a:t>
            </a:r>
            <a:r>
              <a:rPr lang="pl-PL" sz="2000" b="1" dirty="0" err="1"/>
              <a:t>without</a:t>
            </a:r>
            <a:r>
              <a:rPr lang="pl-PL" sz="2000" b="1" dirty="0"/>
              <a:t> skin </a:t>
            </a:r>
            <a:r>
              <a:rPr lang="pl-PL" sz="2000" b="1" dirty="0" err="1"/>
              <a:t>symptoms</a:t>
            </a:r>
            <a:r>
              <a:rPr lang="pl-PL" sz="2000" dirty="0"/>
              <a:t>,</a:t>
            </a:r>
          </a:p>
          <a:p>
            <a:pPr lvl="2"/>
            <a:r>
              <a:rPr lang="en-GB" sz="2000" dirty="0"/>
              <a:t>differentiation between </a:t>
            </a:r>
            <a:r>
              <a:rPr lang="en-GB" sz="2000" b="1" dirty="0"/>
              <a:t>anaphylaxis</a:t>
            </a:r>
            <a:r>
              <a:rPr lang="en-GB" sz="2000" dirty="0"/>
              <a:t> and other conditions (e.g. vasovagal syncope, sepsis)</a:t>
            </a:r>
            <a:endParaRPr lang="pl-PL" sz="2000" dirty="0"/>
          </a:p>
          <a:p>
            <a:pPr lvl="1"/>
            <a:r>
              <a:rPr lang="en-GB" sz="2400" b="1" dirty="0"/>
              <a:t>Persistently elevated values</a:t>
            </a:r>
            <a:r>
              <a:rPr lang="en-GB" sz="2400" dirty="0"/>
              <a:t> → suspect </a:t>
            </a:r>
            <a:r>
              <a:rPr lang="en-GB" sz="2400" b="1" dirty="0"/>
              <a:t>mastocytosis or MCAS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5541784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1F8012A-B8C3-86BB-825C-3C856D112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Other</a:t>
            </a:r>
            <a:r>
              <a:rPr lang="pl-PL" dirty="0"/>
              <a:t> </a:t>
            </a:r>
            <a:r>
              <a:rPr lang="pl-PL" dirty="0" err="1"/>
              <a:t>laboratory</a:t>
            </a:r>
            <a:r>
              <a:rPr lang="pl-PL" dirty="0"/>
              <a:t> </a:t>
            </a:r>
            <a:r>
              <a:rPr lang="pl-PL" dirty="0" err="1"/>
              <a:t>markers</a:t>
            </a:r>
            <a:endParaRPr lang="pl-PL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66BC327-7639-75E6-6482-6130BED9E1C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2400" b="1" dirty="0" err="1"/>
              <a:t>Histamine</a:t>
            </a:r>
            <a:endParaRPr lang="pl-PL" sz="2400" dirty="0"/>
          </a:p>
          <a:p>
            <a:pPr lvl="1"/>
            <a:r>
              <a:rPr lang="pl-PL" sz="2000" dirty="0" err="1"/>
              <a:t>Rises</a:t>
            </a:r>
            <a:r>
              <a:rPr lang="pl-PL" sz="2000" dirty="0"/>
              <a:t> </a:t>
            </a:r>
            <a:r>
              <a:rPr lang="pl-PL" sz="2000" dirty="0" err="1"/>
              <a:t>rapidly</a:t>
            </a:r>
            <a:r>
              <a:rPr lang="pl-PL" sz="2000" dirty="0"/>
              <a:t> but </a:t>
            </a:r>
            <a:r>
              <a:rPr lang="pl-PL" sz="2000" dirty="0" err="1"/>
              <a:t>has</a:t>
            </a:r>
            <a:r>
              <a:rPr lang="pl-PL" sz="2000" dirty="0"/>
              <a:t> a </a:t>
            </a:r>
            <a:r>
              <a:rPr lang="pl-PL" sz="2000" dirty="0" err="1"/>
              <a:t>short</a:t>
            </a:r>
            <a:r>
              <a:rPr lang="pl-PL" sz="2000" dirty="0"/>
              <a:t> half-life (~15–30 min)</a:t>
            </a:r>
          </a:p>
          <a:p>
            <a:pPr lvl="1"/>
            <a:r>
              <a:rPr lang="pl-PL" sz="2000" dirty="0" err="1"/>
              <a:t>Useful</a:t>
            </a:r>
            <a:r>
              <a:rPr lang="pl-PL" sz="2000" dirty="0"/>
              <a:t> </a:t>
            </a:r>
            <a:r>
              <a:rPr lang="pl-PL" sz="2000" dirty="0" err="1"/>
              <a:t>only</a:t>
            </a:r>
            <a:r>
              <a:rPr lang="pl-PL" sz="2000" dirty="0"/>
              <a:t> </a:t>
            </a:r>
            <a:r>
              <a:rPr lang="pl-PL" sz="2000" dirty="0" err="1"/>
              <a:t>during</a:t>
            </a:r>
            <a:r>
              <a:rPr lang="pl-PL" sz="2000" dirty="0"/>
              <a:t> the </a:t>
            </a:r>
            <a:r>
              <a:rPr lang="pl-PL" sz="2000" dirty="0" err="1"/>
              <a:t>acute</a:t>
            </a:r>
            <a:r>
              <a:rPr lang="pl-PL" sz="2000" dirty="0"/>
              <a:t> </a:t>
            </a:r>
            <a:r>
              <a:rPr lang="pl-PL" sz="2000" dirty="0" err="1"/>
              <a:t>episode</a:t>
            </a:r>
            <a:r>
              <a:rPr lang="pl-PL" sz="2000" dirty="0"/>
              <a:t> (</a:t>
            </a:r>
            <a:r>
              <a:rPr lang="pl-PL" sz="2000" dirty="0" err="1"/>
              <a:t>blood</a:t>
            </a:r>
            <a:r>
              <a:rPr lang="pl-PL" sz="2000" dirty="0"/>
              <a:t>/</a:t>
            </a:r>
            <a:r>
              <a:rPr lang="pl-PL" sz="2000" dirty="0" err="1"/>
              <a:t>urine</a:t>
            </a:r>
            <a:r>
              <a:rPr lang="pl-PL" sz="2000" dirty="0"/>
              <a:t>)</a:t>
            </a:r>
          </a:p>
          <a:p>
            <a:r>
              <a:rPr lang="pl-PL" sz="2400" b="1" dirty="0" err="1"/>
              <a:t>Histamine</a:t>
            </a:r>
            <a:r>
              <a:rPr lang="pl-PL" sz="2400" b="1" dirty="0"/>
              <a:t> </a:t>
            </a:r>
            <a:r>
              <a:rPr lang="pl-PL" sz="2400" b="1" dirty="0" err="1"/>
              <a:t>metabolites</a:t>
            </a:r>
            <a:r>
              <a:rPr lang="pl-PL" sz="2400" b="1" dirty="0"/>
              <a:t> (</a:t>
            </a:r>
            <a:r>
              <a:rPr lang="pl-PL" sz="2400" b="1" dirty="0" err="1"/>
              <a:t>urine</a:t>
            </a:r>
            <a:r>
              <a:rPr lang="pl-PL" sz="2400" b="1" dirty="0"/>
              <a:t>)</a:t>
            </a:r>
            <a:endParaRPr lang="pl-PL" sz="2400" dirty="0"/>
          </a:p>
          <a:p>
            <a:pPr lvl="1"/>
            <a:r>
              <a:rPr lang="pl-PL" sz="2000" dirty="0"/>
              <a:t>N-</a:t>
            </a:r>
            <a:r>
              <a:rPr lang="pl-PL" sz="2000" dirty="0" err="1"/>
              <a:t>methylhistamine</a:t>
            </a:r>
            <a:r>
              <a:rPr lang="pl-PL" sz="2000" dirty="0"/>
              <a:t>, N-</a:t>
            </a:r>
            <a:r>
              <a:rPr lang="pl-PL" sz="2000" dirty="0" err="1"/>
              <a:t>methylimidazoleacetic</a:t>
            </a:r>
            <a:r>
              <a:rPr lang="pl-PL" sz="2000" dirty="0"/>
              <a:t> </a:t>
            </a:r>
            <a:r>
              <a:rPr lang="pl-PL" sz="2000" dirty="0" err="1"/>
              <a:t>acid</a:t>
            </a:r>
            <a:r>
              <a:rPr lang="pl-PL" sz="2000" dirty="0"/>
              <a:t> → </a:t>
            </a:r>
            <a:r>
              <a:rPr lang="pl-PL" sz="2000" dirty="0" err="1"/>
              <a:t>extended</a:t>
            </a:r>
            <a:r>
              <a:rPr lang="pl-PL" sz="2000" dirty="0"/>
              <a:t> </a:t>
            </a:r>
            <a:r>
              <a:rPr lang="pl-PL" sz="2000" dirty="0" err="1"/>
              <a:t>diagnostic</a:t>
            </a:r>
            <a:r>
              <a:rPr lang="pl-PL" sz="2000" dirty="0"/>
              <a:t> </a:t>
            </a:r>
            <a:r>
              <a:rPr lang="pl-PL" sz="2000" dirty="0" err="1"/>
              <a:t>window</a:t>
            </a:r>
            <a:endParaRPr lang="pl-PL" sz="2000" dirty="0"/>
          </a:p>
          <a:p>
            <a:r>
              <a:rPr lang="pl-PL" sz="2400" b="1" dirty="0"/>
              <a:t>PAF (</a:t>
            </a:r>
            <a:r>
              <a:rPr lang="pl-PL" sz="2400" b="1" dirty="0" err="1"/>
              <a:t>platelet-activating</a:t>
            </a:r>
            <a:r>
              <a:rPr lang="pl-PL" sz="2400" b="1" dirty="0"/>
              <a:t> </a:t>
            </a:r>
            <a:r>
              <a:rPr lang="pl-PL" sz="2400" b="1" dirty="0" err="1"/>
              <a:t>factor</a:t>
            </a:r>
            <a:r>
              <a:rPr lang="pl-PL" sz="2400" b="1" dirty="0"/>
              <a:t>) and PAF </a:t>
            </a:r>
            <a:r>
              <a:rPr lang="pl-PL" sz="2400" b="1" dirty="0" err="1"/>
              <a:t>acetylhydrolase</a:t>
            </a:r>
            <a:endParaRPr lang="pl-PL" sz="2400" dirty="0"/>
          </a:p>
          <a:p>
            <a:pPr lvl="1"/>
            <a:r>
              <a:rPr lang="pl-PL" sz="2000" dirty="0"/>
              <a:t>PAF </a:t>
            </a:r>
            <a:r>
              <a:rPr lang="pl-PL" sz="2000" dirty="0" err="1"/>
              <a:t>levels</a:t>
            </a:r>
            <a:r>
              <a:rPr lang="pl-PL" sz="2000" dirty="0"/>
              <a:t> </a:t>
            </a:r>
            <a:r>
              <a:rPr lang="pl-PL" sz="2000" dirty="0" err="1"/>
              <a:t>correlate</a:t>
            </a:r>
            <a:r>
              <a:rPr lang="pl-PL" sz="2000" dirty="0"/>
              <a:t> with </a:t>
            </a:r>
            <a:r>
              <a:rPr lang="pl-PL" sz="2000" dirty="0" err="1"/>
              <a:t>reaction</a:t>
            </a:r>
            <a:r>
              <a:rPr lang="pl-PL" sz="2000" dirty="0"/>
              <a:t> </a:t>
            </a:r>
            <a:r>
              <a:rPr lang="pl-PL" sz="2000" dirty="0" err="1"/>
              <a:t>severity</a:t>
            </a:r>
            <a:endParaRPr lang="pl-PL" sz="2000" dirty="0"/>
          </a:p>
          <a:p>
            <a:pPr lvl="1"/>
            <a:r>
              <a:rPr lang="pl-PL" sz="2000" dirty="0"/>
              <a:t>Limited </a:t>
            </a:r>
            <a:r>
              <a:rPr lang="pl-PL" sz="2000" dirty="0" err="1"/>
              <a:t>routine</a:t>
            </a:r>
            <a:r>
              <a:rPr lang="pl-PL" sz="2000" dirty="0"/>
              <a:t> </a:t>
            </a:r>
            <a:r>
              <a:rPr lang="pl-PL" sz="2000" dirty="0" err="1"/>
              <a:t>availability</a:t>
            </a:r>
            <a:endParaRPr lang="pl-PL" sz="2000" dirty="0"/>
          </a:p>
          <a:p>
            <a:r>
              <a:rPr lang="pl-PL" sz="2400" b="1" dirty="0" err="1"/>
              <a:t>Cytokines</a:t>
            </a:r>
            <a:r>
              <a:rPr lang="pl-PL" sz="2400" b="1" dirty="0"/>
              <a:t> and </a:t>
            </a:r>
            <a:r>
              <a:rPr lang="pl-PL" sz="2400" b="1" dirty="0" err="1"/>
              <a:t>chemokines</a:t>
            </a:r>
            <a:r>
              <a:rPr lang="pl-PL" sz="2400" b="1" dirty="0"/>
              <a:t> (IL-4, IL-6, IL-13, CCL2)</a:t>
            </a:r>
            <a:endParaRPr lang="pl-PL" sz="2400" dirty="0"/>
          </a:p>
          <a:p>
            <a:pPr lvl="1"/>
            <a:r>
              <a:rPr lang="pl-PL" sz="2000" dirty="0" err="1"/>
              <a:t>Increase</a:t>
            </a:r>
            <a:r>
              <a:rPr lang="pl-PL" sz="2000" dirty="0"/>
              <a:t> </a:t>
            </a:r>
            <a:r>
              <a:rPr lang="pl-PL" sz="2000" dirty="0" err="1"/>
              <a:t>during</a:t>
            </a:r>
            <a:r>
              <a:rPr lang="pl-PL" sz="2000" dirty="0"/>
              <a:t> the </a:t>
            </a:r>
            <a:r>
              <a:rPr lang="pl-PL" sz="2000" dirty="0" err="1"/>
              <a:t>acute</a:t>
            </a:r>
            <a:r>
              <a:rPr lang="pl-PL" sz="2000" dirty="0"/>
              <a:t> </a:t>
            </a:r>
            <a:r>
              <a:rPr lang="pl-PL" sz="2000" dirty="0" err="1"/>
              <a:t>phase</a:t>
            </a:r>
            <a:r>
              <a:rPr lang="pl-PL" sz="2000" dirty="0"/>
              <a:t>, </a:t>
            </a:r>
            <a:r>
              <a:rPr lang="pl-PL" sz="2000" dirty="0" err="1"/>
              <a:t>potential</a:t>
            </a:r>
            <a:r>
              <a:rPr lang="pl-PL" sz="2000" dirty="0"/>
              <a:t> </a:t>
            </a:r>
            <a:r>
              <a:rPr lang="pl-PL" sz="2000" dirty="0" err="1"/>
              <a:t>research</a:t>
            </a:r>
            <a:r>
              <a:rPr lang="pl-PL" sz="2000" dirty="0"/>
              <a:t> </a:t>
            </a:r>
            <a:r>
              <a:rPr lang="pl-PL" sz="2000" dirty="0" err="1"/>
              <a:t>significance</a:t>
            </a:r>
            <a:endParaRPr lang="pl-PL" sz="2000" dirty="0"/>
          </a:p>
          <a:p>
            <a:endParaRPr lang="pl-PL" altLang="pl-PL" sz="2400" dirty="0"/>
          </a:p>
        </p:txBody>
      </p:sp>
    </p:spTree>
    <p:extLst>
      <p:ext uri="{BB962C8B-B14F-4D97-AF65-F5344CB8AC3E}">
        <p14:creationId xmlns:p14="http://schemas.microsoft.com/office/powerpoint/2010/main" val="27651216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0E59FE-09D2-4251-FB66-A15C7C3C8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ABCDE </a:t>
            </a:r>
            <a:r>
              <a:rPr lang="pl-PL" dirty="0" err="1"/>
              <a:t>Algorithm</a:t>
            </a:r>
            <a:r>
              <a:rPr lang="pl-PL" dirty="0"/>
              <a:t> in </a:t>
            </a:r>
            <a:r>
              <a:rPr lang="pl-PL" dirty="0" err="1"/>
              <a:t>Acute</a:t>
            </a:r>
            <a:r>
              <a:rPr lang="pl-PL" dirty="0"/>
              <a:t> </a:t>
            </a:r>
            <a:r>
              <a:rPr lang="pl-PL" dirty="0" err="1"/>
              <a:t>Anaphylaxis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791C350-4F4A-8F68-159F-64580489D04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00B0F0"/>
                </a:solidFill>
              </a:rPr>
              <a:t>A – </a:t>
            </a:r>
            <a:r>
              <a:rPr lang="pl-PL" sz="2400" b="1" dirty="0" err="1">
                <a:solidFill>
                  <a:srgbClr val="00B0F0"/>
                </a:solidFill>
              </a:rPr>
              <a:t>Airway</a:t>
            </a:r>
            <a:endParaRPr lang="pl-PL" sz="2400" dirty="0">
              <a:solidFill>
                <a:srgbClr val="00B0F0"/>
              </a:solidFill>
            </a:endParaRPr>
          </a:p>
          <a:p>
            <a:r>
              <a:rPr lang="pl-PL" sz="2400" dirty="0" err="1"/>
              <a:t>Assess</a:t>
            </a:r>
            <a:r>
              <a:rPr lang="pl-PL" sz="2400" dirty="0"/>
              <a:t> </a:t>
            </a:r>
            <a:r>
              <a:rPr lang="pl-PL" sz="2400" dirty="0" err="1"/>
              <a:t>airway</a:t>
            </a:r>
            <a:r>
              <a:rPr lang="pl-PL" sz="2400" dirty="0"/>
              <a:t> </a:t>
            </a:r>
            <a:r>
              <a:rPr lang="pl-PL" sz="2400" dirty="0" err="1"/>
              <a:t>patency</a:t>
            </a:r>
            <a:r>
              <a:rPr lang="pl-PL" sz="2400" dirty="0"/>
              <a:t> (</a:t>
            </a:r>
            <a:r>
              <a:rPr lang="pl-PL" sz="2400" dirty="0" err="1"/>
              <a:t>voice</a:t>
            </a:r>
            <a:r>
              <a:rPr lang="pl-PL" sz="2400" dirty="0"/>
              <a:t>, stridor, </a:t>
            </a:r>
            <a:r>
              <a:rPr lang="pl-PL" sz="2400" dirty="0" err="1"/>
              <a:t>obstruction</a:t>
            </a:r>
            <a:r>
              <a:rPr lang="pl-PL" sz="2400" dirty="0"/>
              <a:t>)</a:t>
            </a:r>
          </a:p>
          <a:p>
            <a:r>
              <a:rPr lang="pl-PL" sz="2400" dirty="0" err="1"/>
              <a:t>Look</a:t>
            </a:r>
            <a:r>
              <a:rPr lang="pl-PL" sz="2400" dirty="0"/>
              <a:t> for </a:t>
            </a:r>
            <a:r>
              <a:rPr lang="pl-PL" sz="2400" dirty="0" err="1"/>
              <a:t>swelling</a:t>
            </a:r>
            <a:r>
              <a:rPr lang="pl-PL" sz="2400" dirty="0"/>
              <a:t> of </a:t>
            </a:r>
            <a:r>
              <a:rPr lang="pl-PL" sz="2400" dirty="0" err="1"/>
              <a:t>tongue</a:t>
            </a:r>
            <a:r>
              <a:rPr lang="pl-PL" sz="2400" dirty="0"/>
              <a:t>, </a:t>
            </a:r>
            <a:r>
              <a:rPr lang="pl-PL" sz="2400" dirty="0" err="1"/>
              <a:t>pharynx</a:t>
            </a:r>
            <a:r>
              <a:rPr lang="pl-PL" sz="2400" dirty="0"/>
              <a:t>, </a:t>
            </a:r>
            <a:r>
              <a:rPr lang="pl-PL" sz="2400" dirty="0" err="1"/>
              <a:t>or</a:t>
            </a:r>
            <a:r>
              <a:rPr lang="pl-PL" sz="2400" dirty="0"/>
              <a:t> </a:t>
            </a:r>
            <a:r>
              <a:rPr lang="pl-PL" sz="2400" dirty="0" err="1"/>
              <a:t>larynx</a:t>
            </a:r>
            <a:endParaRPr lang="pl-PL" sz="2400" dirty="0"/>
          </a:p>
          <a:p>
            <a:r>
              <a:rPr lang="pl-PL" sz="2400" dirty="0" err="1"/>
              <a:t>Prepare</a:t>
            </a:r>
            <a:r>
              <a:rPr lang="pl-PL" sz="2400" dirty="0"/>
              <a:t> for </a:t>
            </a:r>
            <a:r>
              <a:rPr lang="pl-PL" sz="2400" dirty="0" err="1"/>
              <a:t>advanced</a:t>
            </a:r>
            <a:r>
              <a:rPr lang="pl-PL" sz="2400" dirty="0"/>
              <a:t> </a:t>
            </a:r>
            <a:r>
              <a:rPr lang="pl-PL" sz="2400" dirty="0" err="1"/>
              <a:t>airway</a:t>
            </a:r>
            <a:r>
              <a:rPr lang="pl-PL" sz="2400" dirty="0"/>
              <a:t> management </a:t>
            </a:r>
            <a:r>
              <a:rPr lang="pl-PL" sz="2400" dirty="0" err="1"/>
              <a:t>if</a:t>
            </a:r>
            <a:r>
              <a:rPr lang="pl-PL" sz="2400" dirty="0"/>
              <a:t> </a:t>
            </a:r>
            <a:r>
              <a:rPr lang="pl-PL" sz="2400" dirty="0" err="1"/>
              <a:t>needed</a:t>
            </a:r>
            <a:endParaRPr lang="pl-PL" sz="24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00B0F0"/>
                </a:solidFill>
              </a:rPr>
              <a:t>B – </a:t>
            </a:r>
            <a:r>
              <a:rPr lang="pl-PL" sz="2400" b="1" dirty="0" err="1">
                <a:solidFill>
                  <a:srgbClr val="00B0F0"/>
                </a:solidFill>
              </a:rPr>
              <a:t>Breathing</a:t>
            </a:r>
            <a:endParaRPr lang="pl-PL" sz="2400" dirty="0">
              <a:solidFill>
                <a:srgbClr val="00B0F0"/>
              </a:solidFill>
            </a:endParaRPr>
          </a:p>
          <a:p>
            <a:r>
              <a:rPr lang="pl-PL" sz="2400" dirty="0" err="1"/>
              <a:t>Assess</a:t>
            </a:r>
            <a:r>
              <a:rPr lang="pl-PL" sz="2400" dirty="0"/>
              <a:t> respiratory </a:t>
            </a:r>
            <a:r>
              <a:rPr lang="pl-PL" sz="2400" dirty="0" err="1"/>
              <a:t>rate</a:t>
            </a:r>
            <a:r>
              <a:rPr lang="pl-PL" sz="2400" dirty="0"/>
              <a:t>, </a:t>
            </a:r>
            <a:r>
              <a:rPr lang="pl-PL" sz="2400" dirty="0" err="1"/>
              <a:t>effort</a:t>
            </a:r>
            <a:r>
              <a:rPr lang="pl-PL" sz="2400" dirty="0"/>
              <a:t>, </a:t>
            </a:r>
            <a:r>
              <a:rPr lang="pl-PL" sz="2400" dirty="0" err="1"/>
              <a:t>oxygen</a:t>
            </a:r>
            <a:r>
              <a:rPr lang="pl-PL" sz="2400" dirty="0"/>
              <a:t> </a:t>
            </a:r>
            <a:r>
              <a:rPr lang="pl-PL" sz="2400" dirty="0" err="1"/>
              <a:t>saturation</a:t>
            </a:r>
            <a:endParaRPr lang="pl-PL" sz="2400" dirty="0"/>
          </a:p>
          <a:p>
            <a:r>
              <a:rPr lang="pl-PL" sz="2400" dirty="0" err="1"/>
              <a:t>Administer</a:t>
            </a:r>
            <a:r>
              <a:rPr lang="pl-PL" sz="2400" dirty="0"/>
              <a:t> </a:t>
            </a:r>
            <a:r>
              <a:rPr lang="pl-PL" sz="2400" b="1" dirty="0"/>
              <a:t>high-</a:t>
            </a:r>
            <a:r>
              <a:rPr lang="pl-PL" sz="2400" b="1" dirty="0" err="1"/>
              <a:t>flow</a:t>
            </a:r>
            <a:r>
              <a:rPr lang="pl-PL" sz="2400" b="1" dirty="0"/>
              <a:t> </a:t>
            </a:r>
            <a:r>
              <a:rPr lang="pl-PL" sz="2400" b="1" dirty="0" err="1"/>
              <a:t>oxygen</a:t>
            </a:r>
            <a:r>
              <a:rPr lang="pl-PL" sz="2400" b="1" dirty="0"/>
              <a:t> (10–15 L/min)</a:t>
            </a:r>
            <a:endParaRPr lang="pl-PL" sz="2400" dirty="0"/>
          </a:p>
          <a:p>
            <a:r>
              <a:rPr lang="pl-PL" sz="2400" dirty="0" err="1"/>
              <a:t>Consider</a:t>
            </a:r>
            <a:r>
              <a:rPr lang="pl-PL" sz="2400" dirty="0"/>
              <a:t> </a:t>
            </a:r>
            <a:r>
              <a:rPr lang="pl-PL" sz="2400" dirty="0" err="1"/>
              <a:t>bronchodilators</a:t>
            </a:r>
            <a:r>
              <a:rPr lang="pl-PL" sz="2400" dirty="0"/>
              <a:t> for </a:t>
            </a:r>
            <a:r>
              <a:rPr lang="pl-PL" sz="2400" dirty="0" err="1"/>
              <a:t>bronchospasm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980344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F9E14F-F57D-0319-A81B-6603B14CA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Anaphylaxis and other types</a:t>
            </a:r>
            <a:br>
              <a:rPr lang="pl-PL" dirty="0"/>
            </a:br>
            <a:r>
              <a:rPr lang="en-US" dirty="0"/>
              <a:t>of hypersensitivity (Type I–IV)</a:t>
            </a:r>
            <a:endParaRPr lang="pl-PL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378DC9D3-90AD-7ED1-E8F4-49028B76E4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b="1" dirty="0" err="1"/>
              <a:t>IgE-mediated</a:t>
            </a:r>
            <a:r>
              <a:rPr lang="pl-PL" b="1" dirty="0"/>
              <a:t> </a:t>
            </a:r>
            <a:r>
              <a:rPr lang="pl-PL" b="1" dirty="0" err="1"/>
              <a:t>anaphylaxis</a:t>
            </a:r>
            <a:endParaRPr lang="pl-PL" dirty="0"/>
          </a:p>
          <a:p>
            <a:pPr lvl="1"/>
            <a:r>
              <a:rPr lang="en-GB" sz="2000" dirty="0"/>
              <a:t>Classic type I hypersensitivity</a:t>
            </a:r>
            <a:br>
              <a:rPr lang="pl-PL" sz="2000" dirty="0"/>
            </a:br>
            <a:r>
              <a:rPr lang="en-GB" sz="2000" dirty="0"/>
              <a:t>(sensitization + re-exposure to allergen).</a:t>
            </a:r>
            <a:endParaRPr lang="pl-PL" sz="2000" dirty="0"/>
          </a:p>
          <a:p>
            <a:r>
              <a:rPr lang="pl-PL" b="1" dirty="0"/>
              <a:t>Non-</a:t>
            </a:r>
            <a:r>
              <a:rPr lang="pl-PL" b="1" dirty="0" err="1"/>
              <a:t>IgE</a:t>
            </a:r>
            <a:r>
              <a:rPr lang="pl-PL" b="1" dirty="0"/>
              <a:t>-</a:t>
            </a:r>
            <a:r>
              <a:rPr lang="pl-PL" b="1" dirty="0" err="1"/>
              <a:t>mediated</a:t>
            </a:r>
            <a:r>
              <a:rPr lang="pl-PL" b="1" dirty="0"/>
              <a:t> </a:t>
            </a:r>
            <a:r>
              <a:rPr lang="pl-PL" b="1" dirty="0" err="1"/>
              <a:t>anaphylaxis</a:t>
            </a:r>
            <a:endParaRPr lang="pl-PL" dirty="0"/>
          </a:p>
          <a:p>
            <a:pPr lvl="1"/>
            <a:r>
              <a:rPr lang="en-GB" sz="2000" dirty="0"/>
              <a:t>Clinically identical, but caused by direct activation of mast cells/basophils or complement.</a:t>
            </a:r>
            <a:endParaRPr lang="pl-PL" sz="2000" dirty="0"/>
          </a:p>
          <a:p>
            <a:r>
              <a:rPr lang="pl-PL" b="1" dirty="0" err="1"/>
              <a:t>Diagnosis</a:t>
            </a:r>
            <a:endParaRPr lang="pl-PL" dirty="0"/>
          </a:p>
          <a:p>
            <a:pPr lvl="1"/>
            <a:r>
              <a:rPr lang="en-GB" sz="2000" dirty="0"/>
              <a:t>Specific IgE and skin tests → only in IgE-mediated type.</a:t>
            </a:r>
            <a:endParaRPr lang="pl-PL" sz="2000" dirty="0"/>
          </a:p>
          <a:p>
            <a:pPr lvl="1"/>
            <a:r>
              <a:rPr lang="en-GB" sz="2000" dirty="0"/>
              <a:t>In non-IgE-mediated cases, tryptase may be elevated during the acute phase.</a:t>
            </a:r>
            <a:endParaRPr lang="pl-PL" sz="2000" dirty="0"/>
          </a:p>
          <a:p>
            <a:r>
              <a:rPr lang="pl-PL" b="1" dirty="0" err="1"/>
              <a:t>Treatment</a:t>
            </a:r>
            <a:endParaRPr lang="pl-PL" dirty="0"/>
          </a:p>
          <a:p>
            <a:pPr lvl="1"/>
            <a:r>
              <a:rPr lang="en-GB" sz="2000" dirty="0"/>
              <a:t>Always the same → epinephrine, since the clinical effect is identical.</a:t>
            </a:r>
            <a:endParaRPr lang="pl-PL" sz="2000" dirty="0"/>
          </a:p>
          <a:p>
            <a:r>
              <a:rPr lang="en-GB" dirty="0"/>
              <a:t> 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3416359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591897-9691-8686-D373-E2313BAAD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9B9273-7CA8-2004-91EA-232AD07C6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ABCDE </a:t>
            </a:r>
            <a:r>
              <a:rPr lang="pl-PL" dirty="0" err="1"/>
              <a:t>Algorithm</a:t>
            </a:r>
            <a:r>
              <a:rPr lang="pl-PL" dirty="0"/>
              <a:t> in </a:t>
            </a:r>
            <a:r>
              <a:rPr lang="pl-PL" dirty="0" err="1"/>
              <a:t>Acute</a:t>
            </a:r>
            <a:r>
              <a:rPr lang="pl-PL" dirty="0"/>
              <a:t> </a:t>
            </a:r>
            <a:r>
              <a:rPr lang="pl-PL" dirty="0" err="1"/>
              <a:t>Anaphylaxis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4C189E8-750F-4F52-A706-F255959E945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sz="2400" b="1" dirty="0">
                <a:solidFill>
                  <a:srgbClr val="00B0F0"/>
                </a:solidFill>
              </a:rPr>
              <a:t>C – </a:t>
            </a:r>
            <a:r>
              <a:rPr lang="pl-PL" sz="2400" b="1" dirty="0" err="1">
                <a:solidFill>
                  <a:srgbClr val="00B0F0"/>
                </a:solidFill>
              </a:rPr>
              <a:t>Circulation</a:t>
            </a:r>
            <a:endParaRPr lang="pl-PL" sz="2400" dirty="0">
              <a:solidFill>
                <a:srgbClr val="00B0F0"/>
              </a:solidFill>
            </a:endParaRPr>
          </a:p>
          <a:p>
            <a:r>
              <a:rPr lang="pl-PL" sz="2400" dirty="0" err="1"/>
              <a:t>Check</a:t>
            </a:r>
            <a:r>
              <a:rPr lang="pl-PL" sz="2400" dirty="0"/>
              <a:t> </a:t>
            </a:r>
            <a:r>
              <a:rPr lang="pl-PL" sz="2400" dirty="0" err="1"/>
              <a:t>pulse</a:t>
            </a:r>
            <a:r>
              <a:rPr lang="pl-PL" sz="2400" dirty="0"/>
              <a:t>, </a:t>
            </a:r>
            <a:r>
              <a:rPr lang="pl-PL" sz="2400" dirty="0" err="1"/>
              <a:t>blood</a:t>
            </a:r>
            <a:r>
              <a:rPr lang="pl-PL" sz="2400" dirty="0"/>
              <a:t> </a:t>
            </a:r>
            <a:r>
              <a:rPr lang="pl-PL" sz="2400" dirty="0" err="1"/>
              <a:t>pressure</a:t>
            </a:r>
            <a:r>
              <a:rPr lang="pl-PL" sz="2400" dirty="0"/>
              <a:t>, </a:t>
            </a:r>
            <a:r>
              <a:rPr lang="pl-PL" sz="2400" dirty="0" err="1"/>
              <a:t>capillary</a:t>
            </a:r>
            <a:r>
              <a:rPr lang="pl-PL" sz="2400" dirty="0"/>
              <a:t> </a:t>
            </a:r>
            <a:r>
              <a:rPr lang="pl-PL" sz="2400" dirty="0" err="1"/>
              <a:t>refill</a:t>
            </a:r>
            <a:r>
              <a:rPr lang="pl-PL" sz="2400" dirty="0"/>
              <a:t>, skin </a:t>
            </a:r>
            <a:r>
              <a:rPr lang="pl-PL" sz="2400" dirty="0" err="1"/>
              <a:t>color</a:t>
            </a:r>
            <a:endParaRPr lang="pl-PL" sz="2400" dirty="0"/>
          </a:p>
          <a:p>
            <a:r>
              <a:rPr lang="pl-PL" sz="2400" dirty="0"/>
              <a:t>Place </a:t>
            </a:r>
            <a:r>
              <a:rPr lang="pl-PL" sz="2400" dirty="0" err="1"/>
              <a:t>patient</a:t>
            </a:r>
            <a:r>
              <a:rPr lang="pl-PL" sz="2400" dirty="0"/>
              <a:t> </a:t>
            </a:r>
            <a:r>
              <a:rPr lang="pl-PL" sz="2400" b="1" dirty="0" err="1"/>
              <a:t>supine</a:t>
            </a:r>
            <a:r>
              <a:rPr lang="pl-PL" sz="2400" b="1" dirty="0"/>
              <a:t> with </a:t>
            </a:r>
            <a:r>
              <a:rPr lang="pl-PL" sz="2400" b="1" dirty="0" err="1"/>
              <a:t>legs</a:t>
            </a:r>
            <a:r>
              <a:rPr lang="pl-PL" sz="2400" b="1" dirty="0"/>
              <a:t> </a:t>
            </a:r>
            <a:r>
              <a:rPr lang="pl-PL" sz="2400" b="1" dirty="0" err="1"/>
              <a:t>elevated</a:t>
            </a:r>
            <a:r>
              <a:rPr lang="pl-PL" sz="2400" dirty="0"/>
              <a:t> (</a:t>
            </a:r>
            <a:r>
              <a:rPr lang="pl-PL" sz="2400" dirty="0" err="1"/>
              <a:t>unless</a:t>
            </a:r>
            <a:r>
              <a:rPr lang="pl-PL" sz="2400" dirty="0"/>
              <a:t> respiratory </a:t>
            </a:r>
            <a:r>
              <a:rPr lang="pl-PL" sz="2400" dirty="0" err="1"/>
              <a:t>distress</a:t>
            </a:r>
            <a:r>
              <a:rPr lang="pl-PL" sz="2400" dirty="0"/>
              <a:t>)</a:t>
            </a:r>
          </a:p>
          <a:p>
            <a:r>
              <a:rPr lang="pl-PL" sz="2400" dirty="0" err="1"/>
              <a:t>Administer</a:t>
            </a:r>
            <a:r>
              <a:rPr lang="pl-PL" sz="2400" dirty="0"/>
              <a:t> </a:t>
            </a:r>
            <a:r>
              <a:rPr lang="pl-PL" sz="2400" b="1" dirty="0" err="1"/>
              <a:t>intramuscular</a:t>
            </a:r>
            <a:r>
              <a:rPr lang="pl-PL" sz="2400" b="1" dirty="0"/>
              <a:t> </a:t>
            </a:r>
            <a:r>
              <a:rPr lang="pl-PL" sz="2400" b="1" dirty="0" err="1"/>
              <a:t>epinephrine</a:t>
            </a:r>
            <a:r>
              <a:rPr lang="pl-PL" sz="2400" dirty="0"/>
              <a:t> </a:t>
            </a:r>
            <a:r>
              <a:rPr lang="pl-PL" sz="2400" dirty="0" err="1"/>
              <a:t>immediately</a:t>
            </a:r>
            <a:r>
              <a:rPr lang="pl-PL" sz="2400" dirty="0"/>
              <a:t> (0.01 mg/kg, max 0.5 mg)</a:t>
            </a:r>
          </a:p>
          <a:p>
            <a:r>
              <a:rPr lang="pl-PL" sz="2400" dirty="0" err="1"/>
              <a:t>Give</a:t>
            </a:r>
            <a:r>
              <a:rPr lang="pl-PL" sz="2400" dirty="0"/>
              <a:t> </a:t>
            </a:r>
            <a:r>
              <a:rPr lang="pl-PL" sz="2400" b="1" dirty="0"/>
              <a:t>IV </a:t>
            </a:r>
            <a:r>
              <a:rPr lang="pl-PL" sz="2400" b="1" dirty="0" err="1"/>
              <a:t>fluids</a:t>
            </a:r>
            <a:r>
              <a:rPr lang="pl-PL" sz="2400" b="1" dirty="0"/>
              <a:t> (</a:t>
            </a:r>
            <a:r>
              <a:rPr lang="pl-PL" sz="2400" b="1" dirty="0" err="1"/>
              <a:t>crystalloids</a:t>
            </a:r>
            <a:r>
              <a:rPr lang="pl-PL" sz="2400" b="1" dirty="0"/>
              <a:t>)</a:t>
            </a:r>
            <a:r>
              <a:rPr lang="pl-PL" sz="2400" dirty="0"/>
              <a:t> </a:t>
            </a:r>
            <a:r>
              <a:rPr lang="pl-PL" sz="2400" dirty="0" err="1"/>
              <a:t>rapidly</a:t>
            </a:r>
            <a:r>
              <a:rPr lang="pl-PL" sz="2400" dirty="0"/>
              <a:t> </a:t>
            </a:r>
            <a:r>
              <a:rPr lang="pl-PL" sz="2400" dirty="0" err="1"/>
              <a:t>if</a:t>
            </a:r>
            <a:r>
              <a:rPr lang="pl-PL" sz="2400" dirty="0"/>
              <a:t> </a:t>
            </a:r>
            <a:r>
              <a:rPr lang="pl-PL" sz="2400" dirty="0" err="1"/>
              <a:t>hypotensive</a:t>
            </a:r>
            <a:endParaRPr lang="pl-PL" sz="24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sz="2400" b="1" dirty="0">
                <a:solidFill>
                  <a:srgbClr val="00B0F0"/>
                </a:solidFill>
              </a:rPr>
              <a:t>D – </a:t>
            </a:r>
            <a:r>
              <a:rPr lang="pl-PL" sz="2400" b="1" dirty="0" err="1">
                <a:solidFill>
                  <a:srgbClr val="00B0F0"/>
                </a:solidFill>
              </a:rPr>
              <a:t>Disability</a:t>
            </a:r>
            <a:r>
              <a:rPr lang="pl-PL" sz="2400" b="1" dirty="0">
                <a:solidFill>
                  <a:srgbClr val="00B0F0"/>
                </a:solidFill>
              </a:rPr>
              <a:t> (</a:t>
            </a:r>
            <a:r>
              <a:rPr lang="pl-PL" sz="2400" b="1" dirty="0" err="1">
                <a:solidFill>
                  <a:srgbClr val="00B0F0"/>
                </a:solidFill>
              </a:rPr>
              <a:t>Neurological</a:t>
            </a:r>
            <a:r>
              <a:rPr lang="pl-PL" sz="2400" b="1" dirty="0">
                <a:solidFill>
                  <a:srgbClr val="00B0F0"/>
                </a:solidFill>
              </a:rPr>
              <a:t> status)</a:t>
            </a:r>
            <a:endParaRPr lang="pl-PL" sz="2400" dirty="0">
              <a:solidFill>
                <a:srgbClr val="00B0F0"/>
              </a:solidFill>
            </a:endParaRPr>
          </a:p>
          <a:p>
            <a:r>
              <a:rPr lang="pl-PL" sz="2400" dirty="0" err="1"/>
              <a:t>Assess</a:t>
            </a:r>
            <a:r>
              <a:rPr lang="pl-PL" sz="2400" dirty="0"/>
              <a:t> </a:t>
            </a:r>
            <a:r>
              <a:rPr lang="pl-PL" sz="2400" dirty="0" err="1"/>
              <a:t>level</a:t>
            </a:r>
            <a:r>
              <a:rPr lang="pl-PL" sz="2400" dirty="0"/>
              <a:t> of </a:t>
            </a:r>
            <a:r>
              <a:rPr lang="pl-PL" sz="2400" dirty="0" err="1"/>
              <a:t>consciousness</a:t>
            </a:r>
            <a:r>
              <a:rPr lang="pl-PL" sz="2400" dirty="0"/>
              <a:t> (AVPU/Glasgow </a:t>
            </a:r>
            <a:r>
              <a:rPr lang="pl-PL" sz="2400" dirty="0" err="1"/>
              <a:t>scale</a:t>
            </a:r>
            <a:r>
              <a:rPr lang="pl-PL" sz="2400" dirty="0"/>
              <a:t>)</a:t>
            </a:r>
          </a:p>
          <a:p>
            <a:r>
              <a:rPr lang="pl-PL" sz="2400" dirty="0"/>
              <a:t>Watch for </a:t>
            </a:r>
            <a:r>
              <a:rPr lang="pl-PL" sz="2400" dirty="0" err="1"/>
              <a:t>confusion</a:t>
            </a:r>
            <a:r>
              <a:rPr lang="pl-PL" sz="2400" dirty="0"/>
              <a:t>, </a:t>
            </a:r>
            <a:r>
              <a:rPr lang="pl-PL" sz="2400" dirty="0" err="1"/>
              <a:t>agitation</a:t>
            </a:r>
            <a:r>
              <a:rPr lang="pl-PL" sz="2400" dirty="0"/>
              <a:t>, </a:t>
            </a:r>
            <a:r>
              <a:rPr lang="pl-PL" sz="2400" dirty="0" err="1"/>
              <a:t>or</a:t>
            </a:r>
            <a:r>
              <a:rPr lang="pl-PL" sz="2400" dirty="0"/>
              <a:t> </a:t>
            </a:r>
            <a:r>
              <a:rPr lang="pl-PL" sz="2400" dirty="0" err="1"/>
              <a:t>loss</a:t>
            </a:r>
            <a:r>
              <a:rPr lang="pl-PL" sz="2400" dirty="0"/>
              <a:t> of </a:t>
            </a:r>
            <a:r>
              <a:rPr lang="pl-PL" sz="2400" dirty="0" err="1"/>
              <a:t>consciousness</a:t>
            </a:r>
            <a:endParaRPr lang="pl-PL" sz="2400" dirty="0"/>
          </a:p>
          <a:p>
            <a:endParaRPr lang="pl-PL" sz="2400" dirty="0"/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22296244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06199-71A8-A99A-A16E-BC533EFBD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F2A3F1-47CA-8222-550B-843F9F523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ABCDE </a:t>
            </a:r>
            <a:r>
              <a:rPr lang="pl-PL" dirty="0" err="1"/>
              <a:t>Algorithm</a:t>
            </a:r>
            <a:r>
              <a:rPr lang="pl-PL" dirty="0"/>
              <a:t> in </a:t>
            </a:r>
            <a:r>
              <a:rPr lang="pl-PL" dirty="0" err="1"/>
              <a:t>Acute</a:t>
            </a:r>
            <a:r>
              <a:rPr lang="pl-PL" dirty="0"/>
              <a:t> </a:t>
            </a:r>
            <a:r>
              <a:rPr lang="pl-PL" dirty="0" err="1"/>
              <a:t>Anaphylaxis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42E9DB3-1291-153C-972A-7A944709D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096" y="2328203"/>
            <a:ext cx="7524764" cy="2525593"/>
          </a:xfrm>
        </p:spPr>
        <p:txBody>
          <a:bodyPr>
            <a:normAutofit/>
          </a:bodyPr>
          <a:lstStyle/>
          <a:p>
            <a:r>
              <a:rPr lang="en-US" sz="2200" b="1" dirty="0"/>
              <a:t>E – Exposure / Environment</a:t>
            </a:r>
            <a:endParaRPr lang="en-US" sz="2200" dirty="0"/>
          </a:p>
          <a:p>
            <a:r>
              <a:rPr lang="en-US" sz="2200" dirty="0"/>
              <a:t>Look for skin and mucosal changes (urticaria, angioedema)</a:t>
            </a:r>
          </a:p>
          <a:p>
            <a:r>
              <a:rPr lang="en-US" sz="2200" dirty="0"/>
              <a:t>Identify possible allergen or route of exposure</a:t>
            </a:r>
          </a:p>
          <a:p>
            <a:r>
              <a:rPr lang="en-US" sz="2200" dirty="0"/>
              <a:t>Keep patient warm and monitor continuously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79635524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43F122-675D-E3B5-E425-CC08F5011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290055" cy="1318346"/>
          </a:xfrm>
        </p:spPr>
        <p:txBody>
          <a:bodyPr>
            <a:normAutofit/>
          </a:bodyPr>
          <a:lstStyle/>
          <a:p>
            <a:r>
              <a:rPr lang="pl-PL" dirty="0" err="1"/>
              <a:t>Epinephrine</a:t>
            </a:r>
            <a:r>
              <a:rPr lang="pl-PL" dirty="0"/>
              <a:t> – </a:t>
            </a:r>
            <a:br>
              <a:rPr lang="pl-PL" dirty="0"/>
            </a:br>
            <a:r>
              <a:rPr lang="pl-PL" dirty="0" err="1"/>
              <a:t>Mechanism</a:t>
            </a:r>
            <a:r>
              <a:rPr lang="pl-PL" dirty="0"/>
              <a:t> of Action, </a:t>
            </a:r>
            <a:r>
              <a:rPr lang="pl-PL" dirty="0" err="1"/>
              <a:t>Dosage</a:t>
            </a:r>
            <a:r>
              <a:rPr lang="pl-PL" dirty="0"/>
              <a:t>, </a:t>
            </a:r>
            <a:r>
              <a:rPr lang="pl-PL" dirty="0" err="1"/>
              <a:t>Route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5C6FA6-45B0-8297-55DB-00AF92C0F8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2347" y="1903562"/>
            <a:ext cx="8045569" cy="4681268"/>
          </a:xfrm>
        </p:spPr>
        <p:txBody>
          <a:bodyPr>
            <a:normAutofit fontScale="40000" lnSpcReduction="20000"/>
          </a:bodyPr>
          <a:lstStyle/>
          <a:p>
            <a:r>
              <a:rPr lang="pl-PL" sz="6000" b="1" dirty="0" err="1">
                <a:solidFill>
                  <a:srgbClr val="00B0F0"/>
                </a:solidFill>
              </a:rPr>
              <a:t>Mechanism</a:t>
            </a:r>
            <a:r>
              <a:rPr lang="pl-PL" sz="6000" b="1" dirty="0">
                <a:solidFill>
                  <a:srgbClr val="00B0F0"/>
                </a:solidFill>
              </a:rPr>
              <a:t> of Action:</a:t>
            </a:r>
            <a:endParaRPr lang="pl-PL" sz="6000" dirty="0">
              <a:solidFill>
                <a:srgbClr val="00B0F0"/>
              </a:solidFill>
            </a:endParaRPr>
          </a:p>
          <a:p>
            <a:r>
              <a:rPr lang="el-GR" sz="6000" b="1" dirty="0"/>
              <a:t>α₁-</a:t>
            </a:r>
            <a:r>
              <a:rPr lang="pl-PL" sz="6000" b="1" dirty="0" err="1"/>
              <a:t>adrenergic</a:t>
            </a:r>
            <a:r>
              <a:rPr lang="pl-PL" sz="6000" b="1" dirty="0"/>
              <a:t> </a:t>
            </a:r>
            <a:r>
              <a:rPr lang="pl-PL" sz="6000" b="1" dirty="0" err="1"/>
              <a:t>effect</a:t>
            </a:r>
            <a:r>
              <a:rPr lang="pl-PL" sz="6000" b="1" dirty="0"/>
              <a:t>:</a:t>
            </a:r>
            <a:r>
              <a:rPr lang="pl-PL" sz="6000" dirty="0"/>
              <a:t> </a:t>
            </a:r>
            <a:r>
              <a:rPr lang="pl-PL" sz="6000" dirty="0" err="1"/>
              <a:t>vasoconstriction</a:t>
            </a:r>
            <a:r>
              <a:rPr lang="pl-PL" sz="6000" dirty="0"/>
              <a:t> → </a:t>
            </a:r>
            <a:r>
              <a:rPr lang="pl-PL" sz="6000" dirty="0" err="1"/>
              <a:t>increases</a:t>
            </a:r>
            <a:r>
              <a:rPr lang="pl-PL" sz="6000" dirty="0"/>
              <a:t> </a:t>
            </a:r>
            <a:r>
              <a:rPr lang="pl-PL" sz="6000" dirty="0" err="1"/>
              <a:t>blood</a:t>
            </a:r>
            <a:r>
              <a:rPr lang="pl-PL" sz="6000" dirty="0"/>
              <a:t> </a:t>
            </a:r>
            <a:r>
              <a:rPr lang="pl-PL" sz="6000" dirty="0" err="1"/>
              <a:t>pressure</a:t>
            </a:r>
            <a:r>
              <a:rPr lang="pl-PL" sz="6000" dirty="0"/>
              <a:t>, </a:t>
            </a:r>
            <a:r>
              <a:rPr lang="pl-PL" sz="6000" dirty="0" err="1"/>
              <a:t>reduces</a:t>
            </a:r>
            <a:r>
              <a:rPr lang="pl-PL" sz="6000" dirty="0"/>
              <a:t> </a:t>
            </a:r>
            <a:r>
              <a:rPr lang="pl-PL" sz="6000" dirty="0" err="1"/>
              <a:t>mucosal</a:t>
            </a:r>
            <a:r>
              <a:rPr lang="pl-PL" sz="6000" dirty="0"/>
              <a:t> </a:t>
            </a:r>
            <a:r>
              <a:rPr lang="pl-PL" sz="6000" dirty="0" err="1"/>
              <a:t>edema</a:t>
            </a:r>
            <a:r>
              <a:rPr lang="pl-PL" sz="6000" dirty="0"/>
              <a:t> (</a:t>
            </a:r>
            <a:r>
              <a:rPr lang="pl-PL" sz="6000" dirty="0" err="1"/>
              <a:t>larynx</a:t>
            </a:r>
            <a:r>
              <a:rPr lang="pl-PL" sz="6000" dirty="0"/>
              <a:t>, </a:t>
            </a:r>
            <a:r>
              <a:rPr lang="pl-PL" sz="6000" dirty="0" err="1"/>
              <a:t>airway</a:t>
            </a:r>
            <a:r>
              <a:rPr lang="pl-PL" sz="6000" dirty="0"/>
              <a:t>)</a:t>
            </a:r>
          </a:p>
          <a:p>
            <a:r>
              <a:rPr lang="el-GR" sz="6000" b="1" dirty="0"/>
              <a:t>β₁-</a:t>
            </a:r>
            <a:r>
              <a:rPr lang="pl-PL" sz="6000" b="1" dirty="0" err="1"/>
              <a:t>adrenergic</a:t>
            </a:r>
            <a:r>
              <a:rPr lang="pl-PL" sz="6000" b="1" dirty="0"/>
              <a:t> </a:t>
            </a:r>
            <a:r>
              <a:rPr lang="pl-PL" sz="6000" b="1" dirty="0" err="1"/>
              <a:t>effect</a:t>
            </a:r>
            <a:r>
              <a:rPr lang="pl-PL" sz="6000" b="1" dirty="0"/>
              <a:t>:</a:t>
            </a:r>
            <a:r>
              <a:rPr lang="pl-PL" sz="6000" dirty="0"/>
              <a:t> </a:t>
            </a:r>
            <a:r>
              <a:rPr lang="pl-PL" sz="6000" dirty="0" err="1"/>
              <a:t>increases</a:t>
            </a:r>
            <a:r>
              <a:rPr lang="pl-PL" sz="6000" dirty="0"/>
              <a:t> </a:t>
            </a:r>
            <a:r>
              <a:rPr lang="pl-PL" sz="6000" dirty="0" err="1"/>
              <a:t>heart</a:t>
            </a:r>
            <a:r>
              <a:rPr lang="pl-PL" sz="6000" dirty="0"/>
              <a:t> </a:t>
            </a:r>
            <a:r>
              <a:rPr lang="pl-PL" sz="6000" dirty="0" err="1"/>
              <a:t>rate</a:t>
            </a:r>
            <a:r>
              <a:rPr lang="pl-PL" sz="6000" dirty="0"/>
              <a:t>, </a:t>
            </a:r>
            <a:r>
              <a:rPr lang="pl-PL" sz="6000" dirty="0" err="1"/>
              <a:t>myocardial</a:t>
            </a:r>
            <a:r>
              <a:rPr lang="pl-PL" sz="6000" dirty="0"/>
              <a:t> </a:t>
            </a:r>
            <a:r>
              <a:rPr lang="pl-PL" sz="6000" dirty="0" err="1"/>
              <a:t>contractility</a:t>
            </a:r>
            <a:r>
              <a:rPr lang="pl-PL" sz="6000" dirty="0"/>
              <a:t>, and </a:t>
            </a:r>
            <a:r>
              <a:rPr lang="pl-PL" sz="6000" dirty="0" err="1"/>
              <a:t>cardiac</a:t>
            </a:r>
            <a:r>
              <a:rPr lang="pl-PL" sz="6000" dirty="0"/>
              <a:t> </a:t>
            </a:r>
            <a:r>
              <a:rPr lang="pl-PL" sz="6000" dirty="0" err="1"/>
              <a:t>output</a:t>
            </a:r>
            <a:endParaRPr lang="pl-PL" sz="6000" dirty="0"/>
          </a:p>
          <a:p>
            <a:r>
              <a:rPr lang="el-GR" sz="6000" b="1" dirty="0"/>
              <a:t>β₂-</a:t>
            </a:r>
            <a:r>
              <a:rPr lang="pl-PL" sz="6000" b="1" dirty="0" err="1"/>
              <a:t>adrenergic</a:t>
            </a:r>
            <a:r>
              <a:rPr lang="pl-PL" sz="6000" b="1" dirty="0"/>
              <a:t> </a:t>
            </a:r>
            <a:r>
              <a:rPr lang="pl-PL" sz="6000" b="1" dirty="0" err="1"/>
              <a:t>effect</a:t>
            </a:r>
            <a:r>
              <a:rPr lang="pl-PL" sz="6000" b="1" dirty="0"/>
              <a:t>:</a:t>
            </a:r>
            <a:r>
              <a:rPr lang="pl-PL" sz="6000" dirty="0"/>
              <a:t> </a:t>
            </a:r>
            <a:r>
              <a:rPr lang="pl-PL" sz="6000" dirty="0" err="1"/>
              <a:t>bronchodilation</a:t>
            </a:r>
            <a:r>
              <a:rPr lang="pl-PL" sz="6000" dirty="0"/>
              <a:t> and </a:t>
            </a:r>
            <a:r>
              <a:rPr lang="pl-PL" sz="6000" dirty="0" err="1"/>
              <a:t>inhibition</a:t>
            </a:r>
            <a:r>
              <a:rPr lang="pl-PL" sz="6000" dirty="0"/>
              <a:t> of </a:t>
            </a:r>
            <a:r>
              <a:rPr lang="pl-PL" sz="6000" dirty="0" err="1"/>
              <a:t>further</a:t>
            </a:r>
            <a:r>
              <a:rPr lang="pl-PL" sz="6000" dirty="0"/>
              <a:t> mediator </a:t>
            </a:r>
            <a:r>
              <a:rPr lang="pl-PL" sz="6000" dirty="0" err="1"/>
              <a:t>release</a:t>
            </a:r>
            <a:r>
              <a:rPr lang="pl-PL" sz="6000" dirty="0"/>
              <a:t> from </a:t>
            </a:r>
            <a:r>
              <a:rPr lang="pl-PL" sz="6000" dirty="0" err="1"/>
              <a:t>mast</a:t>
            </a:r>
            <a:r>
              <a:rPr lang="pl-PL" sz="6000" dirty="0"/>
              <a:t> </a:t>
            </a:r>
            <a:r>
              <a:rPr lang="pl-PL" sz="6000" dirty="0" err="1"/>
              <a:t>cells</a:t>
            </a:r>
            <a:r>
              <a:rPr lang="pl-PL" sz="6000" dirty="0"/>
              <a:t> and </a:t>
            </a:r>
            <a:r>
              <a:rPr lang="pl-PL" sz="6000" dirty="0" err="1"/>
              <a:t>basophils</a:t>
            </a:r>
            <a:endParaRPr lang="pl-PL" sz="6000" dirty="0"/>
          </a:p>
          <a:p>
            <a:r>
              <a:rPr lang="pl-PL" sz="6000" b="1" dirty="0" err="1">
                <a:solidFill>
                  <a:srgbClr val="00B0F0"/>
                </a:solidFill>
              </a:rPr>
              <a:t>Recommended</a:t>
            </a:r>
            <a:r>
              <a:rPr lang="pl-PL" sz="6000" b="1" dirty="0">
                <a:solidFill>
                  <a:srgbClr val="00B0F0"/>
                </a:solidFill>
              </a:rPr>
              <a:t> </a:t>
            </a:r>
            <a:r>
              <a:rPr lang="pl-PL" sz="6000" b="1" dirty="0" err="1">
                <a:solidFill>
                  <a:srgbClr val="00B0F0"/>
                </a:solidFill>
              </a:rPr>
              <a:t>Route</a:t>
            </a:r>
            <a:r>
              <a:rPr lang="pl-PL" sz="6000" b="1" dirty="0">
                <a:solidFill>
                  <a:srgbClr val="00B0F0"/>
                </a:solidFill>
              </a:rPr>
              <a:t>:</a:t>
            </a:r>
            <a:endParaRPr lang="pl-PL" sz="6000" dirty="0">
              <a:solidFill>
                <a:srgbClr val="00B0F0"/>
              </a:solidFill>
            </a:endParaRPr>
          </a:p>
          <a:p>
            <a:r>
              <a:rPr lang="pl-PL" sz="6000" b="1" dirty="0" err="1"/>
              <a:t>Intramuscular</a:t>
            </a:r>
            <a:r>
              <a:rPr lang="pl-PL" sz="6000" b="1" dirty="0"/>
              <a:t> (</a:t>
            </a:r>
            <a:r>
              <a:rPr lang="pl-PL" sz="6000" b="1" dirty="0" err="1"/>
              <a:t>i.m</a:t>
            </a:r>
            <a:r>
              <a:rPr lang="pl-PL" sz="6000" b="1" dirty="0"/>
              <a:t>.) </a:t>
            </a:r>
            <a:r>
              <a:rPr lang="pl-PL" sz="6000" b="1" dirty="0" err="1"/>
              <a:t>injection</a:t>
            </a:r>
            <a:r>
              <a:rPr lang="pl-PL" sz="6000" dirty="0"/>
              <a:t> </a:t>
            </a:r>
            <a:r>
              <a:rPr lang="pl-PL" sz="6000" dirty="0" err="1"/>
              <a:t>into</a:t>
            </a:r>
            <a:r>
              <a:rPr lang="pl-PL" sz="6000" dirty="0"/>
              <a:t> the </a:t>
            </a:r>
            <a:r>
              <a:rPr lang="pl-PL" sz="6000" b="1" dirty="0" err="1"/>
              <a:t>mid-anterolateral</a:t>
            </a:r>
            <a:r>
              <a:rPr lang="pl-PL" sz="6000" b="1" dirty="0"/>
              <a:t> </a:t>
            </a:r>
            <a:r>
              <a:rPr lang="pl-PL" sz="6000" b="1" dirty="0" err="1"/>
              <a:t>thigh</a:t>
            </a:r>
            <a:r>
              <a:rPr lang="pl-PL" sz="6000" b="1" dirty="0"/>
              <a:t> (</a:t>
            </a:r>
            <a:r>
              <a:rPr lang="pl-PL" sz="6000" b="1" dirty="0" err="1"/>
              <a:t>vastus</a:t>
            </a:r>
            <a:r>
              <a:rPr lang="pl-PL" sz="6000" b="1" dirty="0"/>
              <a:t> </a:t>
            </a:r>
            <a:r>
              <a:rPr lang="pl-PL" sz="6000" b="1" dirty="0" err="1"/>
              <a:t>lateralis</a:t>
            </a:r>
            <a:r>
              <a:rPr lang="pl-PL" sz="6000" b="1" dirty="0"/>
              <a:t> </a:t>
            </a:r>
            <a:r>
              <a:rPr lang="pl-PL" sz="6000" b="1" dirty="0" err="1"/>
              <a:t>muscle</a:t>
            </a:r>
            <a:r>
              <a:rPr lang="pl-PL" sz="6000" b="1" dirty="0"/>
              <a:t>)</a:t>
            </a:r>
            <a:endParaRPr lang="pl-PL" sz="6000" dirty="0"/>
          </a:p>
          <a:p>
            <a:r>
              <a:rPr lang="pl-PL" sz="6000" dirty="0" err="1"/>
              <a:t>Absorption</a:t>
            </a:r>
            <a:r>
              <a:rPr lang="pl-PL" sz="6000" dirty="0"/>
              <a:t> </a:t>
            </a:r>
            <a:r>
              <a:rPr lang="pl-PL" sz="6000" dirty="0" err="1"/>
              <a:t>is</a:t>
            </a:r>
            <a:r>
              <a:rPr lang="pl-PL" sz="6000" dirty="0"/>
              <a:t> </a:t>
            </a:r>
            <a:r>
              <a:rPr lang="pl-PL" sz="6000" dirty="0" err="1"/>
              <a:t>faster</a:t>
            </a:r>
            <a:r>
              <a:rPr lang="pl-PL" sz="6000" dirty="0"/>
              <a:t> and </a:t>
            </a:r>
            <a:r>
              <a:rPr lang="pl-PL" sz="6000" dirty="0" err="1"/>
              <a:t>more</a:t>
            </a:r>
            <a:r>
              <a:rPr lang="pl-PL" sz="6000" dirty="0"/>
              <a:t> </a:t>
            </a:r>
            <a:r>
              <a:rPr lang="pl-PL" sz="6000" dirty="0" err="1"/>
              <a:t>reliable</a:t>
            </a:r>
            <a:r>
              <a:rPr lang="pl-PL" sz="6000" dirty="0"/>
              <a:t> </a:t>
            </a:r>
            <a:r>
              <a:rPr lang="pl-PL" sz="6000" dirty="0" err="1"/>
              <a:t>than</a:t>
            </a:r>
            <a:r>
              <a:rPr lang="pl-PL" sz="6000" dirty="0"/>
              <a:t> </a:t>
            </a:r>
            <a:r>
              <a:rPr lang="pl-PL" sz="6000" dirty="0" err="1"/>
              <a:t>subcutaneous</a:t>
            </a:r>
            <a:r>
              <a:rPr lang="pl-PL" sz="6000" dirty="0"/>
              <a:t> </a:t>
            </a:r>
            <a:r>
              <a:rPr lang="pl-PL" sz="6000" dirty="0" err="1"/>
              <a:t>administration</a:t>
            </a:r>
            <a:endParaRPr lang="pl-PL" sz="60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5232844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7DCFA-CF66-825F-0564-84B163BB0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5B7A7E-9CE9-08B0-CC76-0FE17B178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290055" cy="1318346"/>
          </a:xfrm>
        </p:spPr>
        <p:txBody>
          <a:bodyPr>
            <a:normAutofit/>
          </a:bodyPr>
          <a:lstStyle/>
          <a:p>
            <a:r>
              <a:rPr lang="pl-PL" dirty="0" err="1"/>
              <a:t>Epinephrine</a:t>
            </a:r>
            <a:r>
              <a:rPr lang="pl-PL" dirty="0"/>
              <a:t> – </a:t>
            </a:r>
            <a:br>
              <a:rPr lang="pl-PL" dirty="0"/>
            </a:br>
            <a:r>
              <a:rPr lang="pl-PL" dirty="0" err="1"/>
              <a:t>Mechanism</a:t>
            </a:r>
            <a:r>
              <a:rPr lang="pl-PL" dirty="0"/>
              <a:t> of Action, </a:t>
            </a:r>
            <a:r>
              <a:rPr lang="pl-PL" dirty="0" err="1"/>
              <a:t>Dosage</a:t>
            </a:r>
            <a:r>
              <a:rPr lang="pl-PL" dirty="0"/>
              <a:t>, </a:t>
            </a:r>
            <a:r>
              <a:rPr lang="pl-PL" dirty="0" err="1"/>
              <a:t>Route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2EB8AC-FA54-065A-82AF-006DC5624E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2347" y="1903562"/>
            <a:ext cx="8045569" cy="4681268"/>
          </a:xfrm>
        </p:spPr>
        <p:txBody>
          <a:bodyPr>
            <a:normAutofit fontScale="32500" lnSpcReduction="20000"/>
          </a:bodyPr>
          <a:lstStyle/>
          <a:p>
            <a:r>
              <a:rPr lang="pl-PL" sz="6400" b="1" dirty="0" err="1">
                <a:solidFill>
                  <a:srgbClr val="00B0F0"/>
                </a:solidFill>
              </a:rPr>
              <a:t>Dosage</a:t>
            </a:r>
            <a:r>
              <a:rPr lang="pl-PL" sz="6400" b="1" dirty="0">
                <a:solidFill>
                  <a:srgbClr val="00B0F0"/>
                </a:solidFill>
              </a:rPr>
              <a:t>:</a:t>
            </a:r>
            <a:endParaRPr lang="pl-PL" sz="6400" dirty="0">
              <a:solidFill>
                <a:srgbClr val="00B0F0"/>
              </a:solidFill>
            </a:endParaRPr>
          </a:p>
          <a:p>
            <a:r>
              <a:rPr lang="pl-PL" sz="6400" b="1" dirty="0" err="1"/>
              <a:t>Children</a:t>
            </a:r>
            <a:r>
              <a:rPr lang="pl-PL" sz="6400" b="1" dirty="0"/>
              <a:t>:</a:t>
            </a:r>
            <a:r>
              <a:rPr lang="pl-PL" sz="6400" dirty="0"/>
              <a:t> 0.01 mg/kg (maximum 0.3 mg per </a:t>
            </a:r>
            <a:r>
              <a:rPr lang="pl-PL" sz="6400" dirty="0" err="1"/>
              <a:t>dose</a:t>
            </a:r>
            <a:r>
              <a:rPr lang="pl-PL" sz="6400" dirty="0"/>
              <a:t>)</a:t>
            </a:r>
          </a:p>
          <a:p>
            <a:r>
              <a:rPr lang="pl-PL" sz="6400" b="1" dirty="0" err="1"/>
              <a:t>Adults</a:t>
            </a:r>
            <a:r>
              <a:rPr lang="pl-PL" sz="6400" b="1" dirty="0"/>
              <a:t>:</a:t>
            </a:r>
            <a:r>
              <a:rPr lang="pl-PL" sz="6400" dirty="0"/>
              <a:t> 0.5 mg per </a:t>
            </a:r>
            <a:r>
              <a:rPr lang="pl-PL" sz="6400" dirty="0" err="1"/>
              <a:t>dose</a:t>
            </a:r>
            <a:endParaRPr lang="pl-PL" sz="6400" dirty="0"/>
          </a:p>
          <a:p>
            <a:r>
              <a:rPr lang="pl-PL" sz="6400" b="1" dirty="0" err="1"/>
              <a:t>Concentration</a:t>
            </a:r>
            <a:r>
              <a:rPr lang="pl-PL" sz="6400" b="1" dirty="0"/>
              <a:t>:</a:t>
            </a:r>
            <a:r>
              <a:rPr lang="pl-PL" sz="6400" dirty="0"/>
              <a:t> 1:1000 (1 mg/</a:t>
            </a:r>
            <a:r>
              <a:rPr lang="pl-PL" sz="6400" dirty="0" err="1"/>
              <a:t>mL</a:t>
            </a:r>
            <a:r>
              <a:rPr lang="pl-PL" sz="6400" dirty="0"/>
              <a:t>)</a:t>
            </a:r>
          </a:p>
          <a:p>
            <a:r>
              <a:rPr lang="pl-PL" sz="6400" dirty="0" err="1"/>
              <a:t>Repeat</a:t>
            </a:r>
            <a:r>
              <a:rPr lang="pl-PL" sz="6400" dirty="0"/>
              <a:t> </a:t>
            </a:r>
            <a:r>
              <a:rPr lang="pl-PL" sz="6400" dirty="0" err="1"/>
              <a:t>every</a:t>
            </a:r>
            <a:r>
              <a:rPr lang="pl-PL" sz="6400" dirty="0"/>
              <a:t> </a:t>
            </a:r>
            <a:r>
              <a:rPr lang="pl-PL" sz="6400" b="1" dirty="0"/>
              <a:t>5–15 </a:t>
            </a:r>
            <a:r>
              <a:rPr lang="pl-PL" sz="6400" b="1" dirty="0" err="1"/>
              <a:t>minutes</a:t>
            </a:r>
            <a:r>
              <a:rPr lang="pl-PL" sz="6400" dirty="0"/>
              <a:t> </a:t>
            </a:r>
            <a:r>
              <a:rPr lang="pl-PL" sz="6400" dirty="0" err="1"/>
              <a:t>if</a:t>
            </a:r>
            <a:r>
              <a:rPr lang="pl-PL" sz="6400" dirty="0"/>
              <a:t> </a:t>
            </a:r>
            <a:r>
              <a:rPr lang="pl-PL" sz="6400" dirty="0" err="1"/>
              <a:t>symptoms</a:t>
            </a:r>
            <a:r>
              <a:rPr lang="pl-PL" sz="6400" dirty="0"/>
              <a:t> </a:t>
            </a:r>
            <a:r>
              <a:rPr lang="pl-PL" sz="6400" dirty="0" err="1"/>
              <a:t>persist</a:t>
            </a:r>
            <a:r>
              <a:rPr lang="pl-PL" sz="6400" dirty="0"/>
              <a:t> </a:t>
            </a:r>
            <a:r>
              <a:rPr lang="pl-PL" sz="6400" dirty="0" err="1"/>
              <a:t>or</a:t>
            </a:r>
            <a:r>
              <a:rPr lang="pl-PL" sz="6400" dirty="0"/>
              <a:t> </a:t>
            </a:r>
            <a:r>
              <a:rPr lang="pl-PL" sz="6400" dirty="0" err="1"/>
              <a:t>worsen</a:t>
            </a:r>
            <a:endParaRPr lang="pl-PL" sz="6400" dirty="0"/>
          </a:p>
          <a:p>
            <a:endParaRPr lang="pl-PL" sz="6400" b="1" dirty="0"/>
          </a:p>
          <a:p>
            <a:r>
              <a:rPr lang="pl-PL" sz="6400" b="1" dirty="0" err="1">
                <a:solidFill>
                  <a:srgbClr val="00B0F0"/>
                </a:solidFill>
              </a:rPr>
              <a:t>Epinephrine</a:t>
            </a:r>
            <a:r>
              <a:rPr lang="pl-PL" sz="6400" b="1" dirty="0">
                <a:solidFill>
                  <a:srgbClr val="00B0F0"/>
                </a:solidFill>
              </a:rPr>
              <a:t> </a:t>
            </a:r>
            <a:r>
              <a:rPr lang="pl-PL" sz="6400" b="1" dirty="0" err="1">
                <a:solidFill>
                  <a:srgbClr val="00B0F0"/>
                </a:solidFill>
              </a:rPr>
              <a:t>is</a:t>
            </a:r>
            <a:r>
              <a:rPr lang="pl-PL" sz="6400" b="1" dirty="0">
                <a:solidFill>
                  <a:srgbClr val="00B0F0"/>
                </a:solidFill>
              </a:rPr>
              <a:t> the </a:t>
            </a:r>
            <a:r>
              <a:rPr lang="pl-PL" sz="6400" b="1" dirty="0" err="1">
                <a:solidFill>
                  <a:srgbClr val="00B0F0"/>
                </a:solidFill>
              </a:rPr>
              <a:t>first-line</a:t>
            </a:r>
            <a:r>
              <a:rPr lang="pl-PL" sz="6400" b="1" dirty="0">
                <a:solidFill>
                  <a:srgbClr val="00B0F0"/>
                </a:solidFill>
              </a:rPr>
              <a:t> </a:t>
            </a:r>
            <a:r>
              <a:rPr lang="pl-PL" sz="6400" b="1" dirty="0" err="1">
                <a:solidFill>
                  <a:srgbClr val="00B0F0"/>
                </a:solidFill>
              </a:rPr>
              <a:t>treatment</a:t>
            </a:r>
            <a:r>
              <a:rPr lang="pl-PL" sz="6400" dirty="0">
                <a:solidFill>
                  <a:srgbClr val="00B0F0"/>
                </a:solidFill>
              </a:rPr>
              <a:t> </a:t>
            </a:r>
            <a:r>
              <a:rPr lang="pl-PL" sz="6400" dirty="0"/>
              <a:t>in </a:t>
            </a:r>
            <a:r>
              <a:rPr lang="pl-PL" sz="6400" dirty="0" err="1"/>
              <a:t>anaphylaxis</a:t>
            </a:r>
            <a:r>
              <a:rPr lang="pl-PL" sz="6400" dirty="0"/>
              <a:t> — do </a:t>
            </a:r>
            <a:r>
              <a:rPr lang="pl-PL" sz="6400" b="1" dirty="0"/>
              <a:t>not </a:t>
            </a:r>
            <a:r>
              <a:rPr lang="pl-PL" sz="6400" b="1" dirty="0" err="1"/>
              <a:t>delay</a:t>
            </a:r>
            <a:r>
              <a:rPr lang="pl-PL" sz="6400" dirty="0"/>
              <a:t> </a:t>
            </a:r>
            <a:r>
              <a:rPr lang="pl-PL" sz="6400" dirty="0" err="1"/>
              <a:t>its</a:t>
            </a:r>
            <a:r>
              <a:rPr lang="pl-PL" sz="6400" dirty="0"/>
              <a:t> </a:t>
            </a:r>
            <a:r>
              <a:rPr lang="pl-PL" sz="6400" dirty="0" err="1"/>
              <a:t>administration</a:t>
            </a:r>
            <a:endParaRPr lang="pl-PL" sz="6400" dirty="0"/>
          </a:p>
          <a:p>
            <a:r>
              <a:rPr lang="pl-PL" sz="6400" dirty="0" err="1"/>
              <a:t>Can</a:t>
            </a:r>
            <a:r>
              <a:rPr lang="pl-PL" sz="6400" dirty="0"/>
              <a:t> be </a:t>
            </a:r>
            <a:r>
              <a:rPr lang="pl-PL" sz="6400" dirty="0" err="1"/>
              <a:t>given</a:t>
            </a:r>
            <a:r>
              <a:rPr lang="pl-PL" sz="6400" dirty="0"/>
              <a:t> via </a:t>
            </a:r>
            <a:r>
              <a:rPr lang="pl-PL" sz="6400" b="1" dirty="0"/>
              <a:t>auto-</a:t>
            </a:r>
            <a:r>
              <a:rPr lang="pl-PL" sz="6400" b="1" dirty="0" err="1"/>
              <a:t>injector</a:t>
            </a:r>
            <a:r>
              <a:rPr lang="pl-PL" sz="6400" b="1" dirty="0"/>
              <a:t> (</a:t>
            </a:r>
            <a:r>
              <a:rPr lang="pl-PL" sz="6400" b="1" dirty="0" err="1"/>
              <a:t>e.g</a:t>
            </a:r>
            <a:r>
              <a:rPr lang="pl-PL" sz="6400" b="1" dirty="0"/>
              <a:t>. </a:t>
            </a:r>
            <a:r>
              <a:rPr lang="pl-PL" sz="6400" b="1" dirty="0" err="1"/>
              <a:t>EpiPen</a:t>
            </a:r>
            <a:r>
              <a:rPr lang="pl-PL" sz="6400" b="1" dirty="0"/>
              <a:t>®)</a:t>
            </a:r>
            <a:endParaRPr lang="pl-PL" sz="6400" dirty="0"/>
          </a:p>
          <a:p>
            <a:r>
              <a:rPr lang="pl-PL" sz="6400" dirty="0" err="1"/>
              <a:t>If</a:t>
            </a:r>
            <a:r>
              <a:rPr lang="pl-PL" sz="6400" dirty="0"/>
              <a:t> </a:t>
            </a:r>
            <a:r>
              <a:rPr lang="pl-PL" sz="6400" dirty="0" err="1"/>
              <a:t>i.m</a:t>
            </a:r>
            <a:r>
              <a:rPr lang="pl-PL" sz="6400" dirty="0"/>
              <a:t>. </a:t>
            </a:r>
            <a:r>
              <a:rPr lang="pl-PL" sz="6400" dirty="0" err="1"/>
              <a:t>route</a:t>
            </a:r>
            <a:r>
              <a:rPr lang="pl-PL" sz="6400" dirty="0"/>
              <a:t> </a:t>
            </a:r>
            <a:r>
              <a:rPr lang="pl-PL" sz="6400" dirty="0" err="1"/>
              <a:t>ineffective</a:t>
            </a:r>
            <a:r>
              <a:rPr lang="pl-PL" sz="6400" dirty="0"/>
              <a:t> and </a:t>
            </a:r>
            <a:r>
              <a:rPr lang="pl-PL" sz="6400" dirty="0" err="1"/>
              <a:t>shock</a:t>
            </a:r>
            <a:r>
              <a:rPr lang="pl-PL" sz="6400" dirty="0"/>
              <a:t> </a:t>
            </a:r>
            <a:r>
              <a:rPr lang="pl-PL" sz="6400" dirty="0" err="1"/>
              <a:t>persists</a:t>
            </a:r>
            <a:r>
              <a:rPr lang="pl-PL" sz="6400" dirty="0"/>
              <a:t> → </a:t>
            </a:r>
            <a:r>
              <a:rPr lang="pl-PL" sz="6400" b="1" dirty="0"/>
              <a:t>IV </a:t>
            </a:r>
            <a:r>
              <a:rPr lang="pl-PL" sz="6400" b="1" dirty="0" err="1"/>
              <a:t>infusion</a:t>
            </a:r>
            <a:r>
              <a:rPr lang="pl-PL" sz="6400" b="1" dirty="0"/>
              <a:t> </a:t>
            </a:r>
            <a:r>
              <a:rPr lang="pl-PL" sz="6400" b="1" dirty="0" err="1"/>
              <a:t>under</a:t>
            </a:r>
            <a:r>
              <a:rPr lang="pl-PL" sz="6400" b="1" dirty="0"/>
              <a:t> monitoring</a:t>
            </a:r>
            <a:endParaRPr lang="pl-PL" sz="6400" dirty="0"/>
          </a:p>
          <a:p>
            <a:r>
              <a:rPr lang="pl-PL" sz="6400" dirty="0" err="1"/>
              <a:t>Record</a:t>
            </a:r>
            <a:r>
              <a:rPr lang="pl-PL" sz="6400" dirty="0"/>
              <a:t> </a:t>
            </a:r>
            <a:r>
              <a:rPr lang="pl-PL" sz="6400" b="1" dirty="0" err="1"/>
              <a:t>time</a:t>
            </a:r>
            <a:r>
              <a:rPr lang="pl-PL" sz="6400" b="1" dirty="0"/>
              <a:t> and </a:t>
            </a:r>
            <a:r>
              <a:rPr lang="pl-PL" sz="6400" b="1" dirty="0" err="1"/>
              <a:t>dose</a:t>
            </a:r>
            <a:r>
              <a:rPr lang="pl-PL" sz="6400" dirty="0"/>
              <a:t> of </a:t>
            </a:r>
            <a:r>
              <a:rPr lang="pl-PL" sz="6400" dirty="0" err="1"/>
              <a:t>each</a:t>
            </a:r>
            <a:r>
              <a:rPr lang="pl-PL" sz="6400" dirty="0"/>
              <a:t> </a:t>
            </a:r>
            <a:r>
              <a:rPr lang="pl-PL" sz="6400" dirty="0" err="1"/>
              <a:t>administration</a:t>
            </a:r>
            <a:endParaRPr lang="pl-PL" sz="6400" dirty="0"/>
          </a:p>
          <a:p>
            <a:pPr marL="0" indent="0">
              <a:buNone/>
            </a:pPr>
            <a:endParaRPr lang="pl-PL" b="1" dirty="0">
              <a:solidFill>
                <a:srgbClr val="1CADE4"/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2793872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43840C-07C2-A1BA-571E-3EA5C2EF2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7" y="478303"/>
            <a:ext cx="5609700" cy="1606529"/>
          </a:xfrm>
        </p:spPr>
        <p:txBody>
          <a:bodyPr>
            <a:normAutofit/>
          </a:bodyPr>
          <a:lstStyle/>
          <a:p>
            <a:r>
              <a:rPr lang="fr-FR" dirty="0"/>
              <a:t>Epinephrine Administration Site – </a:t>
            </a:r>
            <a:r>
              <a:rPr lang="fr-FR" sz="2400" dirty="0"/>
              <a:t>Intramuscular vs. Intravenous</a:t>
            </a:r>
            <a:endParaRPr lang="pl-PL" sz="2400" dirty="0"/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BC9203AC-AD3F-B896-074D-05B3F7B8C2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80" b="6144"/>
          <a:stretch/>
        </p:blipFill>
        <p:spPr bwMode="auto">
          <a:xfrm>
            <a:off x="6443111" y="478303"/>
            <a:ext cx="2211939" cy="1463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7" name="Symbol zastępczy zawartości 6">
            <a:extLst>
              <a:ext uri="{FF2B5EF4-FFF2-40B4-BE49-F238E27FC236}">
                <a16:creationId xmlns:a16="http://schemas.microsoft.com/office/drawing/2014/main" id="{2BC9BDDC-683F-6E6A-C4A8-DD8955D4AE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3430576"/>
              </p:ext>
            </p:extLst>
          </p:nvPr>
        </p:nvGraphicFramePr>
        <p:xfrm>
          <a:off x="586596" y="2048256"/>
          <a:ext cx="8068452" cy="4554601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2017113">
                  <a:extLst>
                    <a:ext uri="{9D8B030D-6E8A-4147-A177-3AD203B41FA5}">
                      <a16:colId xmlns:a16="http://schemas.microsoft.com/office/drawing/2014/main" val="2857589273"/>
                    </a:ext>
                  </a:extLst>
                </a:gridCol>
                <a:gridCol w="2017113">
                  <a:extLst>
                    <a:ext uri="{9D8B030D-6E8A-4147-A177-3AD203B41FA5}">
                      <a16:colId xmlns:a16="http://schemas.microsoft.com/office/drawing/2014/main" val="3513618001"/>
                    </a:ext>
                  </a:extLst>
                </a:gridCol>
                <a:gridCol w="2017113">
                  <a:extLst>
                    <a:ext uri="{9D8B030D-6E8A-4147-A177-3AD203B41FA5}">
                      <a16:colId xmlns:a16="http://schemas.microsoft.com/office/drawing/2014/main" val="3556834111"/>
                    </a:ext>
                  </a:extLst>
                </a:gridCol>
                <a:gridCol w="2017113">
                  <a:extLst>
                    <a:ext uri="{9D8B030D-6E8A-4147-A177-3AD203B41FA5}">
                      <a16:colId xmlns:a16="http://schemas.microsoft.com/office/drawing/2014/main" val="31720201"/>
                    </a:ext>
                  </a:extLst>
                </a:gridCol>
              </a:tblGrid>
              <a:tr h="4941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600" b="1" dirty="0" err="1"/>
                        <a:t>Route</a:t>
                      </a:r>
                      <a:endParaRPr lang="pl-PL" sz="1600" dirty="0"/>
                    </a:p>
                  </a:txBody>
                  <a:tcPr marL="51573" marR="51573" marT="25787" marB="2578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600" b="1"/>
                        <a:t>Indication</a:t>
                      </a:r>
                      <a:endParaRPr lang="pl-PL" sz="1600"/>
                    </a:p>
                  </a:txBody>
                  <a:tcPr marL="51573" marR="51573" marT="25787" marB="2578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600" b="1"/>
                        <a:t>Advantages</a:t>
                      </a:r>
                      <a:endParaRPr lang="pl-PL" sz="1600"/>
                    </a:p>
                  </a:txBody>
                  <a:tcPr marL="51573" marR="51573" marT="25787" marB="2578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600" b="1"/>
                        <a:t>Disadvantages / Risks</a:t>
                      </a:r>
                      <a:endParaRPr lang="pl-PL" sz="1600"/>
                    </a:p>
                  </a:txBody>
                  <a:tcPr marL="51573" marR="51573" marT="25787" marB="25787" anchor="ctr"/>
                </a:tc>
                <a:extLst>
                  <a:ext uri="{0D108BD9-81ED-4DB2-BD59-A6C34878D82A}">
                    <a16:rowId xmlns:a16="http://schemas.microsoft.com/office/drawing/2014/main" val="1916298176"/>
                  </a:ext>
                </a:extLst>
              </a:tr>
              <a:tr h="183474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600" b="1" dirty="0" err="1"/>
                        <a:t>Intramuscular</a:t>
                      </a:r>
                      <a:r>
                        <a:rPr lang="pl-PL" sz="1600" b="1" dirty="0"/>
                        <a:t> (</a:t>
                      </a:r>
                      <a:r>
                        <a:rPr lang="pl-PL" sz="1600" b="1" dirty="0" err="1"/>
                        <a:t>i.m</a:t>
                      </a:r>
                      <a:r>
                        <a:rPr lang="pl-PL" sz="1600" b="1" dirty="0"/>
                        <a:t>.)</a:t>
                      </a:r>
                      <a:endParaRPr lang="pl-PL" sz="1600" dirty="0"/>
                    </a:p>
                  </a:txBody>
                  <a:tcPr marL="51573" marR="51573" marT="25787" marB="2578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First-line route in all cases of anaphylaxis</a:t>
                      </a:r>
                    </a:p>
                  </a:txBody>
                  <a:tcPr marL="51573" marR="51573" marT="25787" marB="2578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- Rapid and reliable absorption from </a:t>
                      </a:r>
                      <a:r>
                        <a:rPr lang="en-US" sz="1600" b="1"/>
                        <a:t>vastus lateralis (mid-anterolateral thigh)</a:t>
                      </a:r>
                      <a:r>
                        <a:rPr lang="en-US" sz="1600"/>
                        <a:t> - Safe and easy to perform - Lower risk of arrhythmias or hypertensive crisis</a:t>
                      </a:r>
                    </a:p>
                  </a:txBody>
                  <a:tcPr marL="51573" marR="51573" marT="25787" marB="2578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- Mild local pain or tremor - Slightly slower onset than IV (but clinically sufficient)</a:t>
                      </a:r>
                    </a:p>
                  </a:txBody>
                  <a:tcPr marL="51573" marR="51573" marT="25787" marB="25787" anchor="ctr"/>
                </a:tc>
                <a:extLst>
                  <a:ext uri="{0D108BD9-81ED-4DB2-BD59-A6C34878D82A}">
                    <a16:rowId xmlns:a16="http://schemas.microsoft.com/office/drawing/2014/main" val="3893745564"/>
                  </a:ext>
                </a:extLst>
              </a:tr>
              <a:tr h="205817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600" b="1"/>
                        <a:t>Intravenous (i.v.)</a:t>
                      </a:r>
                      <a:endParaRPr lang="pl-PL" sz="1600"/>
                    </a:p>
                  </a:txBody>
                  <a:tcPr marL="51573" marR="51573" marT="25787" marB="2578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Reserved for refractory anaphylaxis or cardiac arrest, when i.m. route fails</a:t>
                      </a:r>
                    </a:p>
                  </a:txBody>
                  <a:tcPr marL="51573" marR="51573" marT="25787" marB="2578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- Immediate effect - Allows titration by infusion in monitored setting</a:t>
                      </a:r>
                    </a:p>
                  </a:txBody>
                  <a:tcPr marL="51573" marR="51573" marT="25787" marB="25787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- </a:t>
                      </a:r>
                      <a:r>
                        <a:rPr lang="en-US" sz="1600" b="1" dirty="0"/>
                        <a:t>High risk</a:t>
                      </a:r>
                      <a:r>
                        <a:rPr lang="en-US" sz="1600" dirty="0"/>
                        <a:t> of arrhythmia, severe hypertension, myocardial ischemia - Must be given </a:t>
                      </a:r>
                      <a:r>
                        <a:rPr lang="en-US" sz="1600" b="1" dirty="0"/>
                        <a:t>by experienced personnel only</a:t>
                      </a:r>
                      <a:r>
                        <a:rPr lang="en-US" sz="1600" dirty="0"/>
                        <a:t> and </a:t>
                      </a:r>
                      <a:r>
                        <a:rPr lang="en-US" sz="1600" b="1" dirty="0"/>
                        <a:t>under continuous monitoring</a:t>
                      </a:r>
                      <a:endParaRPr lang="en-US" sz="1600" dirty="0"/>
                    </a:p>
                  </a:txBody>
                  <a:tcPr marL="51573" marR="51573" marT="25787" marB="25787" anchor="ctr"/>
                </a:tc>
                <a:extLst>
                  <a:ext uri="{0D108BD9-81ED-4DB2-BD59-A6C34878D82A}">
                    <a16:rowId xmlns:a16="http://schemas.microsoft.com/office/drawing/2014/main" val="23410318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7532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D16AAC-A376-9C1D-BF8C-404ECD2E4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Adjunctive</a:t>
            </a:r>
            <a:r>
              <a:rPr lang="pl-PL" dirty="0"/>
              <a:t> </a:t>
            </a:r>
            <a:r>
              <a:rPr lang="pl-PL" dirty="0" err="1"/>
              <a:t>Medications</a:t>
            </a:r>
            <a:r>
              <a:rPr lang="pl-PL" dirty="0"/>
              <a:t> in </a:t>
            </a:r>
            <a:r>
              <a:rPr lang="pl-PL" dirty="0" err="1"/>
              <a:t>Anaphylaxis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1475F7-5FDA-1A84-E01D-9F0501DEF0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8096" y="2458528"/>
            <a:ext cx="3566160" cy="4023360"/>
          </a:xfrm>
        </p:spPr>
        <p:txBody>
          <a:bodyPr>
            <a:normAutofit fontScale="55000" lnSpcReduction="20000"/>
          </a:bodyPr>
          <a:lstStyle/>
          <a:p>
            <a:r>
              <a:rPr lang="pl-PL" sz="2900" b="1" dirty="0">
                <a:solidFill>
                  <a:srgbClr val="00B0F0"/>
                </a:solidFill>
              </a:rPr>
              <a:t>H₁ </a:t>
            </a:r>
            <a:r>
              <a:rPr lang="pl-PL" sz="2900" b="1" dirty="0" err="1">
                <a:solidFill>
                  <a:srgbClr val="00B0F0"/>
                </a:solidFill>
              </a:rPr>
              <a:t>Antihistamines</a:t>
            </a:r>
            <a:endParaRPr lang="pl-PL" sz="2900" dirty="0">
              <a:solidFill>
                <a:srgbClr val="00B0F0"/>
              </a:solidFill>
            </a:endParaRPr>
          </a:p>
          <a:p>
            <a:r>
              <a:rPr lang="pl-PL" sz="2900" i="1" dirty="0" err="1"/>
              <a:t>Examples</a:t>
            </a:r>
            <a:r>
              <a:rPr lang="pl-PL" sz="2900" i="1" dirty="0"/>
              <a:t>:</a:t>
            </a:r>
            <a:r>
              <a:rPr lang="pl-PL" sz="2900" dirty="0"/>
              <a:t> </a:t>
            </a:r>
            <a:r>
              <a:rPr lang="pl-PL" sz="2900" dirty="0" err="1"/>
              <a:t>cetirizine</a:t>
            </a:r>
            <a:r>
              <a:rPr lang="pl-PL" sz="2900" dirty="0"/>
              <a:t>, </a:t>
            </a:r>
            <a:r>
              <a:rPr lang="pl-PL" sz="2900" dirty="0" err="1"/>
              <a:t>diphenhydramine</a:t>
            </a:r>
            <a:r>
              <a:rPr lang="pl-PL" sz="2900" dirty="0"/>
              <a:t>, </a:t>
            </a:r>
            <a:r>
              <a:rPr lang="pl-PL" sz="2900" dirty="0" err="1"/>
              <a:t>chlorphenamine</a:t>
            </a:r>
            <a:endParaRPr lang="pl-PL" sz="2900" dirty="0"/>
          </a:p>
          <a:p>
            <a:r>
              <a:rPr lang="pl-PL" sz="2900" b="1" dirty="0" err="1"/>
              <a:t>Mechanism</a:t>
            </a:r>
            <a:r>
              <a:rPr lang="pl-PL" sz="2900" b="1" dirty="0"/>
              <a:t>:</a:t>
            </a:r>
            <a:r>
              <a:rPr lang="pl-PL" sz="2900" dirty="0"/>
              <a:t> </a:t>
            </a:r>
            <a:r>
              <a:rPr lang="pl-PL" sz="2900" dirty="0" err="1"/>
              <a:t>block</a:t>
            </a:r>
            <a:r>
              <a:rPr lang="pl-PL" sz="2900" dirty="0"/>
              <a:t> H₁ </a:t>
            </a:r>
            <a:r>
              <a:rPr lang="pl-PL" sz="2900" dirty="0" err="1"/>
              <a:t>receptors</a:t>
            </a:r>
            <a:r>
              <a:rPr lang="pl-PL" sz="2900" dirty="0"/>
              <a:t> → </a:t>
            </a:r>
            <a:r>
              <a:rPr lang="pl-PL" sz="2900" dirty="0" err="1"/>
              <a:t>reduce</a:t>
            </a:r>
            <a:r>
              <a:rPr lang="pl-PL" sz="2900" dirty="0"/>
              <a:t> </a:t>
            </a:r>
            <a:r>
              <a:rPr lang="pl-PL" sz="2900" dirty="0" err="1"/>
              <a:t>itching</a:t>
            </a:r>
            <a:r>
              <a:rPr lang="pl-PL" sz="2900" dirty="0"/>
              <a:t>, </a:t>
            </a:r>
            <a:r>
              <a:rPr lang="pl-PL" sz="2900" dirty="0" err="1"/>
              <a:t>urticaria</a:t>
            </a:r>
            <a:r>
              <a:rPr lang="pl-PL" sz="2900" dirty="0"/>
              <a:t>, </a:t>
            </a:r>
            <a:r>
              <a:rPr lang="pl-PL" sz="2900" dirty="0" err="1"/>
              <a:t>flushing</a:t>
            </a:r>
            <a:endParaRPr lang="pl-PL" sz="2900" dirty="0"/>
          </a:p>
          <a:p>
            <a:r>
              <a:rPr lang="pl-PL" sz="2900" b="1" dirty="0"/>
              <a:t>Role:</a:t>
            </a:r>
            <a:r>
              <a:rPr lang="pl-PL" sz="2900" dirty="0"/>
              <a:t> symptom relief (skin </a:t>
            </a:r>
            <a:r>
              <a:rPr lang="pl-PL" sz="2900" dirty="0" err="1"/>
              <a:t>manifestations</a:t>
            </a:r>
            <a:r>
              <a:rPr lang="pl-PL" sz="2900" dirty="0"/>
              <a:t>) – </a:t>
            </a:r>
            <a:r>
              <a:rPr lang="pl-PL" sz="2900" i="1" dirty="0"/>
              <a:t>do not </a:t>
            </a:r>
            <a:r>
              <a:rPr lang="pl-PL" sz="2900" i="1" dirty="0" err="1"/>
              <a:t>prevent</a:t>
            </a:r>
            <a:r>
              <a:rPr lang="pl-PL" sz="2900" i="1" dirty="0"/>
              <a:t> </a:t>
            </a:r>
            <a:r>
              <a:rPr lang="pl-PL" sz="2900" i="1" dirty="0" err="1"/>
              <a:t>or</a:t>
            </a:r>
            <a:r>
              <a:rPr lang="pl-PL" sz="2900" i="1" dirty="0"/>
              <a:t> </a:t>
            </a:r>
            <a:r>
              <a:rPr lang="pl-PL" sz="2900" i="1" dirty="0" err="1"/>
              <a:t>treat</a:t>
            </a:r>
            <a:r>
              <a:rPr lang="pl-PL" sz="2900" i="1" dirty="0"/>
              <a:t> </a:t>
            </a:r>
            <a:r>
              <a:rPr lang="pl-PL" sz="2900" i="1" dirty="0" err="1"/>
              <a:t>shock</a:t>
            </a:r>
            <a:endParaRPr lang="pl-PL" sz="2900" dirty="0"/>
          </a:p>
          <a:p>
            <a:r>
              <a:rPr lang="pl-PL" sz="2900" b="1" dirty="0">
                <a:solidFill>
                  <a:srgbClr val="00B0F0"/>
                </a:solidFill>
              </a:rPr>
              <a:t>H₂ </a:t>
            </a:r>
            <a:r>
              <a:rPr lang="pl-PL" sz="2900" b="1" dirty="0" err="1">
                <a:solidFill>
                  <a:srgbClr val="00B0F0"/>
                </a:solidFill>
              </a:rPr>
              <a:t>Antihistamines</a:t>
            </a:r>
            <a:endParaRPr lang="pl-PL" sz="2900" dirty="0">
              <a:solidFill>
                <a:srgbClr val="00B0F0"/>
              </a:solidFill>
            </a:endParaRPr>
          </a:p>
          <a:p>
            <a:r>
              <a:rPr lang="pl-PL" sz="2900" i="1" dirty="0" err="1"/>
              <a:t>Examples</a:t>
            </a:r>
            <a:r>
              <a:rPr lang="pl-PL" sz="2900" i="1" dirty="0"/>
              <a:t>:</a:t>
            </a:r>
            <a:r>
              <a:rPr lang="pl-PL" sz="2900" dirty="0"/>
              <a:t> </a:t>
            </a:r>
            <a:r>
              <a:rPr lang="pl-PL" sz="2900" dirty="0" err="1"/>
              <a:t>ranitidine</a:t>
            </a:r>
            <a:r>
              <a:rPr lang="pl-PL" sz="2900" dirty="0"/>
              <a:t>, </a:t>
            </a:r>
            <a:r>
              <a:rPr lang="pl-PL" sz="2900" dirty="0" err="1"/>
              <a:t>famotidine</a:t>
            </a:r>
            <a:endParaRPr lang="pl-PL" sz="2900" dirty="0"/>
          </a:p>
          <a:p>
            <a:r>
              <a:rPr lang="pl-PL" sz="2900" b="1" dirty="0" err="1"/>
              <a:t>Mechanism</a:t>
            </a:r>
            <a:r>
              <a:rPr lang="pl-PL" sz="2900" b="1" dirty="0"/>
              <a:t>:</a:t>
            </a:r>
            <a:r>
              <a:rPr lang="pl-PL" sz="2900" dirty="0"/>
              <a:t> </a:t>
            </a:r>
            <a:r>
              <a:rPr lang="pl-PL" sz="2900" dirty="0" err="1"/>
              <a:t>block</a:t>
            </a:r>
            <a:r>
              <a:rPr lang="pl-PL" sz="2900" dirty="0"/>
              <a:t> H₂ </a:t>
            </a:r>
            <a:r>
              <a:rPr lang="pl-PL" sz="2900" dirty="0" err="1"/>
              <a:t>receptors</a:t>
            </a:r>
            <a:r>
              <a:rPr lang="pl-PL" sz="2900" dirty="0"/>
              <a:t> → </a:t>
            </a:r>
            <a:r>
              <a:rPr lang="pl-PL" sz="2900" dirty="0" err="1"/>
              <a:t>may</a:t>
            </a:r>
            <a:r>
              <a:rPr lang="pl-PL" sz="2900" dirty="0"/>
              <a:t> </a:t>
            </a:r>
            <a:r>
              <a:rPr lang="pl-PL" sz="2900" dirty="0" err="1"/>
              <a:t>enhance</a:t>
            </a:r>
            <a:r>
              <a:rPr lang="pl-PL" sz="2900" dirty="0"/>
              <a:t> H₁ </a:t>
            </a:r>
            <a:r>
              <a:rPr lang="pl-PL" sz="2900" dirty="0" err="1"/>
              <a:t>blocker</a:t>
            </a:r>
            <a:r>
              <a:rPr lang="pl-PL" sz="2900" dirty="0"/>
              <a:t> </a:t>
            </a:r>
            <a:r>
              <a:rPr lang="pl-PL" sz="2900" dirty="0" err="1"/>
              <a:t>effect</a:t>
            </a:r>
            <a:endParaRPr lang="pl-PL" sz="2900" dirty="0"/>
          </a:p>
          <a:p>
            <a:r>
              <a:rPr lang="pl-PL" sz="2900" b="1" dirty="0"/>
              <a:t>Role:</a:t>
            </a:r>
            <a:r>
              <a:rPr lang="pl-PL" sz="2900" dirty="0"/>
              <a:t> </a:t>
            </a:r>
            <a:r>
              <a:rPr lang="pl-PL" sz="2900" dirty="0" err="1"/>
              <a:t>adjunctive</a:t>
            </a:r>
            <a:r>
              <a:rPr lang="pl-PL" sz="2900" dirty="0"/>
              <a:t> </a:t>
            </a:r>
            <a:r>
              <a:rPr lang="pl-PL" sz="2900" dirty="0" err="1"/>
              <a:t>only</a:t>
            </a:r>
            <a:r>
              <a:rPr lang="pl-PL" sz="2900" dirty="0"/>
              <a:t>; </a:t>
            </a:r>
            <a:r>
              <a:rPr lang="pl-PL" sz="2900" dirty="0" err="1"/>
              <a:t>limited</a:t>
            </a:r>
            <a:r>
              <a:rPr lang="pl-PL" sz="2900" dirty="0"/>
              <a:t> </a:t>
            </a:r>
            <a:r>
              <a:rPr lang="pl-PL" sz="2900" dirty="0" err="1"/>
              <a:t>impact</a:t>
            </a:r>
            <a:r>
              <a:rPr lang="pl-PL" sz="2900" dirty="0"/>
              <a:t> on </a:t>
            </a:r>
            <a:r>
              <a:rPr lang="pl-PL" sz="2900" dirty="0" err="1"/>
              <a:t>systemic</a:t>
            </a:r>
            <a:r>
              <a:rPr lang="pl-PL" sz="2900" dirty="0"/>
              <a:t> </a:t>
            </a:r>
            <a:r>
              <a:rPr lang="pl-PL" sz="2900" dirty="0" err="1"/>
              <a:t>symptoms</a:t>
            </a:r>
            <a:endParaRPr lang="pl-PL" sz="2900" dirty="0"/>
          </a:p>
          <a:p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D8C79CD-78A6-1AF5-3668-BF8DC8E9A8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25992" y="1477992"/>
            <a:ext cx="3849911" cy="3130583"/>
          </a:xfrm>
        </p:spPr>
        <p:txBody>
          <a:bodyPr>
            <a:noAutofit/>
          </a:bodyPr>
          <a:lstStyle/>
          <a:p>
            <a:r>
              <a:rPr lang="pl-PL" sz="1400" b="1" dirty="0" err="1">
                <a:solidFill>
                  <a:srgbClr val="00B0F0"/>
                </a:solidFill>
              </a:rPr>
              <a:t>Glucocorticoids</a:t>
            </a:r>
            <a:r>
              <a:rPr lang="pl-PL" sz="1400" b="1" dirty="0">
                <a:solidFill>
                  <a:srgbClr val="00B0F0"/>
                </a:solidFill>
              </a:rPr>
              <a:t> (GKS)</a:t>
            </a:r>
            <a:endParaRPr lang="pl-PL" sz="1400" dirty="0">
              <a:solidFill>
                <a:srgbClr val="00B0F0"/>
              </a:solidFill>
            </a:endParaRPr>
          </a:p>
          <a:p>
            <a:r>
              <a:rPr lang="pl-PL" sz="1400" i="1" dirty="0" err="1"/>
              <a:t>Examples</a:t>
            </a:r>
            <a:r>
              <a:rPr lang="pl-PL" sz="1400" i="1" dirty="0"/>
              <a:t>:</a:t>
            </a:r>
            <a:r>
              <a:rPr lang="pl-PL" sz="1400" dirty="0"/>
              <a:t> </a:t>
            </a:r>
            <a:r>
              <a:rPr lang="pl-PL" sz="1400" dirty="0" err="1"/>
              <a:t>methylprednisolone</a:t>
            </a:r>
            <a:r>
              <a:rPr lang="pl-PL" sz="1400" dirty="0"/>
              <a:t>, </a:t>
            </a:r>
            <a:r>
              <a:rPr lang="pl-PL" sz="1400" dirty="0" err="1"/>
              <a:t>hydrocortisone</a:t>
            </a:r>
            <a:r>
              <a:rPr lang="pl-PL" sz="1400" dirty="0"/>
              <a:t>, </a:t>
            </a:r>
            <a:r>
              <a:rPr lang="pl-PL" sz="1400" dirty="0" err="1"/>
              <a:t>prednisone</a:t>
            </a:r>
            <a:endParaRPr lang="pl-PL" sz="1400" dirty="0"/>
          </a:p>
          <a:p>
            <a:r>
              <a:rPr lang="pl-PL" sz="1400" b="1" dirty="0" err="1"/>
              <a:t>Mechanism</a:t>
            </a:r>
            <a:r>
              <a:rPr lang="pl-PL" sz="1400" b="1" dirty="0"/>
              <a:t>:</a:t>
            </a:r>
            <a:r>
              <a:rPr lang="pl-PL" sz="1400" dirty="0"/>
              <a:t> </a:t>
            </a:r>
            <a:r>
              <a:rPr lang="pl-PL" sz="1400" dirty="0" err="1"/>
              <a:t>anti-inflammatory</a:t>
            </a:r>
            <a:r>
              <a:rPr lang="pl-PL" sz="1400" dirty="0"/>
              <a:t>, </a:t>
            </a:r>
            <a:r>
              <a:rPr lang="pl-PL" sz="1400" dirty="0" err="1"/>
              <a:t>inhibit</a:t>
            </a:r>
            <a:r>
              <a:rPr lang="pl-PL" sz="1400" dirty="0"/>
              <a:t> </a:t>
            </a:r>
            <a:r>
              <a:rPr lang="pl-PL" sz="1400" dirty="0" err="1"/>
              <a:t>late-phase</a:t>
            </a:r>
            <a:r>
              <a:rPr lang="pl-PL" sz="1400" dirty="0"/>
              <a:t> mediator </a:t>
            </a:r>
            <a:r>
              <a:rPr lang="pl-PL" sz="1400" dirty="0" err="1"/>
              <a:t>release</a:t>
            </a:r>
            <a:endParaRPr lang="pl-PL" sz="1400" dirty="0"/>
          </a:p>
          <a:p>
            <a:r>
              <a:rPr lang="pl-PL" sz="1400" b="1" dirty="0"/>
              <a:t>Role:</a:t>
            </a:r>
            <a:r>
              <a:rPr lang="pl-PL" sz="1400" dirty="0"/>
              <a:t> </a:t>
            </a:r>
            <a:r>
              <a:rPr lang="pl-PL" sz="1400" dirty="0" err="1"/>
              <a:t>reduce</a:t>
            </a:r>
            <a:r>
              <a:rPr lang="pl-PL" sz="1400" dirty="0"/>
              <a:t> </a:t>
            </a:r>
            <a:r>
              <a:rPr lang="pl-PL" sz="1400" dirty="0" err="1"/>
              <a:t>risk</a:t>
            </a:r>
            <a:r>
              <a:rPr lang="pl-PL" sz="1400" dirty="0"/>
              <a:t> of </a:t>
            </a:r>
            <a:r>
              <a:rPr lang="pl-PL" sz="1400" i="1" dirty="0" err="1"/>
              <a:t>biphasic</a:t>
            </a:r>
            <a:r>
              <a:rPr lang="pl-PL" sz="1400" i="1" dirty="0"/>
              <a:t> </a:t>
            </a:r>
            <a:r>
              <a:rPr lang="pl-PL" sz="1400" i="1" dirty="0" err="1"/>
              <a:t>or</a:t>
            </a:r>
            <a:r>
              <a:rPr lang="pl-PL" sz="1400" i="1" dirty="0"/>
              <a:t> </a:t>
            </a:r>
            <a:r>
              <a:rPr lang="pl-PL" sz="1400" i="1" dirty="0" err="1"/>
              <a:t>prolonged</a:t>
            </a:r>
            <a:r>
              <a:rPr lang="pl-PL" sz="1400" i="1" dirty="0"/>
              <a:t> </a:t>
            </a:r>
            <a:r>
              <a:rPr lang="pl-PL" sz="1400" i="1" dirty="0" err="1"/>
              <a:t>reactions</a:t>
            </a:r>
            <a:r>
              <a:rPr lang="pl-PL" sz="1400" dirty="0"/>
              <a:t> (</a:t>
            </a:r>
            <a:r>
              <a:rPr lang="pl-PL" sz="1400" dirty="0" err="1"/>
              <a:t>though</a:t>
            </a:r>
            <a:r>
              <a:rPr lang="pl-PL" sz="1400" dirty="0"/>
              <a:t> not </a:t>
            </a:r>
            <a:r>
              <a:rPr lang="pl-PL" sz="1400" dirty="0" err="1"/>
              <a:t>fully</a:t>
            </a:r>
            <a:r>
              <a:rPr lang="pl-PL" sz="1400" dirty="0"/>
              <a:t> </a:t>
            </a:r>
            <a:r>
              <a:rPr lang="pl-PL" sz="1400" dirty="0" err="1"/>
              <a:t>preventive</a:t>
            </a:r>
            <a:r>
              <a:rPr lang="pl-PL" sz="1400" dirty="0"/>
              <a:t>)</a:t>
            </a:r>
          </a:p>
          <a:p>
            <a:r>
              <a:rPr lang="pl-PL" sz="1400" b="1" dirty="0" err="1"/>
              <a:t>Onset</a:t>
            </a:r>
            <a:r>
              <a:rPr lang="pl-PL" sz="1400" b="1" dirty="0"/>
              <a:t>:</a:t>
            </a:r>
            <a:r>
              <a:rPr lang="pl-PL" sz="1400" dirty="0"/>
              <a:t> </a:t>
            </a:r>
            <a:r>
              <a:rPr lang="pl-PL" sz="1400" dirty="0" err="1"/>
              <a:t>delayed</a:t>
            </a:r>
            <a:r>
              <a:rPr lang="pl-PL" sz="1400" dirty="0"/>
              <a:t> (</a:t>
            </a:r>
            <a:r>
              <a:rPr lang="pl-PL" sz="1400" dirty="0" err="1"/>
              <a:t>several</a:t>
            </a:r>
            <a:r>
              <a:rPr lang="pl-PL" sz="1400" dirty="0"/>
              <a:t> </a:t>
            </a:r>
            <a:r>
              <a:rPr lang="pl-PL" sz="1400" dirty="0" err="1"/>
              <a:t>hours</a:t>
            </a:r>
            <a:r>
              <a:rPr lang="pl-PL" sz="1400" dirty="0"/>
              <a:t>) – </a:t>
            </a:r>
            <a:r>
              <a:rPr lang="pl-PL" sz="1400" i="1" dirty="0"/>
              <a:t>not life-</a:t>
            </a:r>
            <a:r>
              <a:rPr lang="pl-PL" sz="1400" i="1" dirty="0" err="1"/>
              <a:t>saving</a:t>
            </a:r>
            <a:r>
              <a:rPr lang="pl-PL" sz="1400" i="1" dirty="0"/>
              <a:t> in </a:t>
            </a:r>
            <a:r>
              <a:rPr lang="pl-PL" sz="1400" i="1" dirty="0" err="1"/>
              <a:t>acute</a:t>
            </a:r>
            <a:r>
              <a:rPr lang="pl-PL" sz="1400" i="1" dirty="0"/>
              <a:t> </a:t>
            </a:r>
            <a:r>
              <a:rPr lang="pl-PL" sz="1400" i="1" dirty="0" err="1"/>
              <a:t>phase</a:t>
            </a:r>
            <a:endParaRPr lang="pl-PL" sz="1400" dirty="0"/>
          </a:p>
          <a:p>
            <a:r>
              <a:rPr lang="el-GR" sz="1400" b="1" dirty="0">
                <a:solidFill>
                  <a:srgbClr val="00B0F0"/>
                </a:solidFill>
              </a:rPr>
              <a:t>β₂-</a:t>
            </a:r>
            <a:r>
              <a:rPr lang="pl-PL" sz="1400" b="1" dirty="0" err="1">
                <a:solidFill>
                  <a:srgbClr val="00B0F0"/>
                </a:solidFill>
              </a:rPr>
              <a:t>Agonists</a:t>
            </a:r>
            <a:endParaRPr lang="pl-PL" sz="1400" dirty="0">
              <a:solidFill>
                <a:srgbClr val="00B0F0"/>
              </a:solidFill>
            </a:endParaRPr>
          </a:p>
          <a:p>
            <a:r>
              <a:rPr lang="pl-PL" sz="1400" i="1" dirty="0" err="1"/>
              <a:t>Examples</a:t>
            </a:r>
            <a:r>
              <a:rPr lang="pl-PL" sz="1400" i="1" dirty="0"/>
              <a:t>:</a:t>
            </a:r>
            <a:r>
              <a:rPr lang="pl-PL" sz="1400" dirty="0"/>
              <a:t> </a:t>
            </a:r>
            <a:r>
              <a:rPr lang="pl-PL" sz="1400" dirty="0" err="1"/>
              <a:t>salbutamol</a:t>
            </a:r>
            <a:r>
              <a:rPr lang="pl-PL" sz="1400" dirty="0"/>
              <a:t> (</a:t>
            </a:r>
            <a:r>
              <a:rPr lang="pl-PL" sz="1400" dirty="0" err="1"/>
              <a:t>albuterol</a:t>
            </a:r>
            <a:r>
              <a:rPr lang="pl-PL" sz="1400" dirty="0"/>
              <a:t>), </a:t>
            </a:r>
            <a:r>
              <a:rPr lang="pl-PL" sz="1400" dirty="0" err="1"/>
              <a:t>terbutaline</a:t>
            </a:r>
            <a:r>
              <a:rPr lang="pl-PL" sz="1400" dirty="0"/>
              <a:t> (</a:t>
            </a:r>
            <a:r>
              <a:rPr lang="pl-PL" sz="1400" dirty="0" err="1"/>
              <a:t>inhaled</a:t>
            </a:r>
            <a:r>
              <a:rPr lang="pl-PL" sz="1400" dirty="0"/>
              <a:t> </a:t>
            </a:r>
            <a:r>
              <a:rPr lang="pl-PL" sz="1400" dirty="0" err="1"/>
              <a:t>or</a:t>
            </a:r>
            <a:r>
              <a:rPr lang="pl-PL" sz="1400" dirty="0"/>
              <a:t> </a:t>
            </a:r>
            <a:r>
              <a:rPr lang="pl-PL" sz="1400" dirty="0" err="1"/>
              <a:t>nebulized</a:t>
            </a:r>
            <a:r>
              <a:rPr lang="pl-PL" sz="1400" dirty="0"/>
              <a:t>)</a:t>
            </a:r>
          </a:p>
          <a:p>
            <a:r>
              <a:rPr lang="pl-PL" sz="1400" b="1" dirty="0" err="1"/>
              <a:t>Mechanism</a:t>
            </a:r>
            <a:r>
              <a:rPr lang="pl-PL" sz="1400" b="1" dirty="0"/>
              <a:t>:</a:t>
            </a:r>
            <a:r>
              <a:rPr lang="pl-PL" sz="1400" dirty="0"/>
              <a:t> </a:t>
            </a:r>
            <a:r>
              <a:rPr lang="pl-PL" sz="1400" dirty="0" err="1"/>
              <a:t>bronchodilation</a:t>
            </a:r>
            <a:r>
              <a:rPr lang="pl-PL" sz="1400" dirty="0"/>
              <a:t> via </a:t>
            </a:r>
            <a:r>
              <a:rPr lang="el-GR" sz="1400" dirty="0"/>
              <a:t>β₂-</a:t>
            </a:r>
            <a:r>
              <a:rPr lang="pl-PL" sz="1400" dirty="0"/>
              <a:t>receptor </a:t>
            </a:r>
            <a:r>
              <a:rPr lang="pl-PL" sz="1400" dirty="0" err="1"/>
              <a:t>stimulation</a:t>
            </a:r>
            <a:endParaRPr lang="pl-PL" sz="1400" dirty="0"/>
          </a:p>
          <a:p>
            <a:r>
              <a:rPr lang="pl-PL" sz="1400" b="1" dirty="0"/>
              <a:t>Role:</a:t>
            </a:r>
            <a:r>
              <a:rPr lang="pl-PL" sz="1400" dirty="0"/>
              <a:t> </a:t>
            </a:r>
            <a:r>
              <a:rPr lang="pl-PL" sz="1400" dirty="0" err="1"/>
              <a:t>relieve</a:t>
            </a:r>
            <a:r>
              <a:rPr lang="pl-PL" sz="1400" dirty="0"/>
              <a:t> </a:t>
            </a:r>
            <a:r>
              <a:rPr lang="pl-PL" sz="1400" b="1" dirty="0" err="1"/>
              <a:t>bronchospasm</a:t>
            </a:r>
            <a:r>
              <a:rPr lang="pl-PL" sz="1400" dirty="0"/>
              <a:t> </a:t>
            </a:r>
            <a:r>
              <a:rPr lang="pl-PL" sz="1400" dirty="0" err="1"/>
              <a:t>resistant</a:t>
            </a:r>
            <a:r>
              <a:rPr lang="pl-PL" sz="1400" dirty="0"/>
              <a:t> to </a:t>
            </a:r>
            <a:r>
              <a:rPr lang="pl-PL" sz="1400" dirty="0" err="1"/>
              <a:t>epinephrine</a:t>
            </a:r>
            <a:endParaRPr lang="pl-PL" sz="1400" dirty="0"/>
          </a:p>
          <a:p>
            <a:r>
              <a:rPr lang="pl-PL" sz="1400" b="1" dirty="0" err="1"/>
              <a:t>Caution</a:t>
            </a:r>
            <a:r>
              <a:rPr lang="pl-PL" sz="1400" b="1" dirty="0"/>
              <a:t>:</a:t>
            </a:r>
            <a:r>
              <a:rPr lang="pl-PL" sz="1400" dirty="0"/>
              <a:t> </a:t>
            </a:r>
            <a:r>
              <a:rPr lang="pl-PL" sz="1400" dirty="0" err="1"/>
              <a:t>adjunctive</a:t>
            </a:r>
            <a:r>
              <a:rPr lang="pl-PL" sz="1400" dirty="0"/>
              <a:t> </a:t>
            </a:r>
            <a:r>
              <a:rPr lang="pl-PL" sz="1400" dirty="0" err="1"/>
              <a:t>only</a:t>
            </a:r>
            <a:r>
              <a:rPr lang="pl-PL" sz="1400" dirty="0"/>
              <a:t> — </a:t>
            </a:r>
            <a:r>
              <a:rPr lang="pl-PL" sz="1400" dirty="0" err="1"/>
              <a:t>never</a:t>
            </a:r>
            <a:r>
              <a:rPr lang="pl-PL" sz="1400" dirty="0"/>
              <a:t> </a:t>
            </a:r>
            <a:r>
              <a:rPr lang="pl-PL" sz="1400" dirty="0" err="1"/>
              <a:t>replace</a:t>
            </a:r>
            <a:r>
              <a:rPr lang="pl-PL" sz="1400" dirty="0"/>
              <a:t> </a:t>
            </a:r>
            <a:r>
              <a:rPr lang="pl-PL" sz="1400" b="1" dirty="0" err="1"/>
              <a:t>epinephrine</a:t>
            </a: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252632387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7119A5-DD30-4D0F-3BF2-8DBA62ADA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Fluid </a:t>
            </a:r>
            <a:r>
              <a:rPr lang="pl-PL" dirty="0" err="1"/>
              <a:t>Therapy</a:t>
            </a:r>
            <a:r>
              <a:rPr lang="pl-PL" dirty="0"/>
              <a:t> in </a:t>
            </a:r>
            <a:r>
              <a:rPr lang="pl-PL" dirty="0" err="1"/>
              <a:t>Anaphylaxis</a:t>
            </a:r>
            <a:endParaRPr lang="pl-PL" noProof="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FE65BC-9BF4-4463-CDC0-9E399DFBA0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3117" y="1725283"/>
            <a:ext cx="7942053" cy="4584077"/>
          </a:xfrm>
        </p:spPr>
        <p:txBody>
          <a:bodyPr>
            <a:noAutofit/>
          </a:bodyPr>
          <a:lstStyle/>
          <a:p>
            <a:r>
              <a:rPr lang="pl-PL" sz="1800" dirty="0" err="1"/>
              <a:t>Anaphylaxis</a:t>
            </a:r>
            <a:r>
              <a:rPr lang="pl-PL" sz="1800" dirty="0"/>
              <a:t> </a:t>
            </a:r>
            <a:r>
              <a:rPr lang="pl-PL" sz="1800" dirty="0" err="1"/>
              <a:t>causes</a:t>
            </a:r>
            <a:r>
              <a:rPr lang="pl-PL" sz="1800" dirty="0"/>
              <a:t> </a:t>
            </a:r>
            <a:r>
              <a:rPr lang="pl-PL" sz="1800" b="1" dirty="0" err="1"/>
              <a:t>massive</a:t>
            </a:r>
            <a:r>
              <a:rPr lang="pl-PL" sz="1800" b="1" dirty="0"/>
              <a:t> </a:t>
            </a:r>
            <a:r>
              <a:rPr lang="pl-PL" sz="1800" b="1" dirty="0" err="1"/>
              <a:t>vasodilation</a:t>
            </a:r>
            <a:r>
              <a:rPr lang="pl-PL" sz="1800" dirty="0"/>
              <a:t> and </a:t>
            </a:r>
            <a:r>
              <a:rPr lang="pl-PL" sz="1800" b="1" dirty="0" err="1"/>
              <a:t>increased</a:t>
            </a:r>
            <a:r>
              <a:rPr lang="pl-PL" sz="1800" b="1" dirty="0"/>
              <a:t> </a:t>
            </a:r>
            <a:r>
              <a:rPr lang="pl-PL" sz="1800" b="1" dirty="0" err="1"/>
              <a:t>vascular</a:t>
            </a:r>
            <a:r>
              <a:rPr lang="pl-PL" sz="1800" b="1" dirty="0"/>
              <a:t> </a:t>
            </a:r>
            <a:r>
              <a:rPr lang="pl-PL" sz="1800" b="1" dirty="0" err="1"/>
              <a:t>permeability</a:t>
            </a:r>
            <a:r>
              <a:rPr lang="pl-PL" sz="1800" dirty="0"/>
              <a:t>, </a:t>
            </a:r>
            <a:r>
              <a:rPr lang="pl-PL" sz="1800" dirty="0" err="1"/>
              <a:t>leading</a:t>
            </a:r>
            <a:r>
              <a:rPr lang="pl-PL" sz="1800" dirty="0"/>
              <a:t> to </a:t>
            </a:r>
            <a:r>
              <a:rPr lang="pl-PL" sz="1800" b="1" dirty="0" err="1"/>
              <a:t>relative</a:t>
            </a:r>
            <a:r>
              <a:rPr lang="pl-PL" sz="1800" b="1" dirty="0"/>
              <a:t> </a:t>
            </a:r>
            <a:r>
              <a:rPr lang="pl-PL" sz="1800" b="1" dirty="0" err="1"/>
              <a:t>hypovolemia</a:t>
            </a:r>
            <a:r>
              <a:rPr lang="pl-PL" sz="1800" dirty="0"/>
              <a:t> and </a:t>
            </a:r>
            <a:r>
              <a:rPr lang="pl-PL" sz="1800" b="1" dirty="0" err="1"/>
              <a:t>hypotension</a:t>
            </a:r>
            <a:r>
              <a:rPr lang="pl-PL" sz="1800" dirty="0"/>
              <a:t>.</a:t>
            </a:r>
          </a:p>
          <a:p>
            <a:r>
              <a:rPr lang="pl-PL" sz="1800" dirty="0" err="1"/>
              <a:t>Rapid</a:t>
            </a:r>
            <a:r>
              <a:rPr lang="pl-PL" sz="1800" dirty="0"/>
              <a:t> fluid </a:t>
            </a:r>
            <a:r>
              <a:rPr lang="pl-PL" sz="1800" dirty="0" err="1"/>
              <a:t>replacement</a:t>
            </a:r>
            <a:r>
              <a:rPr lang="pl-PL" sz="1800" dirty="0"/>
              <a:t> </a:t>
            </a:r>
            <a:r>
              <a:rPr lang="pl-PL" sz="1800" dirty="0" err="1"/>
              <a:t>is</a:t>
            </a:r>
            <a:r>
              <a:rPr lang="pl-PL" sz="1800" dirty="0"/>
              <a:t> </a:t>
            </a:r>
            <a:r>
              <a:rPr lang="pl-PL" sz="1800" dirty="0" err="1"/>
              <a:t>essential</a:t>
            </a:r>
            <a:r>
              <a:rPr lang="pl-PL" sz="1800" dirty="0"/>
              <a:t> to </a:t>
            </a:r>
            <a:r>
              <a:rPr lang="pl-PL" sz="1800" dirty="0" err="1"/>
              <a:t>restore</a:t>
            </a:r>
            <a:r>
              <a:rPr lang="pl-PL" sz="1800" dirty="0"/>
              <a:t> </a:t>
            </a:r>
            <a:r>
              <a:rPr lang="pl-PL" sz="1800" b="1" dirty="0" err="1"/>
              <a:t>circulatory</a:t>
            </a:r>
            <a:r>
              <a:rPr lang="pl-PL" sz="1800" b="1" dirty="0"/>
              <a:t> </a:t>
            </a:r>
            <a:r>
              <a:rPr lang="pl-PL" sz="1800" b="1" dirty="0" err="1"/>
              <a:t>volume</a:t>
            </a:r>
            <a:r>
              <a:rPr lang="pl-PL" sz="1800" dirty="0"/>
              <a:t> and </a:t>
            </a:r>
            <a:r>
              <a:rPr lang="pl-PL" sz="1800" b="1" dirty="0" err="1"/>
              <a:t>tissue</a:t>
            </a:r>
            <a:r>
              <a:rPr lang="pl-PL" sz="1800" b="1" dirty="0"/>
              <a:t> </a:t>
            </a:r>
            <a:r>
              <a:rPr lang="pl-PL" sz="1800" b="1" dirty="0" err="1"/>
              <a:t>perfusion</a:t>
            </a:r>
            <a:r>
              <a:rPr lang="pl-PL" sz="1800" dirty="0"/>
              <a:t>.</a:t>
            </a:r>
          </a:p>
          <a:p>
            <a:r>
              <a:rPr lang="pl-PL" sz="1800" b="1" dirty="0" err="1">
                <a:solidFill>
                  <a:srgbClr val="00B0F0"/>
                </a:solidFill>
              </a:rPr>
              <a:t>Type</a:t>
            </a:r>
            <a:r>
              <a:rPr lang="pl-PL" sz="1800" b="1" dirty="0">
                <a:solidFill>
                  <a:srgbClr val="00B0F0"/>
                </a:solidFill>
              </a:rPr>
              <a:t> of Fluid</a:t>
            </a:r>
            <a:r>
              <a:rPr lang="pl-PL" sz="1800" b="1" dirty="0"/>
              <a:t>:</a:t>
            </a:r>
            <a:endParaRPr lang="pl-PL" sz="1800" dirty="0"/>
          </a:p>
          <a:p>
            <a:r>
              <a:rPr lang="pl-PL" sz="1800" b="1" dirty="0" err="1"/>
              <a:t>Isotonic</a:t>
            </a:r>
            <a:r>
              <a:rPr lang="pl-PL" sz="1800" b="1" dirty="0"/>
              <a:t> </a:t>
            </a:r>
            <a:r>
              <a:rPr lang="pl-PL" sz="1800" b="1" dirty="0" err="1"/>
              <a:t>crystalloids</a:t>
            </a:r>
            <a:r>
              <a:rPr lang="pl-PL" sz="1800" dirty="0"/>
              <a:t> (0.9% NaCl </a:t>
            </a:r>
            <a:r>
              <a:rPr lang="pl-PL" sz="1800" dirty="0" err="1"/>
              <a:t>or</a:t>
            </a:r>
            <a:r>
              <a:rPr lang="pl-PL" sz="1800" dirty="0"/>
              <a:t> </a:t>
            </a:r>
            <a:r>
              <a:rPr lang="pl-PL" sz="1800" dirty="0" err="1"/>
              <a:t>Ringer’s</a:t>
            </a:r>
            <a:r>
              <a:rPr lang="pl-PL" sz="1800" dirty="0"/>
              <a:t> </a:t>
            </a:r>
            <a:r>
              <a:rPr lang="pl-PL" sz="1800" dirty="0" err="1"/>
              <a:t>lactate</a:t>
            </a:r>
            <a:r>
              <a:rPr lang="pl-PL" sz="1800" dirty="0"/>
              <a:t>)</a:t>
            </a:r>
          </a:p>
          <a:p>
            <a:r>
              <a:rPr lang="pl-PL" sz="1800" dirty="0" err="1"/>
              <a:t>Avoid</a:t>
            </a:r>
            <a:r>
              <a:rPr lang="pl-PL" sz="1800" dirty="0"/>
              <a:t> </a:t>
            </a:r>
            <a:r>
              <a:rPr lang="pl-PL" sz="1800" dirty="0" err="1"/>
              <a:t>colloids</a:t>
            </a:r>
            <a:r>
              <a:rPr lang="pl-PL" sz="1800" dirty="0"/>
              <a:t> – </a:t>
            </a:r>
            <a:r>
              <a:rPr lang="pl-PL" sz="1800" dirty="0" err="1"/>
              <a:t>may</a:t>
            </a:r>
            <a:r>
              <a:rPr lang="pl-PL" sz="1800" dirty="0"/>
              <a:t> </a:t>
            </a:r>
            <a:r>
              <a:rPr lang="pl-PL" sz="1800" dirty="0" err="1"/>
              <a:t>worsen</a:t>
            </a:r>
            <a:r>
              <a:rPr lang="pl-PL" sz="1800" dirty="0"/>
              <a:t> </a:t>
            </a:r>
            <a:r>
              <a:rPr lang="pl-PL" sz="1800" dirty="0" err="1"/>
              <a:t>allergic</a:t>
            </a:r>
            <a:r>
              <a:rPr lang="pl-PL" sz="1800" dirty="0"/>
              <a:t> </a:t>
            </a:r>
            <a:r>
              <a:rPr lang="pl-PL" sz="1800" dirty="0" err="1"/>
              <a:t>response</a:t>
            </a:r>
            <a:endParaRPr lang="pl-PL" sz="1800" dirty="0"/>
          </a:p>
          <a:p>
            <a:r>
              <a:rPr lang="pl-PL" sz="1800" b="1" dirty="0" err="1">
                <a:solidFill>
                  <a:srgbClr val="00B0F0"/>
                </a:solidFill>
              </a:rPr>
              <a:t>Dosage</a:t>
            </a:r>
            <a:r>
              <a:rPr lang="pl-PL" sz="1800" b="1" dirty="0">
                <a:solidFill>
                  <a:srgbClr val="00B0F0"/>
                </a:solidFill>
              </a:rPr>
              <a:t> and Administration</a:t>
            </a:r>
            <a:r>
              <a:rPr lang="pl-PL" sz="1800" b="1" dirty="0"/>
              <a:t>:</a:t>
            </a:r>
            <a:endParaRPr lang="pl-PL" sz="1800" dirty="0"/>
          </a:p>
          <a:p>
            <a:r>
              <a:rPr lang="pl-PL" sz="1800" b="1" dirty="0" err="1"/>
              <a:t>Adults</a:t>
            </a:r>
            <a:r>
              <a:rPr lang="pl-PL" sz="1800" b="1" dirty="0"/>
              <a:t>:</a:t>
            </a:r>
            <a:r>
              <a:rPr lang="pl-PL" sz="1800" dirty="0"/>
              <a:t> 1–2 </a:t>
            </a:r>
            <a:r>
              <a:rPr lang="pl-PL" sz="1800" dirty="0" err="1"/>
              <a:t>liters</a:t>
            </a:r>
            <a:r>
              <a:rPr lang="pl-PL" sz="1800" dirty="0"/>
              <a:t> </a:t>
            </a:r>
            <a:r>
              <a:rPr lang="pl-PL" sz="1800" dirty="0" err="1"/>
              <a:t>rapidly</a:t>
            </a:r>
            <a:r>
              <a:rPr lang="pl-PL" sz="1800" dirty="0"/>
              <a:t> (as bolus, </a:t>
            </a:r>
            <a:r>
              <a:rPr lang="pl-PL" sz="1800" dirty="0" err="1"/>
              <a:t>e.g</a:t>
            </a:r>
            <a:r>
              <a:rPr lang="pl-PL" sz="1800" dirty="0"/>
              <a:t>., 500 </a:t>
            </a:r>
            <a:r>
              <a:rPr lang="pl-PL" sz="1800" dirty="0" err="1"/>
              <a:t>mL</a:t>
            </a:r>
            <a:r>
              <a:rPr lang="pl-PL" sz="1800" dirty="0"/>
              <a:t> </a:t>
            </a:r>
            <a:r>
              <a:rPr lang="pl-PL" sz="1800" dirty="0" err="1"/>
              <a:t>over</a:t>
            </a:r>
            <a:r>
              <a:rPr lang="pl-PL" sz="1800" dirty="0"/>
              <a:t> 5–10 </a:t>
            </a:r>
            <a:r>
              <a:rPr lang="pl-PL" sz="1800" dirty="0" err="1"/>
              <a:t>minutes</a:t>
            </a:r>
            <a:r>
              <a:rPr lang="pl-PL" sz="1800" dirty="0"/>
              <a:t>)</a:t>
            </a:r>
          </a:p>
          <a:p>
            <a:r>
              <a:rPr lang="pl-PL" sz="1800" b="1" dirty="0" err="1"/>
              <a:t>Children</a:t>
            </a:r>
            <a:r>
              <a:rPr lang="pl-PL" sz="1800" b="1" dirty="0"/>
              <a:t>:</a:t>
            </a:r>
            <a:r>
              <a:rPr lang="pl-PL" sz="1800" dirty="0"/>
              <a:t> 20 </a:t>
            </a:r>
            <a:r>
              <a:rPr lang="pl-PL" sz="1800" dirty="0" err="1"/>
              <a:t>mL</a:t>
            </a:r>
            <a:r>
              <a:rPr lang="pl-PL" sz="1800" dirty="0"/>
              <a:t>/kg bolus; </a:t>
            </a:r>
            <a:r>
              <a:rPr lang="pl-PL" sz="1800" dirty="0" err="1"/>
              <a:t>repeat</a:t>
            </a:r>
            <a:r>
              <a:rPr lang="pl-PL" sz="1800" dirty="0"/>
              <a:t> as </a:t>
            </a:r>
            <a:r>
              <a:rPr lang="pl-PL" sz="1800" dirty="0" err="1"/>
              <a:t>needed</a:t>
            </a:r>
            <a:endParaRPr lang="pl-PL" sz="1800" dirty="0"/>
          </a:p>
          <a:p>
            <a:r>
              <a:rPr lang="pl-PL" sz="1800" dirty="0" err="1"/>
              <a:t>Reassess</a:t>
            </a:r>
            <a:r>
              <a:rPr lang="pl-PL" sz="1800" dirty="0"/>
              <a:t> </a:t>
            </a:r>
            <a:r>
              <a:rPr lang="pl-PL" sz="1800" dirty="0" err="1"/>
              <a:t>after</a:t>
            </a:r>
            <a:r>
              <a:rPr lang="pl-PL" sz="1800" dirty="0"/>
              <a:t> </a:t>
            </a:r>
            <a:r>
              <a:rPr lang="pl-PL" sz="1800" dirty="0" err="1"/>
              <a:t>each</a:t>
            </a:r>
            <a:r>
              <a:rPr lang="pl-PL" sz="1800" dirty="0"/>
              <a:t> bolus — monitor </a:t>
            </a:r>
            <a:r>
              <a:rPr lang="pl-PL" sz="1800" dirty="0" err="1"/>
              <a:t>blood</a:t>
            </a:r>
            <a:r>
              <a:rPr lang="pl-PL" sz="1800" dirty="0"/>
              <a:t> </a:t>
            </a:r>
            <a:r>
              <a:rPr lang="pl-PL" sz="1800" dirty="0" err="1"/>
              <a:t>pressure</a:t>
            </a:r>
            <a:r>
              <a:rPr lang="pl-PL" sz="1800" dirty="0"/>
              <a:t>, </a:t>
            </a:r>
            <a:r>
              <a:rPr lang="pl-PL" sz="1800" dirty="0" err="1"/>
              <a:t>heart</a:t>
            </a:r>
            <a:r>
              <a:rPr lang="pl-PL" sz="1800" dirty="0"/>
              <a:t> </a:t>
            </a:r>
            <a:r>
              <a:rPr lang="pl-PL" sz="1800" dirty="0" err="1"/>
              <a:t>rate</a:t>
            </a:r>
            <a:r>
              <a:rPr lang="pl-PL" sz="1800" dirty="0"/>
              <a:t>, </a:t>
            </a:r>
            <a:r>
              <a:rPr lang="pl-PL" sz="1800" dirty="0" err="1"/>
              <a:t>urine</a:t>
            </a:r>
            <a:r>
              <a:rPr lang="pl-PL" sz="1800" dirty="0"/>
              <a:t> </a:t>
            </a:r>
            <a:r>
              <a:rPr lang="pl-PL" sz="1800" dirty="0" err="1"/>
              <a:t>output</a:t>
            </a:r>
            <a:endParaRPr lang="pl-PL" sz="1800" dirty="0"/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24826207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899016-F3C4-62AE-584C-627EF22BB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Airway Management, Oxygen Therapy, and Respiratory Support in Anaphylaxis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972DB9-370B-2138-1AAD-560D5E77820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l-PL" sz="2600" b="1" dirty="0" err="1">
                <a:solidFill>
                  <a:srgbClr val="00B0F0"/>
                </a:solidFill>
              </a:rPr>
              <a:t>Airway</a:t>
            </a:r>
            <a:r>
              <a:rPr lang="pl-PL" sz="2600" b="1" dirty="0">
                <a:solidFill>
                  <a:srgbClr val="00B0F0"/>
                </a:solidFill>
              </a:rPr>
              <a:t> (A):</a:t>
            </a:r>
            <a:endParaRPr lang="pl-PL" sz="2600" dirty="0">
              <a:solidFill>
                <a:srgbClr val="00B0F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l-PL" sz="2600" dirty="0" err="1"/>
              <a:t>Assess</a:t>
            </a:r>
            <a:r>
              <a:rPr lang="pl-PL" sz="2600" dirty="0"/>
              <a:t> for </a:t>
            </a:r>
            <a:r>
              <a:rPr lang="pl-PL" sz="2600" b="1" dirty="0" err="1"/>
              <a:t>laryngeal</a:t>
            </a:r>
            <a:r>
              <a:rPr lang="pl-PL" sz="2600" b="1" dirty="0"/>
              <a:t> </a:t>
            </a:r>
            <a:r>
              <a:rPr lang="pl-PL" sz="2600" b="1" dirty="0" err="1"/>
              <a:t>edema</a:t>
            </a:r>
            <a:r>
              <a:rPr lang="pl-PL" sz="2600" dirty="0"/>
              <a:t>, </a:t>
            </a:r>
            <a:r>
              <a:rPr lang="pl-PL" sz="2600" b="1" dirty="0"/>
              <a:t>stridor</a:t>
            </a:r>
            <a:r>
              <a:rPr lang="pl-PL" sz="2600" dirty="0"/>
              <a:t>, </a:t>
            </a:r>
            <a:r>
              <a:rPr lang="pl-PL" sz="2600" dirty="0" err="1"/>
              <a:t>or</a:t>
            </a:r>
            <a:r>
              <a:rPr lang="pl-PL" sz="2600" dirty="0"/>
              <a:t> </a:t>
            </a:r>
            <a:r>
              <a:rPr lang="pl-PL" sz="2600" b="1" dirty="0" err="1"/>
              <a:t>voice</a:t>
            </a:r>
            <a:r>
              <a:rPr lang="pl-PL" sz="2600" b="1" dirty="0"/>
              <a:t> </a:t>
            </a:r>
            <a:r>
              <a:rPr lang="pl-PL" sz="2600" b="1" dirty="0" err="1"/>
              <a:t>changes</a:t>
            </a:r>
            <a:endParaRPr lang="pl-PL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2600" b="1" dirty="0" err="1"/>
              <a:t>Early</a:t>
            </a:r>
            <a:r>
              <a:rPr lang="pl-PL" sz="2600" b="1" dirty="0"/>
              <a:t> </a:t>
            </a:r>
            <a:r>
              <a:rPr lang="pl-PL" sz="2600" b="1" dirty="0" err="1"/>
              <a:t>intubation</a:t>
            </a:r>
            <a:r>
              <a:rPr lang="pl-PL" sz="2600" dirty="0"/>
              <a:t> </a:t>
            </a:r>
            <a:r>
              <a:rPr lang="pl-PL" sz="2600" dirty="0" err="1"/>
              <a:t>if</a:t>
            </a:r>
            <a:r>
              <a:rPr lang="pl-PL" sz="26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2600" dirty="0"/>
              <a:t>Progressive </a:t>
            </a:r>
            <a:r>
              <a:rPr lang="pl-PL" sz="2600" dirty="0" err="1"/>
              <a:t>airway</a:t>
            </a:r>
            <a:r>
              <a:rPr lang="pl-PL" sz="2600" dirty="0"/>
              <a:t> </a:t>
            </a:r>
            <a:r>
              <a:rPr lang="pl-PL" sz="2600" dirty="0" err="1"/>
              <a:t>obstruction</a:t>
            </a:r>
            <a:endParaRPr lang="pl-PL" sz="2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2600" dirty="0" err="1"/>
              <a:t>Swelling</a:t>
            </a:r>
            <a:r>
              <a:rPr lang="pl-PL" sz="2600" dirty="0"/>
              <a:t> of </a:t>
            </a:r>
            <a:r>
              <a:rPr lang="pl-PL" sz="2600" dirty="0" err="1"/>
              <a:t>tongue</a:t>
            </a:r>
            <a:r>
              <a:rPr lang="pl-PL" sz="2600" dirty="0"/>
              <a:t> </a:t>
            </a:r>
            <a:r>
              <a:rPr lang="pl-PL" sz="2600" dirty="0" err="1"/>
              <a:t>or</a:t>
            </a:r>
            <a:r>
              <a:rPr lang="pl-PL" sz="2600" dirty="0"/>
              <a:t> </a:t>
            </a:r>
            <a:r>
              <a:rPr lang="pl-PL" sz="2600" dirty="0" err="1"/>
              <a:t>larynx</a:t>
            </a:r>
            <a:endParaRPr lang="pl-PL" sz="2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2600" dirty="0"/>
              <a:t>Respiratory </a:t>
            </a:r>
            <a:r>
              <a:rPr lang="pl-PL" sz="2600" dirty="0" err="1"/>
              <a:t>fatigue</a:t>
            </a:r>
            <a:r>
              <a:rPr lang="pl-PL" sz="2600" dirty="0"/>
              <a:t> </a:t>
            </a:r>
            <a:r>
              <a:rPr lang="pl-PL" sz="2600" dirty="0" err="1"/>
              <a:t>or</a:t>
            </a:r>
            <a:r>
              <a:rPr lang="pl-PL" sz="2600" dirty="0"/>
              <a:t> </a:t>
            </a:r>
            <a:r>
              <a:rPr lang="pl-PL" sz="2600" dirty="0" err="1"/>
              <a:t>hypoventilation</a:t>
            </a:r>
            <a:endParaRPr lang="pl-PL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2600" b="1" dirty="0" err="1"/>
              <a:t>Prefer</a:t>
            </a:r>
            <a:r>
              <a:rPr lang="pl-PL" sz="2600" b="1" dirty="0"/>
              <a:t> </a:t>
            </a:r>
            <a:r>
              <a:rPr lang="pl-PL" sz="2600" b="1" dirty="0" err="1"/>
              <a:t>experienced</a:t>
            </a:r>
            <a:r>
              <a:rPr lang="pl-PL" sz="2600" b="1" dirty="0"/>
              <a:t> </a:t>
            </a:r>
            <a:r>
              <a:rPr lang="pl-PL" sz="2600" b="1" dirty="0" err="1"/>
              <a:t>personnel</a:t>
            </a:r>
            <a:r>
              <a:rPr lang="pl-PL" sz="2600" dirty="0"/>
              <a:t> – </a:t>
            </a:r>
            <a:r>
              <a:rPr lang="pl-PL" sz="2600" dirty="0" err="1"/>
              <a:t>airway</a:t>
            </a:r>
            <a:r>
              <a:rPr lang="pl-PL" sz="2600" dirty="0"/>
              <a:t> </a:t>
            </a:r>
            <a:r>
              <a:rPr lang="pl-PL" sz="2600" dirty="0" err="1"/>
              <a:t>edema</a:t>
            </a:r>
            <a:r>
              <a:rPr lang="pl-PL" sz="2600" dirty="0"/>
              <a:t> </a:t>
            </a:r>
            <a:r>
              <a:rPr lang="pl-PL" sz="2600" dirty="0" err="1"/>
              <a:t>makes</a:t>
            </a:r>
            <a:r>
              <a:rPr lang="pl-PL" sz="2600" dirty="0"/>
              <a:t> </a:t>
            </a:r>
            <a:r>
              <a:rPr lang="pl-PL" sz="2600" dirty="0" err="1"/>
              <a:t>intubation</a:t>
            </a:r>
            <a:r>
              <a:rPr lang="pl-PL" sz="2600" dirty="0"/>
              <a:t> </a:t>
            </a:r>
            <a:r>
              <a:rPr lang="pl-PL" sz="2600" dirty="0" err="1"/>
              <a:t>difficult</a:t>
            </a:r>
            <a:endParaRPr lang="pl-PL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2600" dirty="0" err="1"/>
              <a:t>If</a:t>
            </a:r>
            <a:r>
              <a:rPr lang="pl-PL" sz="2600" dirty="0"/>
              <a:t> </a:t>
            </a:r>
            <a:r>
              <a:rPr lang="pl-PL" sz="2600" dirty="0" err="1"/>
              <a:t>intubation</a:t>
            </a:r>
            <a:r>
              <a:rPr lang="pl-PL" sz="2600" dirty="0"/>
              <a:t> </a:t>
            </a:r>
            <a:r>
              <a:rPr lang="pl-PL" sz="2600" dirty="0" err="1"/>
              <a:t>fails</a:t>
            </a:r>
            <a:r>
              <a:rPr lang="pl-PL" sz="2600" dirty="0"/>
              <a:t> → </a:t>
            </a:r>
            <a:r>
              <a:rPr lang="pl-PL" sz="2600" b="1" dirty="0" err="1"/>
              <a:t>emergency</a:t>
            </a:r>
            <a:r>
              <a:rPr lang="pl-PL" sz="2600" b="1" dirty="0"/>
              <a:t> </a:t>
            </a:r>
            <a:r>
              <a:rPr lang="pl-PL" sz="2600" b="1" dirty="0" err="1"/>
              <a:t>cricothyrotomy</a:t>
            </a:r>
            <a:r>
              <a:rPr lang="pl-PL" sz="2600" b="1" dirty="0"/>
              <a:t> </a:t>
            </a:r>
            <a:r>
              <a:rPr lang="pl-PL" sz="2600" b="1" dirty="0" err="1"/>
              <a:t>or</a:t>
            </a:r>
            <a:r>
              <a:rPr lang="pl-PL" sz="2600" b="1" dirty="0"/>
              <a:t> </a:t>
            </a:r>
            <a:r>
              <a:rPr lang="pl-PL" sz="2600" b="1" dirty="0" err="1"/>
              <a:t>tracheostomy</a:t>
            </a:r>
            <a:r>
              <a:rPr lang="pl-PL" sz="2600" dirty="0"/>
              <a:t> </a:t>
            </a:r>
            <a:r>
              <a:rPr lang="pl-PL" sz="2600" dirty="0" err="1"/>
              <a:t>may</a:t>
            </a:r>
            <a:r>
              <a:rPr lang="pl-PL" sz="2600" dirty="0"/>
              <a:t> be </a:t>
            </a:r>
            <a:r>
              <a:rPr lang="pl-PL" sz="2600" dirty="0" err="1"/>
              <a:t>required</a:t>
            </a:r>
            <a:endParaRPr lang="pl-PL" sz="2600" dirty="0"/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99025" y="2306128"/>
            <a:ext cx="3566160" cy="402336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l-PL" sz="2400" b="1" dirty="0" err="1">
                <a:solidFill>
                  <a:srgbClr val="00B0F0"/>
                </a:solidFill>
              </a:rPr>
              <a:t>Oxygen</a:t>
            </a:r>
            <a:r>
              <a:rPr lang="pl-PL" sz="2400" b="1" dirty="0">
                <a:solidFill>
                  <a:srgbClr val="00B0F0"/>
                </a:solidFill>
              </a:rPr>
              <a:t> </a:t>
            </a:r>
            <a:r>
              <a:rPr lang="pl-PL" sz="2400" b="1" dirty="0" err="1">
                <a:solidFill>
                  <a:srgbClr val="00B0F0"/>
                </a:solidFill>
              </a:rPr>
              <a:t>Therapy</a:t>
            </a:r>
            <a:r>
              <a:rPr lang="pl-PL" sz="2400" b="1" dirty="0">
                <a:solidFill>
                  <a:srgbClr val="00B0F0"/>
                </a:solidFill>
              </a:rPr>
              <a:t> (B):</a:t>
            </a:r>
            <a:endParaRPr lang="pl-PL" sz="2400" dirty="0">
              <a:solidFill>
                <a:srgbClr val="00B0F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 err="1"/>
              <a:t>Administer</a:t>
            </a:r>
            <a:r>
              <a:rPr lang="pl-PL" sz="2400" dirty="0"/>
              <a:t> </a:t>
            </a:r>
            <a:r>
              <a:rPr lang="pl-PL" sz="2400" b="1" dirty="0"/>
              <a:t>high-</a:t>
            </a:r>
            <a:r>
              <a:rPr lang="pl-PL" sz="2400" b="1" dirty="0" err="1"/>
              <a:t>flow</a:t>
            </a:r>
            <a:r>
              <a:rPr lang="pl-PL" sz="2400" b="1" dirty="0"/>
              <a:t> </a:t>
            </a:r>
            <a:r>
              <a:rPr lang="pl-PL" sz="2400" b="1" dirty="0" err="1"/>
              <a:t>oxygen</a:t>
            </a:r>
            <a:r>
              <a:rPr lang="pl-PL" sz="2400" b="1" dirty="0"/>
              <a:t> (10–15 L/min)</a:t>
            </a:r>
            <a:r>
              <a:rPr lang="pl-PL" sz="2400" dirty="0"/>
              <a:t> via non-</a:t>
            </a:r>
            <a:r>
              <a:rPr lang="pl-PL" sz="2400" dirty="0" err="1"/>
              <a:t>rebreather</a:t>
            </a:r>
            <a:r>
              <a:rPr lang="pl-PL" sz="2400" dirty="0"/>
              <a:t> </a:t>
            </a:r>
            <a:r>
              <a:rPr lang="pl-PL" sz="2400" dirty="0" err="1"/>
              <a:t>mask</a:t>
            </a:r>
            <a:endParaRPr lang="pl-PL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/>
              <a:t>Target </a:t>
            </a:r>
            <a:r>
              <a:rPr lang="pl-PL" sz="2400" b="1" dirty="0" err="1"/>
              <a:t>SpO</a:t>
            </a:r>
            <a:r>
              <a:rPr lang="pl-PL" sz="2400" b="1" dirty="0"/>
              <a:t>₂ ≥ 94%</a:t>
            </a:r>
            <a:endParaRPr lang="pl-PL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 err="1"/>
              <a:t>Continue</a:t>
            </a:r>
            <a:r>
              <a:rPr lang="pl-PL" sz="2400" dirty="0"/>
              <a:t> </a:t>
            </a:r>
            <a:r>
              <a:rPr lang="pl-PL" sz="2400" dirty="0" err="1"/>
              <a:t>during</a:t>
            </a:r>
            <a:r>
              <a:rPr lang="pl-PL" sz="2400" dirty="0"/>
              <a:t> </a:t>
            </a:r>
            <a:r>
              <a:rPr lang="pl-PL" sz="2400" dirty="0" err="1"/>
              <a:t>all</a:t>
            </a:r>
            <a:r>
              <a:rPr lang="pl-PL" sz="2400" dirty="0"/>
              <a:t> </a:t>
            </a:r>
            <a:r>
              <a:rPr lang="pl-PL" sz="2400" dirty="0" err="1"/>
              <a:t>stages</a:t>
            </a:r>
            <a:r>
              <a:rPr lang="pl-PL" sz="2400" dirty="0"/>
              <a:t> of </a:t>
            </a:r>
            <a:r>
              <a:rPr lang="pl-PL" sz="2400" dirty="0" err="1"/>
              <a:t>treatment</a:t>
            </a:r>
            <a:r>
              <a:rPr lang="pl-PL" sz="2400" dirty="0"/>
              <a:t>, </a:t>
            </a:r>
            <a:r>
              <a:rPr lang="pl-PL" sz="2400" dirty="0" err="1"/>
              <a:t>including</a:t>
            </a:r>
            <a:r>
              <a:rPr lang="pl-PL" sz="2400" dirty="0"/>
              <a:t> </a:t>
            </a:r>
            <a:r>
              <a:rPr lang="pl-PL" sz="2400" dirty="0" err="1"/>
              <a:t>epinephrine</a:t>
            </a:r>
            <a:r>
              <a:rPr lang="pl-PL" sz="2400" dirty="0"/>
              <a:t> </a:t>
            </a:r>
            <a:r>
              <a:rPr lang="pl-PL" sz="2400" dirty="0" err="1"/>
              <a:t>administration</a:t>
            </a:r>
            <a:r>
              <a:rPr lang="pl-PL" sz="2400" dirty="0"/>
              <a:t> and transport</a:t>
            </a:r>
          </a:p>
          <a:p>
            <a:pPr>
              <a:buNone/>
            </a:pPr>
            <a:r>
              <a:rPr lang="pl-PL" sz="2400" b="1" dirty="0">
                <a:solidFill>
                  <a:srgbClr val="00B0F0"/>
                </a:solidFill>
              </a:rPr>
              <a:t>Respiratory </a:t>
            </a:r>
            <a:r>
              <a:rPr lang="pl-PL" sz="2400" b="1" dirty="0" err="1">
                <a:solidFill>
                  <a:srgbClr val="00B0F0"/>
                </a:solidFill>
              </a:rPr>
              <a:t>Support</a:t>
            </a:r>
            <a:r>
              <a:rPr lang="pl-PL" sz="2400" b="1" dirty="0">
                <a:solidFill>
                  <a:srgbClr val="00B0F0"/>
                </a:solidFill>
              </a:rPr>
              <a:t>:</a:t>
            </a:r>
            <a:endParaRPr lang="pl-PL" sz="2400" dirty="0">
              <a:solidFill>
                <a:srgbClr val="00B0F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l-PL" sz="2400" b="1" dirty="0" err="1"/>
              <a:t>Bronchodilators</a:t>
            </a:r>
            <a:r>
              <a:rPr lang="pl-PL" sz="2400" dirty="0"/>
              <a:t> (</a:t>
            </a:r>
            <a:r>
              <a:rPr lang="el-GR" sz="2400" dirty="0"/>
              <a:t>β₂-</a:t>
            </a:r>
            <a:r>
              <a:rPr lang="pl-PL" sz="2400" dirty="0" err="1"/>
              <a:t>agonists</a:t>
            </a:r>
            <a:r>
              <a:rPr lang="pl-PL" sz="2400" dirty="0"/>
              <a:t>) for </a:t>
            </a:r>
            <a:r>
              <a:rPr lang="pl-PL" sz="2400" dirty="0" err="1"/>
              <a:t>bronchospasm</a:t>
            </a:r>
            <a:r>
              <a:rPr lang="pl-PL" sz="2400" dirty="0"/>
              <a:t> </a:t>
            </a:r>
            <a:r>
              <a:rPr lang="pl-PL" sz="2400" dirty="0" err="1"/>
              <a:t>resistant</a:t>
            </a:r>
            <a:r>
              <a:rPr lang="pl-PL" sz="2400" dirty="0"/>
              <a:t> to </a:t>
            </a:r>
            <a:r>
              <a:rPr lang="pl-PL" sz="2400" dirty="0" err="1"/>
              <a:t>epinephrine</a:t>
            </a:r>
            <a:endParaRPr lang="pl-PL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2400" b="1" dirty="0" err="1"/>
              <a:t>Bag-valve-mask</a:t>
            </a:r>
            <a:r>
              <a:rPr lang="pl-PL" sz="2400" b="1" dirty="0"/>
              <a:t> </a:t>
            </a:r>
            <a:r>
              <a:rPr lang="pl-PL" sz="2400" b="1" dirty="0" err="1"/>
              <a:t>ventilation</a:t>
            </a:r>
            <a:r>
              <a:rPr lang="pl-PL" sz="2400" dirty="0"/>
              <a:t> </a:t>
            </a:r>
            <a:r>
              <a:rPr lang="pl-PL" sz="2400" dirty="0" err="1"/>
              <a:t>if</a:t>
            </a:r>
            <a:r>
              <a:rPr lang="pl-PL" sz="2400" dirty="0"/>
              <a:t> </a:t>
            </a:r>
            <a:r>
              <a:rPr lang="pl-PL" sz="2400" dirty="0" err="1"/>
              <a:t>inadequate</a:t>
            </a:r>
            <a:r>
              <a:rPr lang="pl-PL" sz="2400" dirty="0"/>
              <a:t> </a:t>
            </a:r>
            <a:r>
              <a:rPr lang="pl-PL" sz="2400" dirty="0" err="1"/>
              <a:t>spontaneous</a:t>
            </a:r>
            <a:r>
              <a:rPr lang="pl-PL" sz="2400" dirty="0"/>
              <a:t> </a:t>
            </a:r>
            <a:r>
              <a:rPr lang="pl-PL" sz="2400" dirty="0" err="1"/>
              <a:t>breathing</a:t>
            </a:r>
            <a:endParaRPr lang="pl-PL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pl-PL" sz="2400" b="1" dirty="0" err="1"/>
              <a:t>Mechanical</a:t>
            </a:r>
            <a:r>
              <a:rPr lang="pl-PL" sz="2400" b="1" dirty="0"/>
              <a:t> </a:t>
            </a:r>
            <a:r>
              <a:rPr lang="pl-PL" sz="2400" b="1" dirty="0" err="1"/>
              <a:t>ventilation</a:t>
            </a:r>
            <a:r>
              <a:rPr lang="pl-PL" sz="2400" dirty="0"/>
              <a:t> in </a:t>
            </a:r>
            <a:r>
              <a:rPr lang="pl-PL" sz="2400" dirty="0" err="1"/>
              <a:t>refractory</a:t>
            </a:r>
            <a:r>
              <a:rPr lang="pl-PL" sz="2400" dirty="0"/>
              <a:t> respiratory </a:t>
            </a:r>
            <a:r>
              <a:rPr lang="pl-PL" sz="2400" dirty="0" err="1"/>
              <a:t>failure</a:t>
            </a:r>
            <a:r>
              <a:rPr lang="pl-PL" sz="2400" dirty="0"/>
              <a:t> </a:t>
            </a:r>
            <a:r>
              <a:rPr lang="pl-PL" sz="2400" dirty="0" err="1"/>
              <a:t>or</a:t>
            </a:r>
            <a:r>
              <a:rPr lang="pl-PL" sz="2400" dirty="0"/>
              <a:t> </a:t>
            </a:r>
            <a:r>
              <a:rPr lang="pl-PL" sz="2400" dirty="0" err="1"/>
              <a:t>after</a:t>
            </a:r>
            <a:r>
              <a:rPr lang="pl-PL" sz="2400" dirty="0"/>
              <a:t> </a:t>
            </a:r>
            <a:r>
              <a:rPr lang="pl-PL" sz="2400" dirty="0" err="1"/>
              <a:t>intubation</a:t>
            </a:r>
            <a:endParaRPr lang="pl-PL" sz="2400" dirty="0"/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7082849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DA56E7-0BB5-389F-8FA5-D4FDD0555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Frequency of Monitoring – </a:t>
            </a:r>
            <a:br>
              <a:rPr lang="pl-PL" dirty="0"/>
            </a:br>
            <a:r>
              <a:rPr lang="en-US" sz="3600" dirty="0"/>
              <a:t>Blood Pressure, Heart Rate, Oxygen Saturation</a:t>
            </a:r>
            <a:endParaRPr lang="pl-PL" sz="3600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DD94B17C-99E1-009D-A662-0F6B48DF7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854" y="2084832"/>
            <a:ext cx="7431298" cy="422452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During the acute phase (first 30–60 minutes):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b="1" dirty="0"/>
              <a:t>Blood pressure (BP):</a:t>
            </a:r>
            <a:r>
              <a:rPr lang="en-US" dirty="0"/>
              <a:t> every </a:t>
            </a:r>
            <a:r>
              <a:rPr lang="en-US" b="1" dirty="0"/>
              <a:t>5 minutes</a:t>
            </a:r>
            <a:r>
              <a:rPr lang="en-US" dirty="0"/>
              <a:t> until stable</a:t>
            </a:r>
          </a:p>
          <a:p>
            <a:r>
              <a:rPr lang="en-US" b="1" dirty="0"/>
              <a:t>Heart rate (HR):</a:t>
            </a:r>
            <a:r>
              <a:rPr lang="en-US" dirty="0"/>
              <a:t> every </a:t>
            </a:r>
            <a:r>
              <a:rPr lang="en-US" b="1" dirty="0"/>
              <a:t>5 minutes</a:t>
            </a:r>
            <a:r>
              <a:rPr lang="en-US" dirty="0"/>
              <a:t> (or continuous ECG monitoring if available)</a:t>
            </a:r>
          </a:p>
          <a:p>
            <a:r>
              <a:rPr lang="en-US" b="1" dirty="0"/>
              <a:t>Oxygen saturation (SpO₂):</a:t>
            </a:r>
            <a:r>
              <a:rPr lang="en-US" dirty="0"/>
              <a:t> </a:t>
            </a:r>
            <a:r>
              <a:rPr lang="en-US" b="1" dirty="0"/>
              <a:t>continuous monitoring</a:t>
            </a:r>
            <a:endParaRPr lang="en-US" dirty="0"/>
          </a:p>
          <a:p>
            <a:r>
              <a:rPr lang="en-US" b="1" dirty="0">
                <a:solidFill>
                  <a:srgbClr val="00B0F0"/>
                </a:solidFill>
              </a:rPr>
              <a:t>After stabilization (observation period):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b="1" dirty="0"/>
              <a:t>BP and HR:</a:t>
            </a:r>
            <a:r>
              <a:rPr lang="en-US" dirty="0"/>
              <a:t> every </a:t>
            </a:r>
            <a:r>
              <a:rPr lang="en-US" b="1" dirty="0"/>
              <a:t>15–30 minutes</a:t>
            </a:r>
            <a:r>
              <a:rPr lang="en-US" dirty="0"/>
              <a:t> during the next </a:t>
            </a:r>
            <a:r>
              <a:rPr lang="en-US" b="1" dirty="0"/>
              <a:t>2–4 hours</a:t>
            </a:r>
            <a:endParaRPr lang="en-US" dirty="0"/>
          </a:p>
          <a:p>
            <a:r>
              <a:rPr lang="en-US" b="1" dirty="0"/>
              <a:t>SpO₂:</a:t>
            </a:r>
            <a:r>
              <a:rPr lang="en-US" dirty="0"/>
              <a:t> every </a:t>
            </a:r>
            <a:r>
              <a:rPr lang="en-US" b="1" dirty="0"/>
              <a:t>15 minutes</a:t>
            </a:r>
            <a:r>
              <a:rPr lang="en-US" dirty="0"/>
              <a:t>, or continuous if symptoms persist</a:t>
            </a:r>
          </a:p>
          <a:p>
            <a:r>
              <a:rPr lang="en-US" b="1" dirty="0"/>
              <a:t>During prolonged observation (≥8 hours, risk of biphasic reaction):</a:t>
            </a:r>
            <a:endParaRPr lang="en-US" dirty="0"/>
          </a:p>
          <a:p>
            <a:r>
              <a:rPr lang="en-US" b="1" dirty="0"/>
              <a:t>BP, HR, SpO₂:</a:t>
            </a:r>
            <a:r>
              <a:rPr lang="en-US" dirty="0"/>
              <a:t> every </a:t>
            </a:r>
            <a:r>
              <a:rPr lang="en-US" b="1" dirty="0"/>
              <a:t>hour</a:t>
            </a:r>
            <a:r>
              <a:rPr lang="en-US" dirty="0"/>
              <a:t>, or more frequently if any recurrence of symptoms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296347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17D50B-A6D8-BF29-79A2-51AE6BC7F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Hospitalization</a:t>
            </a:r>
            <a:r>
              <a:rPr lang="pl-PL" dirty="0"/>
              <a:t> </a:t>
            </a:r>
            <a:r>
              <a:rPr lang="pl-PL" dirty="0" err="1"/>
              <a:t>Criteria</a:t>
            </a:r>
            <a:r>
              <a:rPr lang="pl-PL" dirty="0"/>
              <a:t> in </a:t>
            </a:r>
            <a:r>
              <a:rPr lang="pl-PL" dirty="0" err="1"/>
              <a:t>Anaphylaxis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D8B5064-A379-04DD-9FCA-ACAE3D4A2CD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2200" b="1" dirty="0">
                <a:solidFill>
                  <a:srgbClr val="00B0F0"/>
                </a:solidFill>
              </a:rPr>
              <a:t>1. Severe or protracted reaction</a:t>
            </a:r>
            <a:endParaRPr lang="en-US" sz="2200" dirty="0">
              <a:solidFill>
                <a:srgbClr val="00B0F0"/>
              </a:solidFill>
            </a:endParaRPr>
          </a:p>
          <a:p>
            <a:r>
              <a:rPr lang="en-US" sz="2200" dirty="0"/>
              <a:t>Hypotension requiring repeated epinephrine doses or IV fluids</a:t>
            </a:r>
          </a:p>
          <a:p>
            <a:r>
              <a:rPr lang="en-US" sz="2200" dirty="0"/>
              <a:t>Respiratory compromise (laryngeal edema, bronchospasm, hypoxia)</a:t>
            </a:r>
          </a:p>
          <a:p>
            <a:r>
              <a:rPr lang="en-US" sz="2200" dirty="0"/>
              <a:t>Persistent gastrointestinal or neurological symptoms</a:t>
            </a:r>
          </a:p>
          <a:p>
            <a:r>
              <a:rPr lang="en-US" sz="2200" b="1" dirty="0">
                <a:solidFill>
                  <a:srgbClr val="00B0F0"/>
                </a:solidFill>
              </a:rPr>
              <a:t>2. Biphasic or prolonged course</a:t>
            </a:r>
            <a:endParaRPr lang="en-US" sz="2200" dirty="0">
              <a:solidFill>
                <a:srgbClr val="00B0F0"/>
              </a:solidFill>
            </a:endParaRPr>
          </a:p>
          <a:p>
            <a:r>
              <a:rPr lang="en-US" sz="2200" dirty="0"/>
              <a:t>Recurrence of symptoms after initial stabilization</a:t>
            </a:r>
          </a:p>
          <a:p>
            <a:r>
              <a:rPr lang="en-US" sz="2200" dirty="0"/>
              <a:t>Need for repeated observation or treatment</a:t>
            </a:r>
          </a:p>
          <a:p>
            <a:r>
              <a:rPr lang="en-US" sz="2200" b="1" dirty="0">
                <a:solidFill>
                  <a:srgbClr val="00B0F0"/>
                </a:solidFill>
              </a:rPr>
              <a:t>3. Comorbidities or risk factors</a:t>
            </a:r>
            <a:endParaRPr lang="en-US" sz="2200" dirty="0">
              <a:solidFill>
                <a:srgbClr val="00B0F0"/>
              </a:solidFill>
            </a:endParaRPr>
          </a:p>
          <a:p>
            <a:r>
              <a:rPr lang="en-US" sz="2200" dirty="0"/>
              <a:t>Asthma (especially uncontrolled)</a:t>
            </a:r>
          </a:p>
          <a:p>
            <a:r>
              <a:rPr lang="en-US" sz="2200" dirty="0"/>
              <a:t>Cardiovascular disease</a:t>
            </a:r>
          </a:p>
          <a:p>
            <a:r>
              <a:rPr lang="en-US" sz="2200" dirty="0"/>
              <a:t>Use of β-blockers or ACE inhibitors (reduced response to epinephrine)</a:t>
            </a:r>
          </a:p>
          <a:p>
            <a:r>
              <a:rPr lang="en-US" sz="2200" dirty="0"/>
              <a:t>Very young or elderly patients</a:t>
            </a:r>
          </a:p>
          <a:p>
            <a:endParaRPr lang="pl-PL" dirty="0"/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54D6BA2F-DA60-ED95-22BC-C7372E8E431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2200" b="1" dirty="0">
                <a:solidFill>
                  <a:srgbClr val="00B0F0"/>
                </a:solidFill>
              </a:rPr>
              <a:t>4. Social or logistic reasons</a:t>
            </a:r>
            <a:endParaRPr lang="en-US" sz="2200" dirty="0">
              <a:solidFill>
                <a:srgbClr val="00B0F0"/>
              </a:solidFill>
            </a:endParaRPr>
          </a:p>
          <a:p>
            <a:r>
              <a:rPr lang="en-US" sz="2200" dirty="0"/>
              <a:t>Limited access to emergency services</a:t>
            </a:r>
          </a:p>
          <a:p>
            <a:r>
              <a:rPr lang="en-US" sz="2200" dirty="0"/>
              <a:t>Lack of supervision at home or inability to recognize recurrence</a:t>
            </a:r>
          </a:p>
          <a:p>
            <a:r>
              <a:rPr lang="en-US" sz="2200" dirty="0"/>
              <a:t>Pediatric patients — </a:t>
            </a:r>
            <a:r>
              <a:rPr lang="en-US" sz="2200" b="1" dirty="0"/>
              <a:t>always consider overnight observation</a:t>
            </a:r>
            <a:endParaRPr lang="en-US" sz="2200" dirty="0"/>
          </a:p>
          <a:p>
            <a:r>
              <a:rPr lang="en-US" sz="2200" b="1" dirty="0">
                <a:solidFill>
                  <a:srgbClr val="00B0F0"/>
                </a:solidFill>
              </a:rPr>
              <a:t>5. Anaphylaxis of unknown trigger</a:t>
            </a:r>
            <a:endParaRPr lang="en-US" sz="2200" dirty="0">
              <a:solidFill>
                <a:srgbClr val="00B0F0"/>
              </a:solidFill>
            </a:endParaRPr>
          </a:p>
          <a:p>
            <a:r>
              <a:rPr lang="en-US" sz="2200" dirty="0"/>
              <a:t>Requires inpatient evaluation and diagnostic work-up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8420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00F93B-2107-587E-9C74-65BEC1B81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Anaphylaxis vs. Anaphylactic Shock </a:t>
            </a:r>
            <a:br>
              <a:rPr lang="pl-PL" dirty="0"/>
            </a:br>
            <a:r>
              <a:rPr lang="en-US" sz="3600" dirty="0"/>
              <a:t>Differences</a:t>
            </a: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9871444-4F01-157D-F4F7-3C3B2D3A31E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pl-PL" sz="2400" b="1" dirty="0" err="1">
                <a:solidFill>
                  <a:srgbClr val="1CADE4"/>
                </a:solidFill>
              </a:rPr>
              <a:t>Anaphylaxis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1800" dirty="0" err="1"/>
              <a:t>Acute</a:t>
            </a:r>
            <a:r>
              <a:rPr lang="pl-PL" sz="1800" dirty="0"/>
              <a:t>, </a:t>
            </a:r>
            <a:r>
              <a:rPr lang="pl-PL" sz="1800" dirty="0" err="1"/>
              <a:t>systemic</a:t>
            </a:r>
            <a:r>
              <a:rPr lang="pl-PL" sz="1800" dirty="0"/>
              <a:t> </a:t>
            </a:r>
            <a:r>
              <a:rPr lang="pl-PL" sz="1800" dirty="0" err="1"/>
              <a:t>hypersensitivity</a:t>
            </a:r>
            <a:r>
              <a:rPr lang="pl-PL" sz="1800" dirty="0"/>
              <a:t> </a:t>
            </a:r>
            <a:r>
              <a:rPr lang="pl-PL" sz="1800" dirty="0" err="1"/>
              <a:t>reaction</a:t>
            </a:r>
            <a:r>
              <a:rPr lang="pl-PL" sz="1800" dirty="0"/>
              <a:t> (most </a:t>
            </a:r>
            <a:r>
              <a:rPr lang="pl-PL" sz="1800" dirty="0" err="1"/>
              <a:t>often</a:t>
            </a:r>
            <a:r>
              <a:rPr lang="pl-PL" sz="1800" dirty="0"/>
              <a:t> </a:t>
            </a:r>
            <a:r>
              <a:rPr lang="pl-PL" sz="1800" dirty="0" err="1"/>
              <a:t>IgE-mediated</a:t>
            </a:r>
            <a:r>
              <a:rPr lang="pl-PL" sz="1800" dirty="0"/>
              <a:t>).</a:t>
            </a:r>
          </a:p>
          <a:p>
            <a:pPr lvl="1"/>
            <a:r>
              <a:rPr lang="pl-PL" sz="1800" dirty="0" err="1"/>
              <a:t>Involves</a:t>
            </a:r>
            <a:r>
              <a:rPr lang="pl-PL" sz="1800" dirty="0"/>
              <a:t> ≥2 organ </a:t>
            </a:r>
            <a:r>
              <a:rPr lang="pl-PL" sz="1800" dirty="0" err="1"/>
              <a:t>systems</a:t>
            </a:r>
            <a:r>
              <a:rPr lang="pl-PL" sz="1800" dirty="0"/>
              <a:t> (skin, respiratory, </a:t>
            </a:r>
            <a:r>
              <a:rPr lang="pl-PL" sz="1800" dirty="0" err="1"/>
              <a:t>gastrointestinal</a:t>
            </a:r>
            <a:r>
              <a:rPr lang="pl-PL" sz="1800" dirty="0"/>
              <a:t>, </a:t>
            </a:r>
            <a:r>
              <a:rPr lang="pl-PL" sz="1800" dirty="0" err="1"/>
              <a:t>cardiovascular</a:t>
            </a:r>
            <a:r>
              <a:rPr lang="pl-PL" sz="1800" dirty="0"/>
              <a:t>).</a:t>
            </a:r>
          </a:p>
          <a:p>
            <a:pPr lvl="1"/>
            <a:r>
              <a:rPr lang="pl-PL" sz="1800" dirty="0" err="1"/>
              <a:t>Symptoms</a:t>
            </a:r>
            <a:r>
              <a:rPr lang="pl-PL" sz="1800" dirty="0"/>
              <a:t>: </a:t>
            </a:r>
            <a:r>
              <a:rPr lang="pl-PL" sz="1800" dirty="0" err="1"/>
              <a:t>urticaria</a:t>
            </a:r>
            <a:r>
              <a:rPr lang="pl-PL" sz="1800" dirty="0"/>
              <a:t>, </a:t>
            </a:r>
            <a:r>
              <a:rPr lang="pl-PL" sz="1800" dirty="0" err="1"/>
              <a:t>angioedema</a:t>
            </a:r>
            <a:r>
              <a:rPr lang="pl-PL" sz="1800" dirty="0"/>
              <a:t>, </a:t>
            </a:r>
            <a:r>
              <a:rPr lang="pl-PL" sz="1800" dirty="0" err="1"/>
              <a:t>dyspnea</a:t>
            </a:r>
            <a:r>
              <a:rPr lang="pl-PL" sz="1800" dirty="0"/>
              <a:t>, </a:t>
            </a:r>
            <a:r>
              <a:rPr lang="pl-PL" sz="1800" dirty="0" err="1"/>
              <a:t>abdominal</a:t>
            </a:r>
            <a:r>
              <a:rPr lang="pl-PL" sz="1800" dirty="0"/>
              <a:t> </a:t>
            </a:r>
            <a:r>
              <a:rPr lang="pl-PL" sz="1800" dirty="0" err="1"/>
              <a:t>pain</a:t>
            </a:r>
            <a:r>
              <a:rPr lang="pl-PL" sz="1800" dirty="0"/>
              <a:t>, </a:t>
            </a:r>
            <a:r>
              <a:rPr lang="pl-PL" sz="1800" dirty="0" err="1"/>
              <a:t>tachycardia</a:t>
            </a:r>
            <a:r>
              <a:rPr lang="pl-PL" sz="1800" dirty="0"/>
              <a:t>.</a:t>
            </a:r>
          </a:p>
          <a:p>
            <a:pPr lvl="1"/>
            <a:r>
              <a:rPr lang="pl-PL" sz="1800" dirty="0" err="1"/>
              <a:t>Hypotension</a:t>
            </a:r>
            <a:r>
              <a:rPr lang="pl-PL" sz="1800" dirty="0"/>
              <a:t> </a:t>
            </a:r>
            <a:r>
              <a:rPr lang="pl-PL" sz="1800" dirty="0" err="1"/>
              <a:t>may</a:t>
            </a:r>
            <a:r>
              <a:rPr lang="pl-PL" sz="1800" dirty="0"/>
              <a:t> </a:t>
            </a:r>
            <a:r>
              <a:rPr lang="pl-PL" sz="1800" dirty="0" err="1"/>
              <a:t>occur</a:t>
            </a:r>
            <a:r>
              <a:rPr lang="pl-PL" sz="1800" dirty="0"/>
              <a:t>, but </a:t>
            </a:r>
            <a:r>
              <a:rPr lang="pl-PL" sz="1800" dirty="0" err="1"/>
              <a:t>is</a:t>
            </a:r>
            <a:r>
              <a:rPr lang="pl-PL" sz="1800" dirty="0"/>
              <a:t> not </a:t>
            </a:r>
            <a:r>
              <a:rPr lang="pl-PL" sz="1800" dirty="0" err="1"/>
              <a:t>required</a:t>
            </a:r>
            <a:r>
              <a:rPr lang="pl-PL" sz="1800" dirty="0"/>
              <a:t> for </a:t>
            </a:r>
            <a:r>
              <a:rPr lang="pl-PL" sz="1800" dirty="0" err="1"/>
              <a:t>diagnosis</a:t>
            </a:r>
            <a:r>
              <a:rPr lang="pl-PL" sz="1800" dirty="0"/>
              <a:t>.</a:t>
            </a:r>
          </a:p>
          <a:p>
            <a:endParaRPr lang="pl-PL" sz="2400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5513AF00-EC99-7F43-5BEF-DC50AF59B1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l-PL" sz="2600" b="1" dirty="0" err="1">
                <a:solidFill>
                  <a:srgbClr val="1CADE4"/>
                </a:solidFill>
              </a:rPr>
              <a:t>Anaphylactic</a:t>
            </a:r>
            <a:r>
              <a:rPr lang="pl-PL" sz="2600" b="1" dirty="0">
                <a:solidFill>
                  <a:srgbClr val="1CADE4"/>
                </a:solidFill>
              </a:rPr>
              <a:t> </a:t>
            </a:r>
            <a:r>
              <a:rPr lang="pl-PL" sz="2600" b="1" dirty="0" err="1">
                <a:solidFill>
                  <a:srgbClr val="1CADE4"/>
                </a:solidFill>
              </a:rPr>
              <a:t>shock</a:t>
            </a:r>
            <a:endParaRPr lang="pl-PL" sz="2600" dirty="0">
              <a:solidFill>
                <a:srgbClr val="1CADE4"/>
              </a:solidFill>
            </a:endParaRPr>
          </a:p>
          <a:p>
            <a:pPr lvl="1"/>
            <a:r>
              <a:rPr lang="pl-PL" sz="1800" dirty="0"/>
              <a:t>The most </a:t>
            </a:r>
            <a:r>
              <a:rPr lang="pl-PL" sz="1800" dirty="0" err="1"/>
              <a:t>severe</a:t>
            </a:r>
            <a:r>
              <a:rPr lang="pl-PL" sz="1800" dirty="0"/>
              <a:t> form of </a:t>
            </a:r>
            <a:r>
              <a:rPr lang="pl-PL" sz="1800" dirty="0" err="1"/>
              <a:t>anaphylaxis</a:t>
            </a:r>
            <a:r>
              <a:rPr lang="pl-PL" sz="1800" dirty="0"/>
              <a:t>.</a:t>
            </a:r>
          </a:p>
          <a:p>
            <a:pPr lvl="1"/>
            <a:r>
              <a:rPr lang="pl-PL" sz="1800" dirty="0"/>
              <a:t>Dominant </a:t>
            </a:r>
            <a:r>
              <a:rPr lang="pl-PL" sz="1800" dirty="0" err="1"/>
              <a:t>feature</a:t>
            </a:r>
            <a:r>
              <a:rPr lang="pl-PL" sz="1800" dirty="0"/>
              <a:t>: </a:t>
            </a:r>
            <a:r>
              <a:rPr lang="pl-PL" sz="1800" dirty="0" err="1"/>
              <a:t>rapid</a:t>
            </a:r>
            <a:r>
              <a:rPr lang="pl-PL" sz="1800" dirty="0"/>
              <a:t> </a:t>
            </a:r>
            <a:r>
              <a:rPr lang="pl-PL" sz="1800" dirty="0" err="1"/>
              <a:t>hypotension</a:t>
            </a:r>
            <a:r>
              <a:rPr lang="pl-PL" sz="1800" dirty="0"/>
              <a:t> with organ </a:t>
            </a:r>
            <a:r>
              <a:rPr lang="pl-PL" sz="1800" dirty="0" err="1"/>
              <a:t>hypoperfusion</a:t>
            </a:r>
            <a:r>
              <a:rPr lang="pl-PL" sz="1800" dirty="0"/>
              <a:t>.</a:t>
            </a:r>
          </a:p>
          <a:p>
            <a:pPr lvl="1"/>
            <a:r>
              <a:rPr lang="pl-PL" sz="1800" dirty="0" err="1"/>
              <a:t>Symptoms</a:t>
            </a:r>
            <a:r>
              <a:rPr lang="pl-PL" sz="1800" dirty="0"/>
              <a:t>: </a:t>
            </a:r>
            <a:r>
              <a:rPr lang="pl-PL" sz="1800" dirty="0" err="1"/>
              <a:t>blood</a:t>
            </a:r>
            <a:r>
              <a:rPr lang="pl-PL" sz="1800" dirty="0"/>
              <a:t> </a:t>
            </a:r>
            <a:r>
              <a:rPr lang="pl-PL" sz="1800" dirty="0" err="1"/>
              <a:t>pressure</a:t>
            </a:r>
            <a:r>
              <a:rPr lang="pl-PL" sz="1800" dirty="0"/>
              <a:t> drop, </a:t>
            </a:r>
            <a:r>
              <a:rPr lang="pl-PL" sz="1800" dirty="0" err="1"/>
              <a:t>loss</a:t>
            </a:r>
            <a:r>
              <a:rPr lang="pl-PL" sz="1800" dirty="0"/>
              <a:t> of </a:t>
            </a:r>
            <a:r>
              <a:rPr lang="pl-PL" sz="1800" dirty="0" err="1"/>
              <a:t>consciousness</a:t>
            </a:r>
            <a:r>
              <a:rPr lang="pl-PL" sz="1800" dirty="0"/>
              <a:t>, </a:t>
            </a:r>
            <a:r>
              <a:rPr lang="pl-PL" sz="1800" dirty="0" err="1"/>
              <a:t>collapse</a:t>
            </a:r>
            <a:r>
              <a:rPr lang="pl-PL" sz="1800" dirty="0"/>
              <a:t>, </a:t>
            </a:r>
            <a:r>
              <a:rPr lang="pl-PL" sz="1800" dirty="0" err="1"/>
              <a:t>risk</a:t>
            </a:r>
            <a:r>
              <a:rPr lang="pl-PL" sz="1800" dirty="0"/>
              <a:t> of </a:t>
            </a:r>
            <a:r>
              <a:rPr lang="pl-PL" sz="1800" dirty="0" err="1"/>
              <a:t>cardiac</a:t>
            </a:r>
            <a:r>
              <a:rPr lang="pl-PL" sz="1800" dirty="0"/>
              <a:t> </a:t>
            </a:r>
            <a:r>
              <a:rPr lang="pl-PL" sz="1800" dirty="0" err="1"/>
              <a:t>arrest</a:t>
            </a:r>
            <a:r>
              <a:rPr lang="pl-PL" sz="1800" dirty="0"/>
              <a:t>.</a:t>
            </a:r>
          </a:p>
          <a:p>
            <a:pPr lvl="1"/>
            <a:r>
              <a:rPr lang="pl-PL" sz="1800" dirty="0" err="1"/>
              <a:t>Requires</a:t>
            </a:r>
            <a:r>
              <a:rPr lang="pl-PL" sz="1800" dirty="0"/>
              <a:t> immediate </a:t>
            </a:r>
            <a:r>
              <a:rPr lang="pl-PL" sz="1800" dirty="0" err="1"/>
              <a:t>epinephrine</a:t>
            </a:r>
            <a:r>
              <a:rPr lang="pl-PL" sz="1800" dirty="0"/>
              <a:t> and </a:t>
            </a:r>
            <a:r>
              <a:rPr lang="pl-PL" sz="1800" dirty="0" err="1"/>
              <a:t>intensive</a:t>
            </a:r>
            <a:r>
              <a:rPr lang="pl-PL" sz="1800" dirty="0"/>
              <a:t> </a:t>
            </a:r>
            <a:r>
              <a:rPr lang="pl-PL" sz="1800" dirty="0" err="1"/>
              <a:t>medical</a:t>
            </a:r>
            <a:r>
              <a:rPr lang="pl-PL" sz="1800" dirty="0"/>
              <a:t> </a:t>
            </a:r>
            <a:r>
              <a:rPr lang="pl-PL" sz="1800" dirty="0" err="1"/>
              <a:t>treatment</a:t>
            </a:r>
            <a:r>
              <a:rPr lang="pl-PL" sz="1800" dirty="0"/>
              <a:t>.</a:t>
            </a:r>
          </a:p>
          <a:p>
            <a:endParaRPr lang="pl-PL" sz="2400" dirty="0"/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4938AFC0-4762-556F-B4BF-EFA4F13383D3}"/>
              </a:ext>
            </a:extLst>
          </p:cNvPr>
          <p:cNvSpPr txBox="1"/>
          <p:nvPr/>
        </p:nvSpPr>
        <p:spPr>
          <a:xfrm>
            <a:off x="592850" y="5640463"/>
            <a:ext cx="7798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1CADE4"/>
                </a:solidFill>
              </a:rPr>
              <a:t>Key difference</a:t>
            </a:r>
            <a:br>
              <a:rPr lang="en-US" sz="2400" dirty="0">
                <a:solidFill>
                  <a:srgbClr val="1CADE4"/>
                </a:solidFill>
              </a:rPr>
            </a:br>
            <a:r>
              <a:rPr lang="en-US" dirty="0"/>
              <a:t>Anaphylaxis = a broad spectrum of systemic symptoms.</a:t>
            </a:r>
            <a:br>
              <a:rPr lang="en-US" dirty="0"/>
            </a:br>
            <a:r>
              <a:rPr lang="en-US" dirty="0"/>
              <a:t>Anaphylactic shock = severe circulatory failure occurring during anaphylaxis.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0945007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02560A-A222-2E46-2C17-F5A5EA3FB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650075-416F-21FC-AE48-0617D52F8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 After Resolution of Anaphylaxis Symptoms</a:t>
            </a:r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E1204CFF-0771-24DA-B2F9-23C83B90B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866" y="2317677"/>
            <a:ext cx="7290055" cy="4023360"/>
          </a:xfrm>
        </p:spPr>
        <p:txBody>
          <a:bodyPr/>
          <a:lstStyle/>
          <a:p>
            <a:r>
              <a:rPr lang="en-US" b="1" dirty="0"/>
              <a:t>Recommended Observation Time:</a:t>
            </a:r>
            <a:endParaRPr lang="en-US" dirty="0"/>
          </a:p>
          <a:p>
            <a:r>
              <a:rPr lang="en-US" b="1" dirty="0"/>
              <a:t>Minimum 8–24 hours</a:t>
            </a:r>
            <a:r>
              <a:rPr lang="en-US" dirty="0"/>
              <a:t>, depending on severity</a:t>
            </a:r>
          </a:p>
          <a:p>
            <a:r>
              <a:rPr lang="en-US" b="1" dirty="0"/>
              <a:t>Children:</a:t>
            </a:r>
            <a:r>
              <a:rPr lang="en-US" dirty="0"/>
              <a:t> always on the longer side (≥12–24 hours)</a:t>
            </a:r>
          </a:p>
          <a:p>
            <a:r>
              <a:rPr lang="en-US" b="1" dirty="0"/>
              <a:t>High-risk cases:</a:t>
            </a:r>
            <a:endParaRPr lang="en-US" dirty="0"/>
          </a:p>
          <a:p>
            <a:pPr lvl="1"/>
            <a:r>
              <a:rPr lang="en-US" dirty="0"/>
              <a:t>Severe initial reaction</a:t>
            </a:r>
          </a:p>
          <a:p>
            <a:pPr lvl="1"/>
            <a:r>
              <a:rPr lang="en-US" dirty="0"/>
              <a:t>Delayed administration of epinephrine</a:t>
            </a:r>
          </a:p>
          <a:p>
            <a:pPr lvl="1"/>
            <a:r>
              <a:rPr lang="en-US" dirty="0"/>
              <a:t>Need for multiple epinephrine doses</a:t>
            </a:r>
          </a:p>
          <a:p>
            <a:pPr lvl="1"/>
            <a:r>
              <a:rPr lang="en-US" dirty="0"/>
              <a:t>Presence of asthma or cardiovascular disease</a:t>
            </a:r>
          </a:p>
          <a:p>
            <a:pPr lvl="1"/>
            <a:r>
              <a:rPr lang="en-US" dirty="0"/>
              <a:t>Unknown or unavoidable allergen trigger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2045372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02B764-1E02-7CD2-E9BB-915E7602C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Patient</a:t>
            </a:r>
            <a:r>
              <a:rPr lang="pl-PL" dirty="0"/>
              <a:t> </a:t>
            </a:r>
            <a:r>
              <a:rPr lang="pl-PL" dirty="0" err="1"/>
              <a:t>Education</a:t>
            </a:r>
            <a:r>
              <a:rPr lang="pl-PL" dirty="0"/>
              <a:t> – </a:t>
            </a:r>
            <a:r>
              <a:rPr lang="pl-PL" dirty="0" err="1"/>
              <a:t>Anaphylaxis</a:t>
            </a:r>
            <a:r>
              <a:rPr lang="pl-PL" dirty="0"/>
              <a:t> Action Plan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BA8D169-917F-5A0F-9746-8A280D52CD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8355" y="2139351"/>
            <a:ext cx="3695901" cy="4170009"/>
          </a:xfrm>
        </p:spPr>
        <p:txBody>
          <a:bodyPr>
            <a:normAutofit fontScale="85000" lnSpcReduction="20000"/>
          </a:bodyPr>
          <a:lstStyle/>
          <a:p>
            <a:r>
              <a:rPr lang="pl-PL" b="1" dirty="0" err="1">
                <a:solidFill>
                  <a:srgbClr val="00B0F0"/>
                </a:solidFill>
              </a:rPr>
              <a:t>R</a:t>
            </a:r>
            <a:r>
              <a:rPr lang="pl-PL" sz="2400" b="1" dirty="0" err="1">
                <a:solidFill>
                  <a:srgbClr val="00B0F0"/>
                </a:solidFill>
              </a:rPr>
              <a:t>ecognition</a:t>
            </a:r>
            <a:r>
              <a:rPr lang="pl-PL" sz="2400" b="1" dirty="0">
                <a:solidFill>
                  <a:srgbClr val="00B0F0"/>
                </a:solidFill>
              </a:rPr>
              <a:t> of </a:t>
            </a:r>
            <a:r>
              <a:rPr lang="pl-PL" sz="2400" b="1" dirty="0" err="1">
                <a:solidFill>
                  <a:srgbClr val="00B0F0"/>
                </a:solidFill>
              </a:rPr>
              <a:t>Early</a:t>
            </a:r>
            <a:r>
              <a:rPr lang="pl-PL" sz="2400" b="1" dirty="0">
                <a:solidFill>
                  <a:srgbClr val="00B0F0"/>
                </a:solidFill>
              </a:rPr>
              <a:t> </a:t>
            </a:r>
            <a:r>
              <a:rPr lang="pl-PL" sz="2400" b="1" dirty="0" err="1">
                <a:solidFill>
                  <a:srgbClr val="00B0F0"/>
                </a:solidFill>
              </a:rPr>
              <a:t>Symptoms</a:t>
            </a:r>
            <a:endParaRPr lang="pl-PL" sz="2400" dirty="0">
              <a:solidFill>
                <a:srgbClr val="00B0F0"/>
              </a:solidFill>
            </a:endParaRPr>
          </a:p>
          <a:p>
            <a:r>
              <a:rPr lang="pl-PL" sz="2400" b="1" dirty="0" err="1"/>
              <a:t>Mild</a:t>
            </a:r>
            <a:r>
              <a:rPr lang="pl-PL" sz="2400" b="1" dirty="0"/>
              <a:t> </a:t>
            </a:r>
            <a:r>
              <a:rPr lang="pl-PL" sz="2400" b="1" dirty="0" err="1"/>
              <a:t>symptoms</a:t>
            </a:r>
            <a:r>
              <a:rPr lang="pl-PL" sz="2400" b="1" dirty="0"/>
              <a:t>:</a:t>
            </a:r>
            <a:r>
              <a:rPr lang="pl-PL" sz="2400" dirty="0"/>
              <a:t> </a:t>
            </a:r>
            <a:r>
              <a:rPr lang="pl-PL" sz="2400" dirty="0" err="1"/>
              <a:t>itching</a:t>
            </a:r>
            <a:r>
              <a:rPr lang="pl-PL" sz="2400" dirty="0"/>
              <a:t>, </a:t>
            </a:r>
            <a:r>
              <a:rPr lang="pl-PL" sz="2400" dirty="0" err="1"/>
              <a:t>flushing</a:t>
            </a:r>
            <a:r>
              <a:rPr lang="pl-PL" sz="2400" dirty="0"/>
              <a:t>, </a:t>
            </a:r>
            <a:r>
              <a:rPr lang="pl-PL" sz="2400" dirty="0" err="1"/>
              <a:t>urticaria</a:t>
            </a:r>
            <a:r>
              <a:rPr lang="pl-PL" sz="2400" dirty="0"/>
              <a:t>, </a:t>
            </a:r>
            <a:r>
              <a:rPr lang="pl-PL" sz="2400" dirty="0" err="1"/>
              <a:t>abdominal</a:t>
            </a:r>
            <a:r>
              <a:rPr lang="pl-PL" sz="2400" dirty="0"/>
              <a:t> </a:t>
            </a:r>
            <a:r>
              <a:rPr lang="pl-PL" sz="2400" dirty="0" err="1"/>
              <a:t>discomfort</a:t>
            </a:r>
            <a:endParaRPr lang="pl-PL" sz="2400" dirty="0"/>
          </a:p>
          <a:p>
            <a:r>
              <a:rPr lang="pl-PL" sz="2400" b="1" dirty="0" err="1"/>
              <a:t>Severe</a:t>
            </a:r>
            <a:r>
              <a:rPr lang="pl-PL" sz="2400" b="1" dirty="0"/>
              <a:t> </a:t>
            </a:r>
            <a:r>
              <a:rPr lang="pl-PL" sz="2400" b="1" dirty="0" err="1"/>
              <a:t>symptoms</a:t>
            </a:r>
            <a:r>
              <a:rPr lang="pl-PL" sz="2400" b="1" dirty="0"/>
              <a:t>:</a:t>
            </a:r>
            <a:r>
              <a:rPr lang="pl-PL" sz="2400" dirty="0"/>
              <a:t> </a:t>
            </a:r>
            <a:r>
              <a:rPr lang="pl-PL" sz="2400" dirty="0" err="1"/>
              <a:t>swelling</a:t>
            </a:r>
            <a:r>
              <a:rPr lang="pl-PL" sz="2400" dirty="0"/>
              <a:t> of </a:t>
            </a:r>
            <a:r>
              <a:rPr lang="pl-PL" sz="2400" dirty="0" err="1"/>
              <a:t>lips</a:t>
            </a:r>
            <a:r>
              <a:rPr lang="pl-PL" sz="2400" dirty="0"/>
              <a:t>/</a:t>
            </a:r>
            <a:r>
              <a:rPr lang="pl-PL" sz="2400" dirty="0" err="1"/>
              <a:t>tongue</a:t>
            </a:r>
            <a:r>
              <a:rPr lang="pl-PL" sz="2400" dirty="0"/>
              <a:t>, </a:t>
            </a:r>
            <a:r>
              <a:rPr lang="pl-PL" sz="2400" dirty="0" err="1"/>
              <a:t>dyspnea</a:t>
            </a:r>
            <a:r>
              <a:rPr lang="pl-PL" sz="2400" dirty="0"/>
              <a:t>, </a:t>
            </a:r>
            <a:r>
              <a:rPr lang="pl-PL" sz="2400" dirty="0" err="1"/>
              <a:t>wheezing</a:t>
            </a:r>
            <a:r>
              <a:rPr lang="pl-PL" sz="2400" dirty="0"/>
              <a:t>, </a:t>
            </a:r>
            <a:r>
              <a:rPr lang="pl-PL" sz="2400" dirty="0" err="1"/>
              <a:t>dizziness</a:t>
            </a:r>
            <a:r>
              <a:rPr lang="pl-PL" sz="2400" dirty="0"/>
              <a:t>, </a:t>
            </a:r>
            <a:r>
              <a:rPr lang="pl-PL" sz="2400" dirty="0" err="1"/>
              <a:t>fainting</a:t>
            </a:r>
            <a:r>
              <a:rPr lang="pl-PL" sz="2400" dirty="0"/>
              <a:t>, </a:t>
            </a:r>
            <a:r>
              <a:rPr lang="pl-PL" sz="2400" dirty="0" err="1"/>
              <a:t>hypotension</a:t>
            </a:r>
            <a:endParaRPr lang="pl-PL" sz="2400" dirty="0"/>
          </a:p>
          <a:p>
            <a:r>
              <a:rPr lang="pl-PL" sz="2400" dirty="0" err="1"/>
              <a:t>Teach</a:t>
            </a:r>
            <a:r>
              <a:rPr lang="pl-PL" sz="2400" dirty="0"/>
              <a:t> the </a:t>
            </a:r>
            <a:r>
              <a:rPr lang="pl-PL" sz="2400" dirty="0" err="1"/>
              <a:t>patient</a:t>
            </a:r>
            <a:r>
              <a:rPr lang="pl-PL" sz="2400" dirty="0"/>
              <a:t> (and </a:t>
            </a:r>
            <a:r>
              <a:rPr lang="pl-PL" sz="2400" dirty="0" err="1"/>
              <a:t>caregivers</a:t>
            </a:r>
            <a:r>
              <a:rPr lang="pl-PL" sz="2400" dirty="0"/>
              <a:t>) to </a:t>
            </a:r>
            <a:r>
              <a:rPr lang="pl-PL" sz="2400" dirty="0" err="1"/>
              <a:t>recognize</a:t>
            </a:r>
            <a:r>
              <a:rPr lang="pl-PL" sz="2400" dirty="0"/>
              <a:t> </a:t>
            </a:r>
            <a:r>
              <a:rPr lang="pl-PL" sz="2400" b="1" dirty="0" err="1"/>
              <a:t>progression</a:t>
            </a:r>
            <a:r>
              <a:rPr lang="pl-PL" sz="2400" dirty="0"/>
              <a:t> from </a:t>
            </a:r>
            <a:r>
              <a:rPr lang="pl-PL" sz="2400" dirty="0" err="1"/>
              <a:t>mild</a:t>
            </a:r>
            <a:r>
              <a:rPr lang="pl-PL" sz="2400" dirty="0"/>
              <a:t> to </a:t>
            </a:r>
            <a:r>
              <a:rPr lang="pl-PL" sz="2400" dirty="0" err="1"/>
              <a:t>systemic</a:t>
            </a:r>
            <a:r>
              <a:rPr lang="pl-PL" sz="2400" dirty="0"/>
              <a:t> </a:t>
            </a:r>
            <a:r>
              <a:rPr lang="pl-PL" sz="2400" dirty="0" err="1"/>
              <a:t>symptoms</a:t>
            </a:r>
            <a:r>
              <a:rPr lang="pl-PL" sz="2400" dirty="0"/>
              <a:t>.</a:t>
            </a:r>
          </a:p>
          <a:p>
            <a:pPr>
              <a:buNone/>
            </a:pPr>
            <a:br>
              <a:rPr lang="pl-PL" dirty="0"/>
            </a:br>
            <a:endParaRPr lang="pl-PL" dirty="0"/>
          </a:p>
          <a:p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D56FD9F-C4F9-10EC-D70F-28E09AE0B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02989" y="2048256"/>
            <a:ext cx="3872915" cy="4224528"/>
          </a:xfrm>
        </p:spPr>
        <p:txBody>
          <a:bodyPr>
            <a:normAutofit fontScale="85000" lnSpcReduction="20000"/>
          </a:bodyPr>
          <a:lstStyle/>
          <a:p>
            <a:r>
              <a:rPr lang="en-US" sz="2400" b="1" dirty="0">
                <a:solidFill>
                  <a:srgbClr val="00B0F0"/>
                </a:solidFill>
              </a:rPr>
              <a:t>Immediate Actions</a:t>
            </a:r>
            <a:endParaRPr lang="en-US" sz="2400" dirty="0">
              <a:solidFill>
                <a:srgbClr val="00B0F0"/>
              </a:solidFill>
            </a:endParaRPr>
          </a:p>
          <a:p>
            <a:r>
              <a:rPr lang="en-US" sz="2400" b="1" dirty="0"/>
              <a:t>Administer epinephrine immediately</a:t>
            </a:r>
            <a:r>
              <a:rPr lang="en-US" sz="2400" dirty="0"/>
              <a:t> into the mid-anterolateral thigh (auto-injector or syringe 0.01 mg/kg, max 0.5 mg).</a:t>
            </a:r>
          </a:p>
          <a:p>
            <a:r>
              <a:rPr lang="en-US" sz="2400" b="1" dirty="0"/>
              <a:t>Call emergency services (112 / 999)</a:t>
            </a:r>
            <a:r>
              <a:rPr lang="en-US" sz="2400" dirty="0"/>
              <a:t> — never wait to “see if it gets better.”</a:t>
            </a:r>
          </a:p>
          <a:p>
            <a:r>
              <a:rPr lang="en-US" sz="2400" b="1" dirty="0"/>
              <a:t>Lay the patient flat</a:t>
            </a:r>
            <a:r>
              <a:rPr lang="en-US" sz="2400" dirty="0"/>
              <a:t> (or semi-sitting if breathing difficulty).</a:t>
            </a:r>
          </a:p>
          <a:p>
            <a:r>
              <a:rPr lang="en-US" sz="2400" b="1" dirty="0"/>
              <a:t>Do not stand or walk</a:t>
            </a:r>
            <a:r>
              <a:rPr lang="en-US" sz="2400" dirty="0"/>
              <a:t> suddenly — risk of collapse.</a:t>
            </a:r>
          </a:p>
          <a:p>
            <a:r>
              <a:rPr lang="en-US" sz="2400" dirty="0"/>
              <a:t>If no improvement in 5–10 min → </a:t>
            </a:r>
            <a:r>
              <a:rPr lang="en-US" sz="2400" b="1" dirty="0"/>
              <a:t>repeat epinephrine</a:t>
            </a:r>
            <a:r>
              <a:rPr lang="en-US" b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88728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02B764-1E02-7CD2-E9BB-915E7602C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Patient</a:t>
            </a:r>
            <a:r>
              <a:rPr lang="pl-PL" dirty="0"/>
              <a:t> </a:t>
            </a:r>
            <a:r>
              <a:rPr lang="pl-PL" dirty="0" err="1"/>
              <a:t>Education</a:t>
            </a:r>
            <a:r>
              <a:rPr lang="pl-PL" dirty="0"/>
              <a:t> – </a:t>
            </a:r>
            <a:r>
              <a:rPr lang="pl-PL" dirty="0" err="1"/>
              <a:t>Anaphylaxis</a:t>
            </a:r>
            <a:r>
              <a:rPr lang="pl-PL" dirty="0"/>
              <a:t> Action Plan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BA8D169-917F-5A0F-9746-8A280D52CDB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b="1" dirty="0">
                <a:solidFill>
                  <a:srgbClr val="00B0F0"/>
                </a:solidFill>
              </a:rPr>
              <a:t>After Stabilization</a:t>
            </a:r>
            <a:endParaRPr lang="en-US" sz="2400" dirty="0">
              <a:solidFill>
                <a:srgbClr val="00B0F0"/>
              </a:solidFill>
            </a:endParaRPr>
          </a:p>
          <a:p>
            <a:r>
              <a:rPr lang="en-US" sz="2400" dirty="0"/>
              <a:t>Observe in hospital for </a:t>
            </a:r>
            <a:r>
              <a:rPr lang="en-US" sz="2400" b="1" dirty="0"/>
              <a:t>minimum 8–24 hours</a:t>
            </a:r>
            <a:r>
              <a:rPr lang="en-US" sz="2400" dirty="0"/>
              <a:t> (risk of biphasic reaction).</a:t>
            </a:r>
          </a:p>
          <a:p>
            <a:r>
              <a:rPr lang="en-US" sz="2400" dirty="0"/>
              <a:t>Record allergen trigger, timing, dose of epinephrine, and course of symptoms.</a:t>
            </a:r>
          </a:p>
          <a:p>
            <a:r>
              <a:rPr lang="en-US" sz="2400" dirty="0"/>
              <a:t>Ensure </a:t>
            </a:r>
            <a:r>
              <a:rPr lang="en-US" sz="2400" b="1" dirty="0"/>
              <a:t>follow-up with allergist</a:t>
            </a:r>
            <a:r>
              <a:rPr lang="en-US" sz="2400" dirty="0"/>
              <a:t> for diagnostic testing and management.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D56FD9F-C4F9-10EC-D70F-28E09AE0B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91990" y="2188234"/>
            <a:ext cx="3566160" cy="4023360"/>
          </a:xfrm>
        </p:spPr>
        <p:txBody>
          <a:bodyPr>
            <a:normAutofit fontScale="92500" lnSpcReduction="20000"/>
          </a:bodyPr>
          <a:lstStyle/>
          <a:p>
            <a:r>
              <a:rPr lang="en-US" sz="2400" b="1" dirty="0">
                <a:solidFill>
                  <a:srgbClr val="00B0F0"/>
                </a:solidFill>
              </a:rPr>
              <a:t>Prevention and Long-Term Safety</a:t>
            </a:r>
            <a:endParaRPr lang="en-US" sz="2400" dirty="0">
              <a:solidFill>
                <a:srgbClr val="00B0F0"/>
              </a:solidFill>
            </a:endParaRPr>
          </a:p>
          <a:p>
            <a:r>
              <a:rPr lang="en-US" sz="2400" dirty="0"/>
              <a:t>Always carry </a:t>
            </a:r>
            <a:r>
              <a:rPr lang="en-US" sz="2400" b="1" dirty="0"/>
              <a:t>two epinephrine auto-injectors.</a:t>
            </a:r>
            <a:endParaRPr lang="en-US" sz="2400" dirty="0"/>
          </a:p>
          <a:p>
            <a:r>
              <a:rPr lang="en-US" sz="2400" dirty="0"/>
              <a:t>Educate family, school/work staff, and friends on </a:t>
            </a:r>
            <a:r>
              <a:rPr lang="en-US" sz="2400" b="1" dirty="0"/>
              <a:t>recognition and response.</a:t>
            </a:r>
            <a:endParaRPr lang="en-US" sz="2400" dirty="0"/>
          </a:p>
          <a:p>
            <a:r>
              <a:rPr lang="en-US" sz="2400" dirty="0"/>
              <a:t>Avoid known allergens and check </a:t>
            </a:r>
            <a:r>
              <a:rPr lang="en-US" sz="2400" b="1" dirty="0"/>
              <a:t>food labels carefully.</a:t>
            </a:r>
            <a:endParaRPr lang="en-US" sz="2400" dirty="0"/>
          </a:p>
          <a:p>
            <a:r>
              <a:rPr lang="en-US" sz="2400" dirty="0"/>
              <a:t>Carry a </a:t>
            </a:r>
            <a:r>
              <a:rPr lang="en-US" sz="2400" b="1" dirty="0"/>
              <a:t>written anaphylaxis action plan</a:t>
            </a:r>
            <a:r>
              <a:rPr lang="en-US" sz="2400" dirty="0"/>
              <a:t> (paper or app-based).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663096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D0A8A2-8FBE-F292-3269-EE489A8D0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Portable Life-Saving Kits in Anaphylaxis</a:t>
            </a:r>
            <a:endParaRPr lang="pl-PL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26245A1-36DD-C935-32E2-8C1BB9BB1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27955" y="4958671"/>
            <a:ext cx="1314369" cy="226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18FB4727-0279-CF7B-E81F-D7BEB8C243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737041"/>
              </p:ext>
            </p:extLst>
          </p:nvPr>
        </p:nvGraphicFramePr>
        <p:xfrm>
          <a:off x="707365" y="2084832"/>
          <a:ext cx="4446018" cy="3017520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1482006">
                  <a:extLst>
                    <a:ext uri="{9D8B030D-6E8A-4147-A177-3AD203B41FA5}">
                      <a16:colId xmlns:a16="http://schemas.microsoft.com/office/drawing/2014/main" val="3480916939"/>
                    </a:ext>
                  </a:extLst>
                </a:gridCol>
                <a:gridCol w="1482006">
                  <a:extLst>
                    <a:ext uri="{9D8B030D-6E8A-4147-A177-3AD203B41FA5}">
                      <a16:colId xmlns:a16="http://schemas.microsoft.com/office/drawing/2014/main" val="841142071"/>
                    </a:ext>
                  </a:extLst>
                </a:gridCol>
                <a:gridCol w="1482006">
                  <a:extLst>
                    <a:ext uri="{9D8B030D-6E8A-4147-A177-3AD203B41FA5}">
                      <a16:colId xmlns:a16="http://schemas.microsoft.com/office/drawing/2014/main" val="846317961"/>
                    </a:ext>
                  </a:extLst>
                </a:gridCol>
              </a:tblGrid>
              <a:tr h="3156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b="1"/>
                        <a:t>Auto-Injector Type</a:t>
                      </a:r>
                      <a:endParaRPr lang="pl-PL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b="1"/>
                        <a:t>Dose Delivered</a:t>
                      </a:r>
                      <a:endParaRPr lang="pl-PL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b="1" dirty="0" err="1"/>
                        <a:t>Recommended</a:t>
                      </a:r>
                      <a:r>
                        <a:rPr lang="pl-PL" b="1" dirty="0"/>
                        <a:t> for</a:t>
                      </a:r>
                      <a:endParaRPr lang="pl-PL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145894"/>
                  </a:ext>
                </a:extLst>
              </a:tr>
              <a:tr h="78639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b="1"/>
                        <a:t>Pediatric (Junior)</a:t>
                      </a:r>
                      <a:endParaRPr lang="pl-PL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b="1"/>
                        <a:t>0.15 mg</a:t>
                      </a:r>
                      <a:endParaRPr lang="pl-PL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Children </a:t>
                      </a:r>
                      <a:r>
                        <a:rPr lang="en-US" b="1"/>
                        <a:t>7.5–25 kg</a:t>
                      </a:r>
                      <a:r>
                        <a:rPr lang="en-US"/>
                        <a:t> (approx. 1–8 years)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9793634"/>
                  </a:ext>
                </a:extLst>
              </a:tr>
              <a:tr h="6049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b="1" dirty="0" err="1"/>
                        <a:t>Intermediate</a:t>
                      </a:r>
                      <a:r>
                        <a:rPr lang="pl-PL" b="1" dirty="0"/>
                        <a:t> / Child–Adolescent/</a:t>
                      </a:r>
                      <a:r>
                        <a:rPr lang="pl-PL" b="1" dirty="0" err="1"/>
                        <a:t>Adult</a:t>
                      </a:r>
                      <a:endParaRPr lang="pl-P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b="1"/>
                        <a:t>0.3 mg</a:t>
                      </a:r>
                      <a:endParaRPr lang="pl-PL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Children </a:t>
                      </a:r>
                      <a:r>
                        <a:rPr lang="en-US" b="1" dirty="0"/>
                        <a:t>&gt;25 kg</a:t>
                      </a:r>
                      <a:r>
                        <a:rPr lang="en-US" dirty="0"/>
                        <a:t> and adolescents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5027915"/>
                  </a:ext>
                </a:extLst>
              </a:tr>
            </a:tbl>
          </a:graphicData>
        </a:graphic>
      </p:graphicFrame>
      <p:sp>
        <p:nvSpPr>
          <p:cNvPr id="11" name="pole tekstowe 10">
            <a:extLst>
              <a:ext uri="{FF2B5EF4-FFF2-40B4-BE49-F238E27FC236}">
                <a16:creationId xmlns:a16="http://schemas.microsoft.com/office/drawing/2014/main" id="{0753C709-AFB6-0FD9-B2CA-6A7EC9FEFDD6}"/>
              </a:ext>
            </a:extLst>
          </p:cNvPr>
          <p:cNvSpPr txBox="1"/>
          <p:nvPr/>
        </p:nvSpPr>
        <p:spPr>
          <a:xfrm>
            <a:off x="5417389" y="2018581"/>
            <a:ext cx="331254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Administration Site and Technique:</a:t>
            </a:r>
            <a:endParaRPr lang="en-US" dirty="0">
              <a:solidFill>
                <a:srgbClr val="00B0F0"/>
              </a:solidFill>
            </a:endParaRPr>
          </a:p>
          <a:p>
            <a:endParaRPr lang="pl-PL" dirty="0"/>
          </a:p>
          <a:p>
            <a:r>
              <a:rPr lang="en-US" dirty="0"/>
              <a:t>Inject </a:t>
            </a:r>
            <a:r>
              <a:rPr lang="en-US" b="1" dirty="0"/>
              <a:t>into the mid-anterolateral thigh (vastus lateralis)</a:t>
            </a:r>
            <a:endParaRPr lang="en-US" dirty="0"/>
          </a:p>
          <a:p>
            <a:r>
              <a:rPr lang="en-US" dirty="0"/>
              <a:t>Can be administered </a:t>
            </a:r>
            <a:r>
              <a:rPr lang="en-US" b="1" dirty="0"/>
              <a:t>through clothing if necessary</a:t>
            </a:r>
            <a:endParaRPr lang="en-US" dirty="0"/>
          </a:p>
          <a:p>
            <a:endParaRPr lang="pl-PL" b="1" dirty="0"/>
          </a:p>
          <a:p>
            <a:r>
              <a:rPr lang="en-US" b="1" dirty="0"/>
              <a:t>Hold for 5–10 seconds</a:t>
            </a:r>
            <a:r>
              <a:rPr lang="en-US" dirty="0"/>
              <a:t>, then massage the area for 10 seconds</a:t>
            </a:r>
          </a:p>
          <a:p>
            <a:r>
              <a:rPr lang="en-US" dirty="0"/>
              <a:t>If no improvement after </a:t>
            </a:r>
            <a:r>
              <a:rPr lang="en-US" b="1" dirty="0"/>
              <a:t>5–10 minutes → repeat</a:t>
            </a:r>
            <a:r>
              <a:rPr lang="en-US" dirty="0"/>
              <a:t> with second device</a:t>
            </a:r>
          </a:p>
        </p:txBody>
      </p:sp>
    </p:spTree>
    <p:extLst>
      <p:ext uri="{BB962C8B-B14F-4D97-AF65-F5344CB8AC3E}">
        <p14:creationId xmlns:p14="http://schemas.microsoft.com/office/powerpoint/2010/main" val="246892377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78ED57-4A03-1580-FCBF-BC648A325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Prescribe a Home Epinephrine Auto-Injector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012238-CA37-A39E-6478-0EBDE5241C2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400" b="1" dirty="0">
                <a:solidFill>
                  <a:srgbClr val="00B0F0"/>
                </a:solidFill>
              </a:rPr>
              <a:t>Definite Indications </a:t>
            </a:r>
            <a:r>
              <a:rPr lang="en-US" sz="2400" b="1" dirty="0"/>
              <a:t>(must prescribe):</a:t>
            </a:r>
            <a:endParaRPr lang="en-US" sz="2400" dirty="0"/>
          </a:p>
          <a:p>
            <a:r>
              <a:rPr lang="en-US" sz="2400" b="1" dirty="0"/>
              <a:t>History of anaphylaxis</a:t>
            </a:r>
            <a:r>
              <a:rPr lang="en-US" sz="2400" dirty="0"/>
              <a:t> (any trigger, any setting)</a:t>
            </a:r>
          </a:p>
          <a:p>
            <a:r>
              <a:rPr lang="en-US" sz="2400" b="1" dirty="0"/>
              <a:t>Confirmed food allergy</a:t>
            </a:r>
            <a:r>
              <a:rPr lang="en-US" sz="2400" dirty="0"/>
              <a:t> with a history of systemic reaction (e.g., peanuts, tree nuts, shellfish, milk, egg)</a:t>
            </a:r>
          </a:p>
          <a:p>
            <a:r>
              <a:rPr lang="en-US" sz="2400" b="1" dirty="0"/>
              <a:t>Insect venom allergy</a:t>
            </a:r>
            <a:r>
              <a:rPr lang="en-US" sz="2400" dirty="0"/>
              <a:t> with systemic symptoms</a:t>
            </a:r>
          </a:p>
          <a:p>
            <a:r>
              <a:rPr lang="en-US" sz="2400" b="1" dirty="0"/>
              <a:t>Idiopathic anaphylaxis</a:t>
            </a:r>
            <a:r>
              <a:rPr lang="en-US" sz="2400" dirty="0"/>
              <a:t> (no identified trigger)</a:t>
            </a:r>
          </a:p>
          <a:p>
            <a:r>
              <a:rPr lang="en-US" sz="2400" b="1" dirty="0"/>
              <a:t>Exercise-induced anaphylaxis</a:t>
            </a:r>
            <a:r>
              <a:rPr lang="en-US" sz="2400" dirty="0"/>
              <a:t> (with or without food cofactor)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400" b="1" dirty="0">
                <a:solidFill>
                  <a:srgbClr val="00B0F0"/>
                </a:solidFill>
              </a:rPr>
              <a:t>Consider Prescription </a:t>
            </a:r>
            <a:r>
              <a:rPr lang="en-US" sz="2400" b="1" dirty="0"/>
              <a:t>(high risk of severe reaction):</a:t>
            </a:r>
            <a:endParaRPr lang="en-US" sz="2400" dirty="0"/>
          </a:p>
          <a:p>
            <a:r>
              <a:rPr lang="en-US" sz="2400" b="1" dirty="0"/>
              <a:t>Asthma</a:t>
            </a:r>
            <a:r>
              <a:rPr lang="en-US" sz="2400" dirty="0"/>
              <a:t> coexisting with food allergy</a:t>
            </a:r>
          </a:p>
          <a:p>
            <a:r>
              <a:rPr lang="en-US" sz="2400" b="1" dirty="0"/>
              <a:t>Allergy to trace or hidden allergens</a:t>
            </a:r>
            <a:r>
              <a:rPr lang="en-US" sz="2400" dirty="0"/>
              <a:t> that are difficult to avoid</a:t>
            </a:r>
          </a:p>
          <a:p>
            <a:r>
              <a:rPr lang="en-US" sz="2400" b="1" dirty="0"/>
              <a:t>Reactions to minimal allergen exposure</a:t>
            </a:r>
            <a:endParaRPr lang="en-US" sz="2400" dirty="0"/>
          </a:p>
          <a:p>
            <a:r>
              <a:rPr lang="en-US" sz="2400" b="1" dirty="0"/>
              <a:t>Remote access to emergency care</a:t>
            </a:r>
            <a:r>
              <a:rPr lang="en-US" sz="2400" dirty="0"/>
              <a:t> (rural area, travel)</a:t>
            </a:r>
          </a:p>
          <a:p>
            <a:r>
              <a:rPr lang="en-US" sz="2400" b="1" dirty="0"/>
              <a:t>Underlying cardiovascular disease</a:t>
            </a:r>
            <a:r>
              <a:rPr lang="en-US" sz="2400" dirty="0"/>
              <a:t> or use of </a:t>
            </a:r>
            <a:r>
              <a:rPr lang="en-US" sz="2400" b="1" dirty="0"/>
              <a:t>β-blockers/ACE inhibitors</a:t>
            </a:r>
            <a:endParaRPr lang="en-US" sz="2400" dirty="0"/>
          </a:p>
          <a:p>
            <a:r>
              <a:rPr lang="en-US" sz="2400" b="1" dirty="0"/>
              <a:t>Adolescents and young adults</a:t>
            </a:r>
            <a:r>
              <a:rPr lang="en-US" sz="2400" dirty="0"/>
              <a:t> (highest risk group for fatal reactions)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73033197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732DF-AFEB-EED1-C356-50E548860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DBDCBE4-A780-5813-6562-C3822818A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Prescribe a Home Epinephrine Auto-Injector</a:t>
            </a: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E50870B-17E4-A1E5-AE64-E789D888DB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7496010" cy="3986784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Pediatric Considerations: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/>
              <a:t>All </a:t>
            </a:r>
            <a:r>
              <a:rPr lang="en-US" b="1" dirty="0"/>
              <a:t>children with anaphylaxis history</a:t>
            </a:r>
            <a:r>
              <a:rPr lang="en-US" dirty="0"/>
              <a:t> or </a:t>
            </a:r>
            <a:r>
              <a:rPr lang="en-US" b="1" dirty="0"/>
              <a:t>food allergy + asthma</a:t>
            </a:r>
            <a:r>
              <a:rPr lang="en-US" dirty="0"/>
              <a:t> should have </a:t>
            </a:r>
            <a:r>
              <a:rPr lang="en-US" b="1" dirty="0"/>
              <a:t>a prescribed auto-injector</a:t>
            </a:r>
            <a:r>
              <a:rPr lang="en-US" dirty="0"/>
              <a:t> at home and school.</a:t>
            </a:r>
          </a:p>
          <a:p>
            <a:r>
              <a:rPr lang="en-US" dirty="0"/>
              <a:t>Parents, teachers, and caregivers must be trained in </a:t>
            </a:r>
            <a:r>
              <a:rPr lang="en-US" b="1" dirty="0"/>
              <a:t>recognition and administration</a:t>
            </a:r>
            <a:r>
              <a:rPr lang="en-US" dirty="0"/>
              <a:t>.</a:t>
            </a:r>
            <a:endParaRPr lang="pl-PL" dirty="0"/>
          </a:p>
          <a:p>
            <a:endParaRPr lang="pl-PL" dirty="0"/>
          </a:p>
          <a:p>
            <a:r>
              <a:rPr lang="en-US" b="1" dirty="0">
                <a:solidFill>
                  <a:srgbClr val="00B0F0"/>
                </a:solidFill>
              </a:rPr>
              <a:t>Practical Recommendations: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/>
              <a:t>Prescribe </a:t>
            </a:r>
            <a:r>
              <a:rPr lang="en-US" b="1" dirty="0"/>
              <a:t>two auto-injectors</a:t>
            </a:r>
            <a:r>
              <a:rPr lang="en-US" dirty="0"/>
              <a:t> per patient (home + school/work).</a:t>
            </a:r>
          </a:p>
          <a:p>
            <a:r>
              <a:rPr lang="en-US" dirty="0"/>
              <a:t>Provide </a:t>
            </a:r>
            <a:r>
              <a:rPr lang="en-US" b="1" dirty="0"/>
              <a:t>written anaphylaxis action plan</a:t>
            </a:r>
            <a:r>
              <a:rPr lang="en-US" dirty="0"/>
              <a:t> and </a:t>
            </a:r>
            <a:r>
              <a:rPr lang="en-US" b="1" dirty="0"/>
              <a:t>hands-on training</a:t>
            </a:r>
            <a:r>
              <a:rPr lang="en-US" dirty="0"/>
              <a:t>.</a:t>
            </a:r>
          </a:p>
          <a:p>
            <a:r>
              <a:rPr lang="en-US" dirty="0"/>
              <a:t>Review </a:t>
            </a:r>
            <a:r>
              <a:rPr lang="en-US" b="1" dirty="0"/>
              <a:t>device use and expiry dates</a:t>
            </a:r>
            <a:r>
              <a:rPr lang="en-US" dirty="0"/>
              <a:t> at every follow-up visit.</a:t>
            </a:r>
          </a:p>
          <a:p>
            <a:endParaRPr lang="en-US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8042295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25CE4-FE3A-2752-4545-640882FAF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603A72-B010-78FE-FFA9-685DA8028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err="1"/>
              <a:t>Coexisting</a:t>
            </a:r>
            <a:r>
              <a:rPr lang="pl-PL" dirty="0"/>
              <a:t> </a:t>
            </a:r>
            <a:r>
              <a:rPr lang="pl-PL" dirty="0" err="1"/>
              <a:t>Risk</a:t>
            </a:r>
            <a:r>
              <a:rPr lang="pl-PL" dirty="0"/>
              <a:t> </a:t>
            </a:r>
            <a:r>
              <a:rPr lang="pl-PL" dirty="0" err="1"/>
              <a:t>Factors</a:t>
            </a:r>
            <a:r>
              <a:rPr lang="pl-PL" dirty="0"/>
              <a:t> for </a:t>
            </a:r>
            <a:r>
              <a:rPr lang="pl-PL" dirty="0" err="1"/>
              <a:t>Severe</a:t>
            </a:r>
            <a:r>
              <a:rPr lang="pl-PL" dirty="0"/>
              <a:t> </a:t>
            </a:r>
            <a:r>
              <a:rPr lang="pl-PL" dirty="0" err="1"/>
              <a:t>Anaphylaxis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F33F044-A74A-FC4D-01D0-5057CB79876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pl-PL" sz="4300" b="1" dirty="0">
                <a:solidFill>
                  <a:srgbClr val="00B0F0"/>
                </a:solidFill>
              </a:rPr>
              <a:t>1. </a:t>
            </a:r>
            <a:r>
              <a:rPr lang="pl-PL" sz="4300" b="1" dirty="0" err="1">
                <a:solidFill>
                  <a:srgbClr val="00B0F0"/>
                </a:solidFill>
              </a:rPr>
              <a:t>Patient-Related</a:t>
            </a:r>
            <a:r>
              <a:rPr lang="pl-PL" sz="4300" b="1" dirty="0">
                <a:solidFill>
                  <a:srgbClr val="00B0F0"/>
                </a:solidFill>
              </a:rPr>
              <a:t> </a:t>
            </a:r>
            <a:r>
              <a:rPr lang="pl-PL" sz="4300" b="1" dirty="0" err="1">
                <a:solidFill>
                  <a:srgbClr val="00B0F0"/>
                </a:solidFill>
              </a:rPr>
              <a:t>Factors</a:t>
            </a:r>
            <a:endParaRPr lang="pl-PL" sz="4300" dirty="0">
              <a:solidFill>
                <a:srgbClr val="00B0F0"/>
              </a:solidFill>
            </a:endParaRPr>
          </a:p>
          <a:p>
            <a:r>
              <a:rPr lang="pl-PL" sz="4300" b="1" dirty="0" err="1"/>
              <a:t>Asthma</a:t>
            </a:r>
            <a:r>
              <a:rPr lang="pl-PL" sz="4300" dirty="0"/>
              <a:t> – </a:t>
            </a:r>
            <a:r>
              <a:rPr lang="pl-PL" sz="4300" dirty="0" err="1"/>
              <a:t>especially</a:t>
            </a:r>
            <a:r>
              <a:rPr lang="pl-PL" sz="4300" dirty="0"/>
              <a:t> </a:t>
            </a:r>
            <a:r>
              <a:rPr lang="pl-PL" sz="4300" dirty="0" err="1"/>
              <a:t>uncontrolled</a:t>
            </a:r>
            <a:r>
              <a:rPr lang="pl-PL" sz="4300" dirty="0"/>
              <a:t> </a:t>
            </a:r>
            <a:r>
              <a:rPr lang="pl-PL" sz="4300" dirty="0" err="1"/>
              <a:t>or</a:t>
            </a:r>
            <a:r>
              <a:rPr lang="pl-PL" sz="4300" dirty="0"/>
              <a:t> </a:t>
            </a:r>
            <a:r>
              <a:rPr lang="pl-PL" sz="4300" dirty="0" err="1"/>
              <a:t>moderate</a:t>
            </a:r>
            <a:r>
              <a:rPr lang="pl-PL" sz="4300" dirty="0"/>
              <a:t>/</a:t>
            </a:r>
            <a:r>
              <a:rPr lang="pl-PL" sz="4300" dirty="0" err="1"/>
              <a:t>severe</a:t>
            </a:r>
            <a:endParaRPr lang="pl-PL" sz="4300" dirty="0"/>
          </a:p>
          <a:p>
            <a:r>
              <a:rPr lang="pl-PL" sz="4300" b="1" dirty="0" err="1"/>
              <a:t>Cardiovascular</a:t>
            </a:r>
            <a:r>
              <a:rPr lang="pl-PL" sz="4300" b="1" dirty="0"/>
              <a:t> </a:t>
            </a:r>
            <a:r>
              <a:rPr lang="pl-PL" sz="4300" b="1" dirty="0" err="1"/>
              <a:t>disease</a:t>
            </a:r>
            <a:r>
              <a:rPr lang="pl-PL" sz="4300" dirty="0"/>
              <a:t> (</a:t>
            </a:r>
            <a:r>
              <a:rPr lang="pl-PL" sz="4300" dirty="0" err="1"/>
              <a:t>e.g</a:t>
            </a:r>
            <a:r>
              <a:rPr lang="pl-PL" sz="4300" dirty="0"/>
              <a:t>., </a:t>
            </a:r>
            <a:r>
              <a:rPr lang="pl-PL" sz="4300" dirty="0" err="1"/>
              <a:t>coronary</a:t>
            </a:r>
            <a:r>
              <a:rPr lang="pl-PL" sz="4300" dirty="0"/>
              <a:t> </a:t>
            </a:r>
            <a:r>
              <a:rPr lang="pl-PL" sz="4300" dirty="0" err="1"/>
              <a:t>artery</a:t>
            </a:r>
            <a:r>
              <a:rPr lang="pl-PL" sz="4300" dirty="0"/>
              <a:t> </a:t>
            </a:r>
            <a:r>
              <a:rPr lang="pl-PL" sz="4300" dirty="0" err="1"/>
              <a:t>disease</a:t>
            </a:r>
            <a:r>
              <a:rPr lang="pl-PL" sz="4300" dirty="0"/>
              <a:t>, </a:t>
            </a:r>
            <a:r>
              <a:rPr lang="pl-PL" sz="4300" dirty="0" err="1"/>
              <a:t>arrhythmia</a:t>
            </a:r>
            <a:r>
              <a:rPr lang="pl-PL" sz="4300" dirty="0"/>
              <a:t>, </a:t>
            </a:r>
            <a:r>
              <a:rPr lang="pl-PL" sz="4300" dirty="0" err="1"/>
              <a:t>hypertension</a:t>
            </a:r>
            <a:r>
              <a:rPr lang="pl-PL" sz="4300" dirty="0"/>
              <a:t>)</a:t>
            </a:r>
          </a:p>
          <a:p>
            <a:r>
              <a:rPr lang="pl-PL" sz="4300" b="1" dirty="0" err="1"/>
              <a:t>Mastocytosis</a:t>
            </a:r>
            <a:r>
              <a:rPr lang="pl-PL" sz="4300" dirty="0"/>
              <a:t> </a:t>
            </a:r>
            <a:r>
              <a:rPr lang="pl-PL" sz="4300" dirty="0" err="1"/>
              <a:t>or</a:t>
            </a:r>
            <a:r>
              <a:rPr lang="pl-PL" sz="4300" dirty="0"/>
              <a:t> </a:t>
            </a:r>
            <a:r>
              <a:rPr lang="pl-PL" sz="4300" dirty="0" err="1"/>
              <a:t>elevated</a:t>
            </a:r>
            <a:r>
              <a:rPr lang="pl-PL" sz="4300" dirty="0"/>
              <a:t> </a:t>
            </a:r>
            <a:r>
              <a:rPr lang="pl-PL" sz="4300" dirty="0" err="1"/>
              <a:t>baseline</a:t>
            </a:r>
            <a:r>
              <a:rPr lang="pl-PL" sz="4300" dirty="0"/>
              <a:t> </a:t>
            </a:r>
            <a:r>
              <a:rPr lang="pl-PL" sz="4300" b="1" dirty="0" err="1"/>
              <a:t>tryptase</a:t>
            </a:r>
            <a:endParaRPr lang="pl-PL" sz="4300" dirty="0"/>
          </a:p>
          <a:p>
            <a:r>
              <a:rPr lang="pl-PL" sz="4300" b="1" dirty="0" err="1"/>
              <a:t>Older</a:t>
            </a:r>
            <a:r>
              <a:rPr lang="pl-PL" sz="4300" b="1" dirty="0"/>
              <a:t> </a:t>
            </a:r>
            <a:r>
              <a:rPr lang="pl-PL" sz="4300" b="1" dirty="0" err="1"/>
              <a:t>age</a:t>
            </a:r>
            <a:r>
              <a:rPr lang="pl-PL" sz="4300" dirty="0"/>
              <a:t> – </a:t>
            </a:r>
            <a:r>
              <a:rPr lang="pl-PL" sz="4300" dirty="0" err="1"/>
              <a:t>decreased</a:t>
            </a:r>
            <a:r>
              <a:rPr lang="pl-PL" sz="4300" dirty="0"/>
              <a:t> </a:t>
            </a:r>
            <a:r>
              <a:rPr lang="pl-PL" sz="4300" dirty="0" err="1"/>
              <a:t>compensatory</a:t>
            </a:r>
            <a:r>
              <a:rPr lang="pl-PL" sz="4300" dirty="0"/>
              <a:t> </a:t>
            </a:r>
            <a:r>
              <a:rPr lang="pl-PL" sz="4300" dirty="0" err="1"/>
              <a:t>mechanisms</a:t>
            </a:r>
            <a:endParaRPr lang="pl-PL" sz="4300" dirty="0"/>
          </a:p>
          <a:p>
            <a:r>
              <a:rPr lang="pl-PL" sz="4300" b="1" dirty="0" err="1"/>
              <a:t>Adolescents</a:t>
            </a:r>
            <a:r>
              <a:rPr lang="pl-PL" sz="4300" b="1" dirty="0"/>
              <a:t> and </a:t>
            </a:r>
            <a:r>
              <a:rPr lang="pl-PL" sz="4300" b="1" dirty="0" err="1"/>
              <a:t>young</a:t>
            </a:r>
            <a:r>
              <a:rPr lang="pl-PL" sz="4300" b="1" dirty="0"/>
              <a:t> </a:t>
            </a:r>
            <a:r>
              <a:rPr lang="pl-PL" sz="4300" b="1" dirty="0" err="1"/>
              <a:t>adults</a:t>
            </a:r>
            <a:r>
              <a:rPr lang="pl-PL" sz="4300" dirty="0"/>
              <a:t> – </a:t>
            </a:r>
            <a:r>
              <a:rPr lang="pl-PL" sz="4300" dirty="0" err="1"/>
              <a:t>risk-taking</a:t>
            </a:r>
            <a:r>
              <a:rPr lang="pl-PL" sz="4300" dirty="0"/>
              <a:t> </a:t>
            </a:r>
            <a:r>
              <a:rPr lang="pl-PL" sz="4300" dirty="0" err="1"/>
              <a:t>behaviour</a:t>
            </a:r>
            <a:r>
              <a:rPr lang="pl-PL" sz="4300" dirty="0"/>
              <a:t>, </a:t>
            </a:r>
            <a:r>
              <a:rPr lang="pl-PL" sz="4300" dirty="0" err="1"/>
              <a:t>delayed</a:t>
            </a:r>
            <a:r>
              <a:rPr lang="pl-PL" sz="4300" dirty="0"/>
              <a:t> </a:t>
            </a:r>
            <a:r>
              <a:rPr lang="pl-PL" sz="4300" dirty="0" err="1"/>
              <a:t>recognition</a:t>
            </a:r>
            <a:endParaRPr lang="pl-PL" sz="4300" dirty="0"/>
          </a:p>
          <a:p>
            <a:r>
              <a:rPr lang="pl-PL" sz="4300" b="1" dirty="0" err="1"/>
              <a:t>Psychological</a:t>
            </a:r>
            <a:r>
              <a:rPr lang="pl-PL" sz="4300" b="1" dirty="0"/>
              <a:t> </a:t>
            </a:r>
            <a:r>
              <a:rPr lang="pl-PL" sz="4300" b="1" dirty="0" err="1"/>
              <a:t>or</a:t>
            </a:r>
            <a:r>
              <a:rPr lang="pl-PL" sz="4300" b="1" dirty="0"/>
              <a:t> </a:t>
            </a:r>
            <a:r>
              <a:rPr lang="pl-PL" sz="4300" b="1" dirty="0" err="1"/>
              <a:t>cognitive</a:t>
            </a:r>
            <a:r>
              <a:rPr lang="pl-PL" sz="4300" b="1" dirty="0"/>
              <a:t> </a:t>
            </a:r>
            <a:r>
              <a:rPr lang="pl-PL" sz="4300" b="1" dirty="0" err="1"/>
              <a:t>barriers</a:t>
            </a:r>
            <a:r>
              <a:rPr lang="pl-PL" sz="4300" dirty="0"/>
              <a:t> to </a:t>
            </a:r>
            <a:r>
              <a:rPr lang="pl-PL" sz="4300" dirty="0" err="1"/>
              <a:t>early</a:t>
            </a:r>
            <a:r>
              <a:rPr lang="pl-PL" sz="4300" dirty="0"/>
              <a:t> </a:t>
            </a:r>
            <a:r>
              <a:rPr lang="pl-PL" sz="4300" dirty="0" err="1"/>
              <a:t>treatment</a:t>
            </a:r>
            <a:r>
              <a:rPr lang="pl-PL" sz="4300" dirty="0"/>
              <a:t> (</a:t>
            </a:r>
            <a:r>
              <a:rPr lang="pl-PL" sz="4300" dirty="0" err="1"/>
              <a:t>fear</a:t>
            </a:r>
            <a:r>
              <a:rPr lang="pl-PL" sz="4300" dirty="0"/>
              <a:t>, </a:t>
            </a:r>
            <a:r>
              <a:rPr lang="pl-PL" sz="4300" dirty="0" err="1"/>
              <a:t>denial</a:t>
            </a:r>
            <a:r>
              <a:rPr lang="pl-PL" sz="4300" dirty="0"/>
              <a:t>)</a:t>
            </a:r>
          </a:p>
          <a:p>
            <a:br>
              <a:rPr lang="pl-PL" sz="4300" dirty="0"/>
            </a:br>
            <a:r>
              <a:rPr lang="pl-PL" sz="4300" b="1" dirty="0">
                <a:solidFill>
                  <a:srgbClr val="00B0F0"/>
                </a:solidFill>
              </a:rPr>
              <a:t>2. </a:t>
            </a:r>
            <a:r>
              <a:rPr lang="pl-PL" sz="4300" b="1" dirty="0" err="1">
                <a:solidFill>
                  <a:srgbClr val="00B0F0"/>
                </a:solidFill>
              </a:rPr>
              <a:t>Medication-Related</a:t>
            </a:r>
            <a:r>
              <a:rPr lang="pl-PL" sz="4300" b="1" dirty="0">
                <a:solidFill>
                  <a:srgbClr val="00B0F0"/>
                </a:solidFill>
              </a:rPr>
              <a:t> </a:t>
            </a:r>
            <a:r>
              <a:rPr lang="pl-PL" sz="4300" b="1" dirty="0" err="1">
                <a:solidFill>
                  <a:srgbClr val="00B0F0"/>
                </a:solidFill>
              </a:rPr>
              <a:t>Factors</a:t>
            </a:r>
            <a:endParaRPr lang="pl-PL" sz="4300" dirty="0">
              <a:solidFill>
                <a:srgbClr val="00B0F0"/>
              </a:solidFill>
            </a:endParaRPr>
          </a:p>
          <a:p>
            <a:r>
              <a:rPr lang="el-GR" sz="4300" b="1" dirty="0"/>
              <a:t>β-</a:t>
            </a:r>
            <a:r>
              <a:rPr lang="pl-PL" sz="4300" b="1" dirty="0" err="1"/>
              <a:t>blockers</a:t>
            </a:r>
            <a:r>
              <a:rPr lang="pl-PL" sz="4300" dirty="0"/>
              <a:t> – </a:t>
            </a:r>
            <a:r>
              <a:rPr lang="pl-PL" sz="4300" dirty="0" err="1"/>
              <a:t>blunt</a:t>
            </a:r>
            <a:r>
              <a:rPr lang="pl-PL" sz="4300" dirty="0"/>
              <a:t> </a:t>
            </a:r>
            <a:r>
              <a:rPr lang="pl-PL" sz="4300" dirty="0" err="1"/>
              <a:t>physiological</a:t>
            </a:r>
            <a:r>
              <a:rPr lang="pl-PL" sz="4300" dirty="0"/>
              <a:t> </a:t>
            </a:r>
            <a:r>
              <a:rPr lang="pl-PL" sz="4300" dirty="0" err="1"/>
              <a:t>response</a:t>
            </a:r>
            <a:r>
              <a:rPr lang="pl-PL" sz="4300" dirty="0"/>
              <a:t> to </a:t>
            </a:r>
            <a:r>
              <a:rPr lang="pl-PL" sz="4300" dirty="0" err="1"/>
              <a:t>epinephrine</a:t>
            </a:r>
            <a:endParaRPr lang="pl-PL" sz="4300" dirty="0"/>
          </a:p>
          <a:p>
            <a:r>
              <a:rPr lang="pl-PL" sz="4300" b="1" dirty="0"/>
              <a:t>ACE </a:t>
            </a:r>
            <a:r>
              <a:rPr lang="pl-PL" sz="4300" b="1" dirty="0" err="1"/>
              <a:t>inhibitors</a:t>
            </a:r>
            <a:r>
              <a:rPr lang="pl-PL" sz="4300" b="1" dirty="0"/>
              <a:t> / </a:t>
            </a:r>
            <a:r>
              <a:rPr lang="pl-PL" sz="4300" b="1" dirty="0" err="1"/>
              <a:t>ARBs</a:t>
            </a:r>
            <a:r>
              <a:rPr lang="pl-PL" sz="4300" dirty="0"/>
              <a:t> – </a:t>
            </a:r>
            <a:r>
              <a:rPr lang="pl-PL" sz="4300" dirty="0" err="1"/>
              <a:t>exacerbate</a:t>
            </a:r>
            <a:r>
              <a:rPr lang="pl-PL" sz="4300" dirty="0"/>
              <a:t> </a:t>
            </a:r>
            <a:r>
              <a:rPr lang="pl-PL" sz="4300" dirty="0" err="1"/>
              <a:t>hypotension</a:t>
            </a:r>
            <a:r>
              <a:rPr lang="pl-PL" sz="4300" dirty="0"/>
              <a:t> and </a:t>
            </a:r>
            <a:r>
              <a:rPr lang="pl-PL" sz="4300" dirty="0" err="1"/>
              <a:t>angioedema</a:t>
            </a:r>
            <a:endParaRPr lang="pl-PL" sz="4300" dirty="0"/>
          </a:p>
          <a:p>
            <a:r>
              <a:rPr lang="pl-PL" sz="4300" b="1" dirty="0" err="1"/>
              <a:t>Sedatives</a:t>
            </a:r>
            <a:r>
              <a:rPr lang="pl-PL" sz="4300" b="1" dirty="0"/>
              <a:t> </a:t>
            </a:r>
            <a:r>
              <a:rPr lang="pl-PL" sz="4300" b="1" dirty="0" err="1"/>
              <a:t>or</a:t>
            </a:r>
            <a:r>
              <a:rPr lang="pl-PL" sz="4300" b="1" dirty="0"/>
              <a:t> </a:t>
            </a:r>
            <a:r>
              <a:rPr lang="pl-PL" sz="4300" b="1" dirty="0" err="1"/>
              <a:t>alcohol</a:t>
            </a:r>
            <a:r>
              <a:rPr lang="pl-PL" sz="4300" dirty="0"/>
              <a:t> – </a:t>
            </a:r>
            <a:r>
              <a:rPr lang="pl-PL" sz="4300" dirty="0" err="1"/>
              <a:t>delay</a:t>
            </a:r>
            <a:r>
              <a:rPr lang="pl-PL" sz="4300" dirty="0"/>
              <a:t> </a:t>
            </a:r>
            <a:r>
              <a:rPr lang="pl-PL" sz="4300" dirty="0" err="1"/>
              <a:t>recognition</a:t>
            </a:r>
            <a:r>
              <a:rPr lang="pl-PL" sz="4300" dirty="0"/>
              <a:t> of </a:t>
            </a:r>
            <a:r>
              <a:rPr lang="pl-PL" sz="4300" dirty="0" err="1"/>
              <a:t>symptoms</a:t>
            </a:r>
            <a:endParaRPr lang="pl-PL" sz="4300" dirty="0"/>
          </a:p>
          <a:p>
            <a:endParaRPr lang="pl-PL" sz="2400" dirty="0"/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B6F8AFE1-BCC9-3013-8838-026B1836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883914" cy="3986784"/>
          </a:xfrm>
        </p:spPr>
        <p:txBody>
          <a:bodyPr>
            <a:normAutofit fontScale="25000" lnSpcReduction="20000"/>
          </a:bodyPr>
          <a:lstStyle/>
          <a:p>
            <a:r>
              <a:rPr lang="pl-PL" sz="4300" b="1" dirty="0">
                <a:solidFill>
                  <a:srgbClr val="00B0F0"/>
                </a:solidFill>
              </a:rPr>
              <a:t>3. </a:t>
            </a:r>
            <a:r>
              <a:rPr lang="pl-PL" sz="4300" b="1" dirty="0" err="1">
                <a:solidFill>
                  <a:srgbClr val="00B0F0"/>
                </a:solidFill>
              </a:rPr>
              <a:t>Allergen-Related</a:t>
            </a:r>
            <a:r>
              <a:rPr lang="pl-PL" sz="4300" b="1" dirty="0">
                <a:solidFill>
                  <a:srgbClr val="00B0F0"/>
                </a:solidFill>
              </a:rPr>
              <a:t> </a:t>
            </a:r>
            <a:r>
              <a:rPr lang="pl-PL" sz="4300" b="1" dirty="0" err="1">
                <a:solidFill>
                  <a:srgbClr val="00B0F0"/>
                </a:solidFill>
              </a:rPr>
              <a:t>Factors</a:t>
            </a:r>
            <a:endParaRPr lang="pl-PL" sz="4300" dirty="0">
              <a:solidFill>
                <a:srgbClr val="00B0F0"/>
              </a:solidFill>
            </a:endParaRPr>
          </a:p>
          <a:p>
            <a:r>
              <a:rPr lang="pl-PL" sz="4300" b="1" dirty="0"/>
              <a:t>Food </a:t>
            </a:r>
            <a:r>
              <a:rPr lang="pl-PL" sz="4300" b="1" dirty="0" err="1"/>
              <a:t>allergens</a:t>
            </a:r>
            <a:r>
              <a:rPr lang="pl-PL" sz="4300" dirty="0"/>
              <a:t> with high </a:t>
            </a:r>
            <a:r>
              <a:rPr lang="pl-PL" sz="4300" dirty="0" err="1"/>
              <a:t>fatality</a:t>
            </a:r>
            <a:r>
              <a:rPr lang="pl-PL" sz="4300" dirty="0"/>
              <a:t> </a:t>
            </a:r>
            <a:r>
              <a:rPr lang="pl-PL" sz="4300" dirty="0" err="1"/>
              <a:t>potential</a:t>
            </a:r>
            <a:r>
              <a:rPr lang="pl-PL" sz="4300" dirty="0"/>
              <a:t>: </a:t>
            </a:r>
            <a:r>
              <a:rPr lang="pl-PL" sz="4300" dirty="0" err="1"/>
              <a:t>peanuts</a:t>
            </a:r>
            <a:r>
              <a:rPr lang="pl-PL" sz="4300" dirty="0"/>
              <a:t>, </a:t>
            </a:r>
            <a:r>
              <a:rPr lang="pl-PL" sz="4300" dirty="0" err="1"/>
              <a:t>tree</a:t>
            </a:r>
            <a:r>
              <a:rPr lang="pl-PL" sz="4300" dirty="0"/>
              <a:t> </a:t>
            </a:r>
            <a:r>
              <a:rPr lang="pl-PL" sz="4300" dirty="0" err="1"/>
              <a:t>nuts</a:t>
            </a:r>
            <a:r>
              <a:rPr lang="pl-PL" sz="4300" dirty="0"/>
              <a:t>, </a:t>
            </a:r>
            <a:r>
              <a:rPr lang="pl-PL" sz="4300" dirty="0" err="1"/>
              <a:t>shellfish</a:t>
            </a:r>
            <a:r>
              <a:rPr lang="pl-PL" sz="4300" dirty="0"/>
              <a:t>, </a:t>
            </a:r>
            <a:r>
              <a:rPr lang="pl-PL" sz="4300" dirty="0" err="1"/>
              <a:t>fish</a:t>
            </a:r>
            <a:endParaRPr lang="pl-PL" sz="4300" dirty="0"/>
          </a:p>
          <a:p>
            <a:r>
              <a:rPr lang="pl-PL" sz="4300" b="1" dirty="0" err="1"/>
              <a:t>Injected</a:t>
            </a:r>
            <a:r>
              <a:rPr lang="pl-PL" sz="4300" b="1" dirty="0"/>
              <a:t> </a:t>
            </a:r>
            <a:r>
              <a:rPr lang="pl-PL" sz="4300" b="1" dirty="0" err="1"/>
              <a:t>allergens</a:t>
            </a:r>
            <a:r>
              <a:rPr lang="pl-PL" sz="4300" b="1" dirty="0"/>
              <a:t>:</a:t>
            </a:r>
            <a:r>
              <a:rPr lang="pl-PL" sz="4300" dirty="0"/>
              <a:t> </a:t>
            </a:r>
            <a:r>
              <a:rPr lang="pl-PL" sz="4300" dirty="0" err="1"/>
              <a:t>insect</a:t>
            </a:r>
            <a:r>
              <a:rPr lang="pl-PL" sz="4300" dirty="0"/>
              <a:t> </a:t>
            </a:r>
            <a:r>
              <a:rPr lang="pl-PL" sz="4300" dirty="0" err="1"/>
              <a:t>venom</a:t>
            </a:r>
            <a:r>
              <a:rPr lang="pl-PL" sz="4300" dirty="0"/>
              <a:t>, </a:t>
            </a:r>
            <a:r>
              <a:rPr lang="pl-PL" sz="4300" dirty="0" err="1"/>
              <a:t>medications</a:t>
            </a:r>
            <a:r>
              <a:rPr lang="pl-PL" sz="4300" dirty="0"/>
              <a:t> (</a:t>
            </a:r>
            <a:r>
              <a:rPr lang="pl-PL" sz="4300" dirty="0" err="1"/>
              <a:t>antibiotics</a:t>
            </a:r>
            <a:r>
              <a:rPr lang="pl-PL" sz="4300" dirty="0"/>
              <a:t>, </a:t>
            </a:r>
            <a:r>
              <a:rPr lang="pl-PL" sz="4300" dirty="0" err="1"/>
              <a:t>NSAIDs</a:t>
            </a:r>
            <a:r>
              <a:rPr lang="pl-PL" sz="4300" dirty="0"/>
              <a:t>, </a:t>
            </a:r>
            <a:r>
              <a:rPr lang="pl-PL" sz="4300" dirty="0" err="1"/>
              <a:t>contrast</a:t>
            </a:r>
            <a:r>
              <a:rPr lang="pl-PL" sz="4300" dirty="0"/>
              <a:t> </a:t>
            </a:r>
            <a:r>
              <a:rPr lang="pl-PL" sz="4300" dirty="0" err="1"/>
              <a:t>agents</a:t>
            </a:r>
            <a:r>
              <a:rPr lang="pl-PL" sz="4300" dirty="0"/>
              <a:t>)</a:t>
            </a:r>
          </a:p>
          <a:p>
            <a:r>
              <a:rPr lang="pl-PL" sz="4300" b="1" dirty="0" err="1"/>
              <a:t>Difficult</a:t>
            </a:r>
            <a:r>
              <a:rPr lang="pl-PL" sz="4300" b="1" dirty="0"/>
              <a:t>-to-</a:t>
            </a:r>
            <a:r>
              <a:rPr lang="pl-PL" sz="4300" b="1" dirty="0" err="1"/>
              <a:t>avoid</a:t>
            </a:r>
            <a:r>
              <a:rPr lang="pl-PL" sz="4300" b="1" dirty="0"/>
              <a:t> </a:t>
            </a:r>
            <a:r>
              <a:rPr lang="pl-PL" sz="4300" b="1" dirty="0" err="1"/>
              <a:t>or</a:t>
            </a:r>
            <a:r>
              <a:rPr lang="pl-PL" sz="4300" b="1" dirty="0"/>
              <a:t> </a:t>
            </a:r>
            <a:r>
              <a:rPr lang="pl-PL" sz="4300" b="1" dirty="0" err="1"/>
              <a:t>hidden</a:t>
            </a:r>
            <a:r>
              <a:rPr lang="pl-PL" sz="4300" b="1" dirty="0"/>
              <a:t> </a:t>
            </a:r>
            <a:r>
              <a:rPr lang="pl-PL" sz="4300" b="1" dirty="0" err="1"/>
              <a:t>allergens</a:t>
            </a:r>
            <a:r>
              <a:rPr lang="pl-PL" sz="4300" dirty="0"/>
              <a:t> (</a:t>
            </a:r>
            <a:r>
              <a:rPr lang="pl-PL" sz="4300" dirty="0" err="1"/>
              <a:t>processed</a:t>
            </a:r>
            <a:r>
              <a:rPr lang="pl-PL" sz="4300" dirty="0"/>
              <a:t> </a:t>
            </a:r>
            <a:r>
              <a:rPr lang="pl-PL" sz="4300" dirty="0" err="1"/>
              <a:t>foods</a:t>
            </a:r>
            <a:r>
              <a:rPr lang="pl-PL" sz="4300" dirty="0"/>
              <a:t>, cross-</a:t>
            </a:r>
            <a:r>
              <a:rPr lang="pl-PL" sz="4300" dirty="0" err="1"/>
              <a:t>contamination</a:t>
            </a:r>
            <a:r>
              <a:rPr lang="pl-PL" sz="4300" dirty="0"/>
              <a:t>)</a:t>
            </a:r>
          </a:p>
          <a:p>
            <a:br>
              <a:rPr lang="pl-PL" sz="4300" dirty="0"/>
            </a:br>
            <a:r>
              <a:rPr lang="pl-PL" sz="4300" b="1" dirty="0">
                <a:solidFill>
                  <a:srgbClr val="00B0F0"/>
                </a:solidFill>
              </a:rPr>
              <a:t>4. </a:t>
            </a:r>
            <a:r>
              <a:rPr lang="pl-PL" sz="4300" b="1" dirty="0" err="1">
                <a:solidFill>
                  <a:srgbClr val="00B0F0"/>
                </a:solidFill>
              </a:rPr>
              <a:t>Circumstantial</a:t>
            </a:r>
            <a:r>
              <a:rPr lang="pl-PL" sz="4300" b="1" dirty="0">
                <a:solidFill>
                  <a:srgbClr val="00B0F0"/>
                </a:solidFill>
              </a:rPr>
              <a:t> </a:t>
            </a:r>
            <a:r>
              <a:rPr lang="pl-PL" sz="4300" b="1" dirty="0" err="1">
                <a:solidFill>
                  <a:srgbClr val="00B0F0"/>
                </a:solidFill>
              </a:rPr>
              <a:t>Factors</a:t>
            </a:r>
            <a:endParaRPr lang="pl-PL" sz="4300" dirty="0">
              <a:solidFill>
                <a:srgbClr val="00B0F0"/>
              </a:solidFill>
            </a:endParaRPr>
          </a:p>
          <a:p>
            <a:r>
              <a:rPr lang="pl-PL" sz="4300" b="1" dirty="0" err="1"/>
              <a:t>Physical</a:t>
            </a:r>
            <a:r>
              <a:rPr lang="pl-PL" sz="4300" b="1" dirty="0"/>
              <a:t> </a:t>
            </a:r>
            <a:r>
              <a:rPr lang="pl-PL" sz="4300" b="1" dirty="0" err="1"/>
              <a:t>exertion</a:t>
            </a:r>
            <a:r>
              <a:rPr lang="pl-PL" sz="4300" dirty="0"/>
              <a:t> (</a:t>
            </a:r>
            <a:r>
              <a:rPr lang="pl-PL" sz="4300" dirty="0" err="1"/>
              <a:t>exercise-induced</a:t>
            </a:r>
            <a:r>
              <a:rPr lang="pl-PL" sz="4300" dirty="0"/>
              <a:t> </a:t>
            </a:r>
            <a:r>
              <a:rPr lang="pl-PL" sz="4300" dirty="0" err="1"/>
              <a:t>anaphylaxis</a:t>
            </a:r>
            <a:r>
              <a:rPr lang="pl-PL" sz="4300" dirty="0"/>
              <a:t>)</a:t>
            </a:r>
          </a:p>
          <a:p>
            <a:r>
              <a:rPr lang="pl-PL" sz="4300" b="1" dirty="0" err="1"/>
              <a:t>Concomitant</a:t>
            </a:r>
            <a:r>
              <a:rPr lang="pl-PL" sz="4300" b="1" dirty="0"/>
              <a:t> </a:t>
            </a:r>
            <a:r>
              <a:rPr lang="pl-PL" sz="4300" b="1" dirty="0" err="1"/>
              <a:t>infection</a:t>
            </a:r>
            <a:r>
              <a:rPr lang="pl-PL" sz="4300" dirty="0"/>
              <a:t> </a:t>
            </a:r>
            <a:r>
              <a:rPr lang="pl-PL" sz="4300" dirty="0" err="1"/>
              <a:t>or</a:t>
            </a:r>
            <a:r>
              <a:rPr lang="pl-PL" sz="4300" dirty="0"/>
              <a:t> </a:t>
            </a:r>
            <a:r>
              <a:rPr lang="pl-PL" sz="4300" b="1" dirty="0" err="1"/>
              <a:t>stress</a:t>
            </a:r>
            <a:endParaRPr lang="pl-PL" sz="4300" dirty="0"/>
          </a:p>
          <a:p>
            <a:r>
              <a:rPr lang="pl-PL" sz="4300" b="1" dirty="0" err="1"/>
              <a:t>Delayed</a:t>
            </a:r>
            <a:r>
              <a:rPr lang="pl-PL" sz="4300" b="1" dirty="0"/>
              <a:t> </a:t>
            </a:r>
            <a:r>
              <a:rPr lang="pl-PL" sz="4300" b="1" dirty="0" err="1"/>
              <a:t>administration</a:t>
            </a:r>
            <a:r>
              <a:rPr lang="pl-PL" sz="4300" b="1" dirty="0"/>
              <a:t> of </a:t>
            </a:r>
            <a:r>
              <a:rPr lang="pl-PL" sz="4300" b="1" dirty="0" err="1"/>
              <a:t>epinephrine</a:t>
            </a:r>
            <a:endParaRPr lang="pl-PL" sz="4300" dirty="0"/>
          </a:p>
          <a:p>
            <a:r>
              <a:rPr lang="pl-PL" sz="4300" b="1" dirty="0"/>
              <a:t>Limited </a:t>
            </a:r>
            <a:r>
              <a:rPr lang="pl-PL" sz="4300" b="1" dirty="0" err="1"/>
              <a:t>access</a:t>
            </a:r>
            <a:r>
              <a:rPr lang="pl-PL" sz="4300" b="1" dirty="0"/>
              <a:t> to </a:t>
            </a:r>
            <a:r>
              <a:rPr lang="pl-PL" sz="4300" b="1" dirty="0" err="1"/>
              <a:t>emergency</a:t>
            </a:r>
            <a:r>
              <a:rPr lang="pl-PL" sz="4300" b="1" dirty="0"/>
              <a:t> </a:t>
            </a:r>
            <a:r>
              <a:rPr lang="pl-PL" sz="4300" b="1" dirty="0" err="1"/>
              <a:t>care</a:t>
            </a:r>
            <a:r>
              <a:rPr lang="pl-PL" sz="4300" dirty="0"/>
              <a:t> (</a:t>
            </a:r>
            <a:r>
              <a:rPr lang="pl-PL" sz="4300" dirty="0" err="1"/>
              <a:t>rural</a:t>
            </a:r>
            <a:r>
              <a:rPr lang="pl-PL" sz="4300" dirty="0"/>
              <a:t> </a:t>
            </a:r>
            <a:r>
              <a:rPr lang="pl-PL" sz="4300" dirty="0" err="1"/>
              <a:t>areas</a:t>
            </a:r>
            <a:r>
              <a:rPr lang="pl-PL" sz="4300" dirty="0"/>
              <a:t>, </a:t>
            </a:r>
            <a:r>
              <a:rPr lang="pl-PL" sz="4300" dirty="0" err="1"/>
              <a:t>travel</a:t>
            </a:r>
            <a:r>
              <a:rPr lang="pl-PL" sz="4300" dirty="0"/>
              <a:t> </a:t>
            </a:r>
            <a:r>
              <a:rPr lang="pl-PL" sz="4300" dirty="0" err="1"/>
              <a:t>abroad</a:t>
            </a:r>
            <a:r>
              <a:rPr lang="pl-PL" sz="4300" dirty="0"/>
              <a:t>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2323270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0B5208-DE53-2E96-20A5-D943AFCFD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Training for Caregivers, Family, and Teachers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52830E0-FC31-B81F-3E7A-6672E34C57D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1900" b="1" dirty="0">
                <a:solidFill>
                  <a:srgbClr val="00B0F0"/>
                </a:solidFill>
              </a:rPr>
              <a:t>Purpose of Training</a:t>
            </a:r>
            <a:endParaRPr lang="en-US" sz="1900" dirty="0">
              <a:solidFill>
                <a:srgbClr val="00B0F0"/>
              </a:solidFill>
            </a:endParaRPr>
          </a:p>
          <a:p>
            <a:r>
              <a:rPr lang="en-US" sz="1900" dirty="0"/>
              <a:t>Ensure </a:t>
            </a:r>
            <a:r>
              <a:rPr lang="en-US" sz="1900" b="1" dirty="0"/>
              <a:t>early recognition</a:t>
            </a:r>
            <a:r>
              <a:rPr lang="en-US" sz="1900" dirty="0"/>
              <a:t> of anaphylaxis symptoms.</a:t>
            </a:r>
          </a:p>
          <a:p>
            <a:r>
              <a:rPr lang="en-US" sz="1900" dirty="0"/>
              <a:t>Enable </a:t>
            </a:r>
            <a:r>
              <a:rPr lang="en-US" sz="1900" b="1" dirty="0"/>
              <a:t>prompt and correct use of epinephrine auto-injector</a:t>
            </a:r>
            <a:r>
              <a:rPr lang="en-US" sz="1900" dirty="0"/>
              <a:t>.</a:t>
            </a:r>
          </a:p>
          <a:p>
            <a:r>
              <a:rPr lang="en-US" sz="1900" dirty="0"/>
              <a:t>Build confidence to act immediately — </a:t>
            </a:r>
            <a:r>
              <a:rPr lang="en-US" sz="1900" b="1" dirty="0"/>
              <a:t>“epinephrine first, then call for help.”</a:t>
            </a:r>
            <a:endParaRPr lang="en-US" sz="1900" dirty="0"/>
          </a:p>
          <a:p>
            <a:endParaRPr lang="pl-PL" sz="2400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0" y="1524001"/>
            <a:ext cx="3893388" cy="4699096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rgbClr val="00B0F0"/>
                </a:solidFill>
              </a:rPr>
              <a:t>Core Elements of the Training Program</a:t>
            </a:r>
            <a:endParaRPr lang="en-US" sz="1800" dirty="0">
              <a:solidFill>
                <a:srgbClr val="00B0F0"/>
              </a:solidFill>
            </a:endParaRPr>
          </a:p>
          <a:p>
            <a:r>
              <a:rPr lang="en-US" sz="1800" b="1" dirty="0"/>
              <a:t>Understanding anaphylaxis:</a:t>
            </a:r>
            <a:r>
              <a:rPr lang="en-US" sz="1800" dirty="0"/>
              <a:t> causes, risk factors, early vs. late symptoms.</a:t>
            </a:r>
          </a:p>
          <a:p>
            <a:r>
              <a:rPr lang="en-US" sz="1800" b="1" dirty="0"/>
              <a:t>Practical demonstration:</a:t>
            </a:r>
            <a:endParaRPr lang="en-US" sz="1800" dirty="0"/>
          </a:p>
          <a:p>
            <a:pPr lvl="1"/>
            <a:r>
              <a:rPr lang="en-US" sz="1800" dirty="0"/>
              <a:t>How to recognize </a:t>
            </a:r>
            <a:r>
              <a:rPr lang="en-US" sz="1800" b="1" dirty="0"/>
              <a:t>systemic symptoms</a:t>
            </a:r>
            <a:r>
              <a:rPr lang="en-US" sz="1800" dirty="0"/>
              <a:t> (dyspnea, hypotension, collapse).</a:t>
            </a:r>
          </a:p>
          <a:p>
            <a:pPr lvl="1"/>
            <a:r>
              <a:rPr lang="en-US" sz="1800" b="1" dirty="0"/>
              <a:t>When and how</a:t>
            </a:r>
            <a:r>
              <a:rPr lang="en-US" sz="1800" dirty="0"/>
              <a:t> to use the </a:t>
            </a:r>
            <a:r>
              <a:rPr lang="en-US" sz="1800" b="1" dirty="0"/>
              <a:t>auto-injector</a:t>
            </a:r>
            <a:r>
              <a:rPr lang="en-US" sz="1800" dirty="0"/>
              <a:t> (practice with trainer).</a:t>
            </a:r>
          </a:p>
          <a:p>
            <a:r>
              <a:rPr lang="en-US" sz="1800" b="1" dirty="0"/>
              <a:t>Positioning of the patient:</a:t>
            </a:r>
            <a:endParaRPr lang="en-US" sz="1800" dirty="0"/>
          </a:p>
          <a:p>
            <a:pPr lvl="1"/>
            <a:r>
              <a:rPr lang="en-US" sz="1800" dirty="0"/>
              <a:t>Supine with legs elevated (unless severe dyspnea → sitting).</a:t>
            </a:r>
          </a:p>
          <a:p>
            <a:r>
              <a:rPr lang="en-US" sz="1800" b="1" dirty="0"/>
              <a:t>Post-injection steps:</a:t>
            </a:r>
            <a:endParaRPr lang="en-US" sz="1800" dirty="0"/>
          </a:p>
          <a:p>
            <a:pPr lvl="1"/>
            <a:r>
              <a:rPr lang="en-US" sz="1800" dirty="0"/>
              <a:t>Call </a:t>
            </a:r>
            <a:r>
              <a:rPr lang="en-US" sz="1800" b="1" dirty="0"/>
              <a:t>emergency services (112/999)</a:t>
            </a:r>
            <a:r>
              <a:rPr lang="en-US" sz="1800" dirty="0"/>
              <a:t>.</a:t>
            </a:r>
          </a:p>
          <a:p>
            <a:pPr lvl="1"/>
            <a:r>
              <a:rPr lang="en-US" sz="1800" dirty="0"/>
              <a:t>Monitor breathing and consciousness.</a:t>
            </a:r>
          </a:p>
          <a:p>
            <a:pPr lvl="1"/>
            <a:r>
              <a:rPr lang="en-US" sz="1800" dirty="0"/>
              <a:t>Prepare for possible </a:t>
            </a:r>
            <a:r>
              <a:rPr lang="en-US" sz="1800" b="1" dirty="0"/>
              <a:t>second dose</a:t>
            </a:r>
            <a:r>
              <a:rPr lang="en-US" sz="1800" dirty="0"/>
              <a:t> if symptoms persist.</a:t>
            </a:r>
          </a:p>
        </p:txBody>
      </p:sp>
    </p:spTree>
    <p:extLst>
      <p:ext uri="{BB962C8B-B14F-4D97-AF65-F5344CB8AC3E}">
        <p14:creationId xmlns:p14="http://schemas.microsoft.com/office/powerpoint/2010/main" val="253046345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0B5208-DE53-2E96-20A5-D943AFCFD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Training for Caregivers, Family, and Teachers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400" b="1" dirty="0">
                <a:solidFill>
                  <a:srgbClr val="00B0F0"/>
                </a:solidFill>
              </a:rPr>
              <a:t>Educational Materials</a:t>
            </a:r>
            <a:endParaRPr lang="en-US" sz="2400" dirty="0">
              <a:solidFill>
                <a:srgbClr val="00B0F0"/>
              </a:solidFill>
            </a:endParaRPr>
          </a:p>
          <a:p>
            <a:r>
              <a:rPr lang="en-US" sz="2400" b="1" dirty="0"/>
              <a:t>Written anaphylaxis action plan</a:t>
            </a:r>
            <a:r>
              <a:rPr lang="en-US" sz="2400" dirty="0"/>
              <a:t> (simple, step-by-step).</a:t>
            </a:r>
          </a:p>
          <a:p>
            <a:r>
              <a:rPr lang="en-US" sz="2400" b="1" dirty="0"/>
              <a:t>Visual guides and posters</a:t>
            </a:r>
            <a:r>
              <a:rPr lang="en-US" sz="2400" dirty="0"/>
              <a:t> displayed in classrooms, cafeterias, and staff rooms.</a:t>
            </a:r>
          </a:p>
          <a:p>
            <a:r>
              <a:rPr lang="en-US" sz="2400" b="1" dirty="0"/>
              <a:t>Video demonstrations</a:t>
            </a:r>
            <a:r>
              <a:rPr lang="en-US" sz="2400" dirty="0"/>
              <a:t> or simulation sessions for practical skills.</a:t>
            </a:r>
          </a:p>
          <a:p>
            <a:endParaRPr lang="pl-PL" sz="2400" b="1" dirty="0"/>
          </a:p>
          <a:p>
            <a:r>
              <a:rPr lang="en-US" sz="2400" b="1" dirty="0">
                <a:solidFill>
                  <a:srgbClr val="00B0F0"/>
                </a:solidFill>
              </a:rPr>
              <a:t>Frequency and Evaluation</a:t>
            </a:r>
            <a:endParaRPr lang="en-US" sz="2400" dirty="0">
              <a:solidFill>
                <a:srgbClr val="00B0F0"/>
              </a:solidFill>
            </a:endParaRPr>
          </a:p>
          <a:p>
            <a:r>
              <a:rPr lang="en-US" sz="2400" dirty="0"/>
              <a:t>Conduct </a:t>
            </a:r>
            <a:r>
              <a:rPr lang="en-US" sz="2400" b="1" dirty="0"/>
              <a:t>training at least once a year</a:t>
            </a:r>
            <a:r>
              <a:rPr lang="en-US" sz="2400" dirty="0"/>
              <a:t>.</a:t>
            </a:r>
          </a:p>
          <a:p>
            <a:r>
              <a:rPr lang="en-US" sz="2400" dirty="0"/>
              <a:t>Include </a:t>
            </a:r>
            <a:r>
              <a:rPr lang="en-US" sz="2400" b="1" dirty="0"/>
              <a:t>refreshers</a:t>
            </a:r>
            <a:r>
              <a:rPr lang="en-US" sz="2400" dirty="0"/>
              <a:t> after any anaphylaxis event or change in medication.</a:t>
            </a:r>
          </a:p>
          <a:p>
            <a:r>
              <a:rPr lang="en-US" sz="2400" dirty="0"/>
              <a:t>Assess knowledge and confidence of participants through </a:t>
            </a:r>
            <a:r>
              <a:rPr lang="en-US" sz="2400" b="1" dirty="0"/>
              <a:t>scenario-based exercises</a:t>
            </a:r>
            <a:r>
              <a:rPr lang="en-US" sz="2400" dirty="0"/>
              <a:t>.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76342050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DAAE78-C689-1406-42DB-7A3E70CC9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Precautions</a:t>
            </a:r>
            <a:r>
              <a:rPr lang="pl-PL" dirty="0"/>
              <a:t> in </a:t>
            </a:r>
            <a:r>
              <a:rPr lang="pl-PL" dirty="0" err="1"/>
              <a:t>Everyday</a:t>
            </a:r>
            <a:r>
              <a:rPr lang="pl-PL" dirty="0"/>
              <a:t> Life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A62518A-0F0D-7ACA-F8B3-F28743928D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6338" y="1854680"/>
            <a:ext cx="3566160" cy="402336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Allergen Avoidance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dirty="0"/>
              <a:t>Identify and strictly avoid </a:t>
            </a:r>
            <a:r>
              <a:rPr lang="en-US" b="1" dirty="0"/>
              <a:t>known triggers</a:t>
            </a:r>
            <a:r>
              <a:rPr lang="en-US" dirty="0"/>
              <a:t> (food, insect stings, medications).</a:t>
            </a:r>
          </a:p>
          <a:p>
            <a:r>
              <a:rPr lang="en-US" dirty="0"/>
              <a:t>Always </a:t>
            </a:r>
            <a:r>
              <a:rPr lang="en-US" b="1" dirty="0"/>
              <a:t>read food labels carefully</a:t>
            </a:r>
            <a:r>
              <a:rPr lang="en-US" dirty="0"/>
              <a:t>, including “may contain” statements.</a:t>
            </a:r>
          </a:p>
          <a:p>
            <a:r>
              <a:rPr lang="en-US" dirty="0"/>
              <a:t>Be cautious in </a:t>
            </a:r>
            <a:r>
              <a:rPr lang="en-US" b="1" dirty="0"/>
              <a:t>restaurants, school canteens, and buffets</a:t>
            </a:r>
            <a:r>
              <a:rPr lang="en-US" dirty="0"/>
              <a:t> — ask about ingredients.</a:t>
            </a:r>
          </a:p>
          <a:p>
            <a:r>
              <a:rPr lang="en-US" dirty="0"/>
              <a:t>Avoid </a:t>
            </a:r>
            <a:r>
              <a:rPr lang="en-US" b="1" dirty="0"/>
              <a:t>cross-contamination</a:t>
            </a:r>
            <a:r>
              <a:rPr lang="en-US" dirty="0"/>
              <a:t> (e.g., same knives, cutting boards, or cooking oils).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491990" y="1854680"/>
            <a:ext cx="3513323" cy="445468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B0F0"/>
                </a:solidFill>
              </a:rPr>
              <a:t>Personal Preparedness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en-US" b="1" dirty="0"/>
              <a:t>Always carry two epinephrine auto-injectors</a:t>
            </a:r>
            <a:r>
              <a:rPr lang="en-US" dirty="0"/>
              <a:t> at all times.</a:t>
            </a:r>
          </a:p>
          <a:p>
            <a:r>
              <a:rPr lang="en-US" dirty="0"/>
              <a:t>Keep an </a:t>
            </a:r>
            <a:r>
              <a:rPr lang="en-US" b="1" dirty="0"/>
              <a:t>up-to-date anaphylaxis action plan</a:t>
            </a:r>
            <a:r>
              <a:rPr lang="en-US" dirty="0"/>
              <a:t> in wallet, phone, or school bag.</a:t>
            </a:r>
          </a:p>
          <a:p>
            <a:r>
              <a:rPr lang="en-US" dirty="0"/>
              <a:t>Wear a </a:t>
            </a:r>
            <a:r>
              <a:rPr lang="en-US" b="1" dirty="0"/>
              <a:t>medical alert bracelet or necklace</a:t>
            </a:r>
            <a:r>
              <a:rPr lang="en-US" dirty="0"/>
              <a:t> indicating the allergy and medication.</a:t>
            </a:r>
          </a:p>
          <a:p>
            <a:r>
              <a:rPr lang="en-US" dirty="0"/>
              <a:t>Ensure </a:t>
            </a:r>
            <a:r>
              <a:rPr lang="en-US" b="1" dirty="0"/>
              <a:t>family, friends, colleagues, and teachers</a:t>
            </a:r>
            <a:r>
              <a:rPr lang="en-US" dirty="0"/>
              <a:t> know where the auto-injector is kept.</a:t>
            </a:r>
          </a:p>
        </p:txBody>
      </p:sp>
    </p:spTree>
    <p:extLst>
      <p:ext uri="{BB962C8B-B14F-4D97-AF65-F5344CB8AC3E}">
        <p14:creationId xmlns:p14="http://schemas.microsoft.com/office/powerpoint/2010/main" val="1073526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D1DB5A-5642-731B-3D4E-5CB3B05B1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Pathophysiology of clinical symptoms – skin, lungs, heart</a:t>
            </a:r>
            <a:endParaRPr lang="pl-PL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AFBAD3B4-3A51-827E-E705-252FD3E3B3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576462"/>
              </p:ext>
            </p:extLst>
          </p:nvPr>
        </p:nvGraphicFramePr>
        <p:xfrm>
          <a:off x="927374" y="2286000"/>
          <a:ext cx="6971751" cy="4022724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2323917">
                  <a:extLst>
                    <a:ext uri="{9D8B030D-6E8A-4147-A177-3AD203B41FA5}">
                      <a16:colId xmlns:a16="http://schemas.microsoft.com/office/drawing/2014/main" val="2502035247"/>
                    </a:ext>
                  </a:extLst>
                </a:gridCol>
                <a:gridCol w="2323917">
                  <a:extLst>
                    <a:ext uri="{9D8B030D-6E8A-4147-A177-3AD203B41FA5}">
                      <a16:colId xmlns:a16="http://schemas.microsoft.com/office/drawing/2014/main" val="1183564818"/>
                    </a:ext>
                  </a:extLst>
                </a:gridCol>
                <a:gridCol w="2323917">
                  <a:extLst>
                    <a:ext uri="{9D8B030D-6E8A-4147-A177-3AD203B41FA5}">
                      <a16:colId xmlns:a16="http://schemas.microsoft.com/office/drawing/2014/main" val="1289734138"/>
                    </a:ext>
                  </a:extLst>
                </a:gridCol>
              </a:tblGrid>
              <a:tr h="34980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700" b="1"/>
                        <a:t>System / Organ</a:t>
                      </a:r>
                      <a:endParaRPr lang="pl-PL" sz="1700"/>
                    </a:p>
                  </a:txBody>
                  <a:tcPr marL="87451" marR="87451" marT="43725" marB="437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700" b="1"/>
                        <a:t>Mediators</a:t>
                      </a:r>
                      <a:endParaRPr lang="pl-PL" sz="1700"/>
                    </a:p>
                  </a:txBody>
                  <a:tcPr marL="87451" marR="87451" marT="43725" marB="437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700" b="1"/>
                        <a:t>Clinical Manifestations</a:t>
                      </a:r>
                      <a:endParaRPr lang="pl-PL" sz="1700"/>
                    </a:p>
                  </a:txBody>
                  <a:tcPr marL="87451" marR="87451" marT="43725" marB="43725" anchor="ctr"/>
                </a:tc>
                <a:extLst>
                  <a:ext uri="{0D108BD9-81ED-4DB2-BD59-A6C34878D82A}">
                    <a16:rowId xmlns:a16="http://schemas.microsoft.com/office/drawing/2014/main" val="68445137"/>
                  </a:ext>
                </a:extLst>
              </a:tr>
              <a:tr h="8745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700" b="1"/>
                        <a:t>Skin and mucous membranes</a:t>
                      </a:r>
                      <a:endParaRPr lang="pl-PL" sz="1700"/>
                    </a:p>
                  </a:txBody>
                  <a:tcPr marL="87451" marR="87451" marT="43725" marB="437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700"/>
                        <a:t>Histamine, leukotrienes, prostaglandins</a:t>
                      </a:r>
                    </a:p>
                  </a:txBody>
                  <a:tcPr marL="87451" marR="87451" marT="43725" marB="437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700"/>
                        <a:t>Urticaria, erythema, angioedema (lips, eyelids, tongue), pruritus</a:t>
                      </a:r>
                    </a:p>
                  </a:txBody>
                  <a:tcPr marL="87451" marR="87451" marT="43725" marB="43725" anchor="ctr"/>
                </a:tc>
                <a:extLst>
                  <a:ext uri="{0D108BD9-81ED-4DB2-BD59-A6C34878D82A}">
                    <a16:rowId xmlns:a16="http://schemas.microsoft.com/office/drawing/2014/main" val="3490448464"/>
                  </a:ext>
                </a:extLst>
              </a:tr>
              <a:tr h="113685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700" b="1"/>
                        <a:t>Respiratory system (lungs, upper airways)</a:t>
                      </a:r>
                      <a:endParaRPr lang="en-US" sz="1700"/>
                    </a:p>
                  </a:txBody>
                  <a:tcPr marL="87451" marR="87451" marT="43725" marB="437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700" dirty="0" err="1"/>
                        <a:t>Histamine</a:t>
                      </a:r>
                      <a:r>
                        <a:rPr lang="pl-PL" sz="1700" dirty="0"/>
                        <a:t>, </a:t>
                      </a:r>
                      <a:r>
                        <a:rPr lang="pl-PL" sz="1700" dirty="0" err="1"/>
                        <a:t>leukotrienes</a:t>
                      </a:r>
                      <a:r>
                        <a:rPr lang="pl-PL" sz="1700" dirty="0"/>
                        <a:t>, </a:t>
                      </a:r>
                      <a:r>
                        <a:rPr lang="pl-PL" sz="1700" dirty="0" err="1"/>
                        <a:t>prostaglandins</a:t>
                      </a:r>
                      <a:r>
                        <a:rPr lang="pl-PL" sz="1700" dirty="0"/>
                        <a:t>, PAF</a:t>
                      </a:r>
                    </a:p>
                  </a:txBody>
                  <a:tcPr marL="87451" marR="87451" marT="43725" marB="437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700"/>
                        <a:t>Rhinorrhea, sneezing, nasal congestion, bronchospasm, dyspnea, stridor, cough</a:t>
                      </a:r>
                    </a:p>
                  </a:txBody>
                  <a:tcPr marL="87451" marR="87451" marT="43725" marB="43725" anchor="ctr"/>
                </a:tc>
                <a:extLst>
                  <a:ext uri="{0D108BD9-81ED-4DB2-BD59-A6C34878D82A}">
                    <a16:rowId xmlns:a16="http://schemas.microsoft.com/office/drawing/2014/main" val="3202531541"/>
                  </a:ext>
                </a:extLst>
              </a:tr>
              <a:tr h="16615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700" b="1"/>
                        <a:t>Heart and circulation</a:t>
                      </a:r>
                      <a:endParaRPr lang="pl-PL" sz="1700"/>
                    </a:p>
                  </a:txBody>
                  <a:tcPr marL="87451" marR="87451" marT="43725" marB="437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700"/>
                        <a:t>Histamine (H₁, H₂), PAF, prostaglandins</a:t>
                      </a:r>
                    </a:p>
                  </a:txBody>
                  <a:tcPr marL="87451" marR="87451" marT="43725" marB="4372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700" dirty="0"/>
                        <a:t>Hypotension, tachycardia/bradycardia, dizziness, loss of consciousness, shock, arrhythmias, risk of cardiac arrest</a:t>
                      </a:r>
                    </a:p>
                  </a:txBody>
                  <a:tcPr marL="87451" marR="87451" marT="43725" marB="43725" anchor="ctr"/>
                </a:tc>
                <a:extLst>
                  <a:ext uri="{0D108BD9-81ED-4DB2-BD59-A6C34878D82A}">
                    <a16:rowId xmlns:a16="http://schemas.microsoft.com/office/drawing/2014/main" val="1706079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04748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FD0AD7-D75D-B5FD-5F9A-369115B45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Allergen Avoidance – Practical Challenges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BE4D6B-439A-D3BA-4A9A-4DB6033C2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2800" b="1" dirty="0">
                <a:solidFill>
                  <a:srgbClr val="00B0F0"/>
                </a:solidFill>
              </a:rPr>
              <a:t>Hidden or Unexpected Allergens</a:t>
            </a:r>
            <a:endParaRPr lang="en-US" sz="2800" dirty="0">
              <a:solidFill>
                <a:srgbClr val="00B0F0"/>
              </a:solidFill>
            </a:endParaRPr>
          </a:p>
          <a:p>
            <a:r>
              <a:rPr lang="en-US" sz="2800" dirty="0"/>
              <a:t>Allergens may be present in </a:t>
            </a:r>
            <a:r>
              <a:rPr lang="en-US" sz="2800" b="1" dirty="0"/>
              <a:t>processed or packaged foods</a:t>
            </a:r>
            <a:r>
              <a:rPr lang="en-US" sz="2800" dirty="0"/>
              <a:t> under different names.</a:t>
            </a:r>
          </a:p>
          <a:p>
            <a:r>
              <a:rPr lang="en-US" sz="2800" b="1" dirty="0"/>
              <a:t>Cross-contamination</a:t>
            </a:r>
            <a:r>
              <a:rPr lang="en-US" sz="2800" dirty="0"/>
              <a:t> in production lines, kitchens, or bakeries is common.</a:t>
            </a:r>
          </a:p>
          <a:p>
            <a:r>
              <a:rPr lang="en-US" sz="2800" dirty="0"/>
              <a:t>“</a:t>
            </a:r>
            <a:r>
              <a:rPr lang="en-US" sz="2800" b="1" dirty="0"/>
              <a:t>May contain traces of...</a:t>
            </a:r>
            <a:r>
              <a:rPr lang="en-US" sz="2800" dirty="0"/>
              <a:t>” labels create uncertainty but must be taken seriously.</a:t>
            </a:r>
          </a:p>
          <a:p>
            <a:r>
              <a:rPr lang="en-US" sz="2800" dirty="0"/>
              <a:t>Restaurant meals or take-away food often have </a:t>
            </a:r>
            <a:r>
              <a:rPr lang="en-US" sz="2800" b="1" dirty="0"/>
              <a:t>incomplete ingredient disclosure</a:t>
            </a:r>
            <a:r>
              <a:rPr lang="en-US" sz="2800" dirty="0"/>
              <a:t>.</a:t>
            </a:r>
            <a:endParaRPr lang="pl-PL" sz="2800" dirty="0"/>
          </a:p>
          <a:p>
            <a:endParaRPr lang="pl-PL" sz="2800" b="1" dirty="0"/>
          </a:p>
          <a:p>
            <a:r>
              <a:rPr lang="en-US" sz="2800" b="1" dirty="0">
                <a:solidFill>
                  <a:srgbClr val="00B0F0"/>
                </a:solidFill>
              </a:rPr>
              <a:t>Social and Psychological Difficulties</a:t>
            </a:r>
            <a:endParaRPr lang="en-US" sz="2800" dirty="0">
              <a:solidFill>
                <a:srgbClr val="00B0F0"/>
              </a:solidFill>
            </a:endParaRPr>
          </a:p>
          <a:p>
            <a:r>
              <a:rPr lang="en-US" sz="2800" dirty="0"/>
              <a:t>Constant vigilance leads to </a:t>
            </a:r>
            <a:r>
              <a:rPr lang="en-US" sz="2800" b="1" dirty="0"/>
              <a:t>anxiety and social isolation</a:t>
            </a:r>
            <a:r>
              <a:rPr lang="en-US" sz="2800" dirty="0"/>
              <a:t> (especially in children).</a:t>
            </a:r>
          </a:p>
          <a:p>
            <a:r>
              <a:rPr lang="en-US" sz="2800" dirty="0"/>
              <a:t>Difficulty participating in </a:t>
            </a:r>
            <a:r>
              <a:rPr lang="en-US" sz="2800" b="1" dirty="0"/>
              <a:t>school meals, parties, or travel</a:t>
            </a:r>
            <a:r>
              <a:rPr lang="en-US" sz="2800" dirty="0"/>
              <a:t>.</a:t>
            </a:r>
          </a:p>
          <a:p>
            <a:r>
              <a:rPr lang="en-US" sz="2800" dirty="0"/>
              <a:t>Fear of accidental exposure may reduce </a:t>
            </a:r>
            <a:r>
              <a:rPr lang="en-US" sz="2800" b="1" dirty="0"/>
              <a:t>quality of life</a:t>
            </a:r>
            <a:r>
              <a:rPr lang="en-US" sz="2800" dirty="0"/>
              <a:t> for both patient and family.</a:t>
            </a:r>
          </a:p>
          <a:p>
            <a:r>
              <a:rPr lang="en-US" sz="2800" dirty="0"/>
              <a:t>Education of peers and staff can help reduce stigma and misunderstanding.</a:t>
            </a:r>
          </a:p>
          <a:p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55441848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D7BB62-A3CC-2C81-E0DF-A89D17766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A4A173-B36C-B6CD-CD2F-A7BEA533C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Allergen Avoidance – Practical Challenges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A096843-6D62-C517-5A3A-5548F81B2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l-PL" sz="2800" b="1" dirty="0" err="1">
                <a:solidFill>
                  <a:srgbClr val="00B0F0"/>
                </a:solidFill>
              </a:rPr>
              <a:t>Nutritional</a:t>
            </a:r>
            <a:r>
              <a:rPr lang="pl-PL" sz="2800" b="1" dirty="0">
                <a:solidFill>
                  <a:srgbClr val="00B0F0"/>
                </a:solidFill>
              </a:rPr>
              <a:t> </a:t>
            </a:r>
            <a:r>
              <a:rPr lang="pl-PL" sz="2800" b="1" dirty="0" err="1">
                <a:solidFill>
                  <a:srgbClr val="00B0F0"/>
                </a:solidFill>
              </a:rPr>
              <a:t>Considerations</a:t>
            </a:r>
            <a:endParaRPr lang="pl-PL" sz="2800" dirty="0">
              <a:solidFill>
                <a:srgbClr val="00B0F0"/>
              </a:solidFill>
            </a:endParaRPr>
          </a:p>
          <a:p>
            <a:r>
              <a:rPr lang="pl-PL" sz="2800" dirty="0" err="1"/>
              <a:t>Eliminating</a:t>
            </a:r>
            <a:r>
              <a:rPr lang="pl-PL" sz="2800" dirty="0"/>
              <a:t> major food </a:t>
            </a:r>
            <a:r>
              <a:rPr lang="pl-PL" sz="2800" dirty="0" err="1"/>
              <a:t>groups</a:t>
            </a:r>
            <a:r>
              <a:rPr lang="pl-PL" sz="2800" dirty="0"/>
              <a:t> (</a:t>
            </a:r>
            <a:r>
              <a:rPr lang="pl-PL" sz="2800" dirty="0" err="1"/>
              <a:t>milk</a:t>
            </a:r>
            <a:r>
              <a:rPr lang="pl-PL" sz="2800" dirty="0"/>
              <a:t>, </a:t>
            </a:r>
            <a:r>
              <a:rPr lang="pl-PL" sz="2800" dirty="0" err="1"/>
              <a:t>egg</a:t>
            </a:r>
            <a:r>
              <a:rPr lang="pl-PL" sz="2800" dirty="0"/>
              <a:t>, </a:t>
            </a:r>
            <a:r>
              <a:rPr lang="pl-PL" sz="2800" dirty="0" err="1"/>
              <a:t>wheat</a:t>
            </a:r>
            <a:r>
              <a:rPr lang="pl-PL" sz="2800" dirty="0"/>
              <a:t>, </a:t>
            </a:r>
            <a:r>
              <a:rPr lang="pl-PL" sz="2800" dirty="0" err="1"/>
              <a:t>nuts</a:t>
            </a:r>
            <a:r>
              <a:rPr lang="pl-PL" sz="2800" dirty="0"/>
              <a:t>) </a:t>
            </a:r>
            <a:r>
              <a:rPr lang="pl-PL" sz="2800" dirty="0" err="1"/>
              <a:t>can</a:t>
            </a:r>
            <a:r>
              <a:rPr lang="pl-PL" sz="2800" dirty="0"/>
              <a:t> </a:t>
            </a:r>
            <a:r>
              <a:rPr lang="pl-PL" sz="2800" dirty="0" err="1"/>
              <a:t>cause</a:t>
            </a:r>
            <a:r>
              <a:rPr lang="pl-PL" sz="2800" dirty="0"/>
              <a:t> </a:t>
            </a:r>
            <a:r>
              <a:rPr lang="pl-PL" sz="2800" b="1" dirty="0" err="1"/>
              <a:t>nutrient</a:t>
            </a:r>
            <a:r>
              <a:rPr lang="pl-PL" sz="2800" b="1" dirty="0"/>
              <a:t> </a:t>
            </a:r>
            <a:r>
              <a:rPr lang="pl-PL" sz="2800" b="1" dirty="0" err="1"/>
              <a:t>deficiencies</a:t>
            </a:r>
            <a:r>
              <a:rPr lang="pl-PL" sz="2800" dirty="0"/>
              <a:t>.</a:t>
            </a:r>
          </a:p>
          <a:p>
            <a:r>
              <a:rPr lang="pl-PL" sz="2800" dirty="0" err="1"/>
              <a:t>Requires</a:t>
            </a:r>
            <a:r>
              <a:rPr lang="pl-PL" sz="2800" dirty="0"/>
              <a:t> </a:t>
            </a:r>
            <a:r>
              <a:rPr lang="pl-PL" sz="2800" dirty="0" err="1"/>
              <a:t>supervision</a:t>
            </a:r>
            <a:r>
              <a:rPr lang="pl-PL" sz="2800" dirty="0"/>
              <a:t> by a </a:t>
            </a:r>
            <a:r>
              <a:rPr lang="pl-PL" sz="2800" b="1" dirty="0" err="1"/>
              <a:t>dietitian</a:t>
            </a:r>
            <a:r>
              <a:rPr lang="pl-PL" sz="2800" b="1" dirty="0"/>
              <a:t> </a:t>
            </a:r>
            <a:r>
              <a:rPr lang="pl-PL" sz="2800" b="1" dirty="0" err="1"/>
              <a:t>specialized</a:t>
            </a:r>
            <a:r>
              <a:rPr lang="pl-PL" sz="2800" b="1" dirty="0"/>
              <a:t> in food </a:t>
            </a:r>
            <a:r>
              <a:rPr lang="pl-PL" sz="2800" b="1" dirty="0" err="1"/>
              <a:t>allergy</a:t>
            </a:r>
            <a:r>
              <a:rPr lang="pl-PL" sz="2800" dirty="0"/>
              <a:t>.</a:t>
            </a:r>
          </a:p>
          <a:p>
            <a:r>
              <a:rPr lang="pl-PL" sz="2800" dirty="0" err="1"/>
              <a:t>Ensure</a:t>
            </a:r>
            <a:r>
              <a:rPr lang="pl-PL" sz="2800" dirty="0"/>
              <a:t> </a:t>
            </a:r>
            <a:r>
              <a:rPr lang="pl-PL" sz="2800" dirty="0" err="1"/>
              <a:t>adequate</a:t>
            </a:r>
            <a:r>
              <a:rPr lang="pl-PL" sz="2800" dirty="0"/>
              <a:t> </a:t>
            </a:r>
            <a:r>
              <a:rPr lang="pl-PL" sz="2800" b="1" dirty="0"/>
              <a:t>protein, </a:t>
            </a:r>
            <a:r>
              <a:rPr lang="pl-PL" sz="2800" b="1" dirty="0" err="1"/>
              <a:t>calcium</a:t>
            </a:r>
            <a:r>
              <a:rPr lang="pl-PL" sz="2800" b="1" dirty="0"/>
              <a:t>, </a:t>
            </a:r>
            <a:r>
              <a:rPr lang="pl-PL" sz="2800" b="1" dirty="0" err="1"/>
              <a:t>vitamin</a:t>
            </a:r>
            <a:r>
              <a:rPr lang="pl-PL" sz="2800" b="1" dirty="0"/>
              <a:t> D, and omega-3 </a:t>
            </a:r>
            <a:r>
              <a:rPr lang="pl-PL" sz="2800" b="1" dirty="0" err="1"/>
              <a:t>intake</a:t>
            </a:r>
            <a:r>
              <a:rPr lang="pl-PL" sz="2800" dirty="0"/>
              <a:t> </a:t>
            </a:r>
            <a:r>
              <a:rPr lang="pl-PL" sz="2800" dirty="0" err="1"/>
              <a:t>through</a:t>
            </a:r>
            <a:r>
              <a:rPr lang="pl-PL" sz="2800" dirty="0"/>
              <a:t> </a:t>
            </a:r>
            <a:r>
              <a:rPr lang="pl-PL" sz="2800" dirty="0" err="1"/>
              <a:t>substitutes</a:t>
            </a:r>
            <a:r>
              <a:rPr lang="pl-PL" sz="2800" dirty="0"/>
              <a:t>.</a:t>
            </a:r>
          </a:p>
          <a:p>
            <a:endParaRPr lang="pl-PL" sz="2800" b="1" dirty="0"/>
          </a:p>
          <a:p>
            <a:r>
              <a:rPr lang="en-US" sz="2800" b="1" dirty="0">
                <a:solidFill>
                  <a:srgbClr val="00B0F0"/>
                </a:solidFill>
              </a:rPr>
              <a:t>Everyday Practical Tips</a:t>
            </a:r>
            <a:endParaRPr lang="en-US" sz="2800" dirty="0">
              <a:solidFill>
                <a:srgbClr val="00B0F0"/>
              </a:solidFill>
            </a:endParaRPr>
          </a:p>
          <a:p>
            <a:r>
              <a:rPr lang="en-US" sz="2800" dirty="0"/>
              <a:t>Always </a:t>
            </a:r>
            <a:r>
              <a:rPr lang="en-US" sz="2800" b="1" dirty="0"/>
              <a:t>read ingredient lists</a:t>
            </a:r>
            <a:r>
              <a:rPr lang="en-US" sz="2800" dirty="0"/>
              <a:t> — every purchase, every brand.</a:t>
            </a:r>
          </a:p>
          <a:p>
            <a:r>
              <a:rPr lang="en-US" sz="2800" dirty="0"/>
              <a:t>Prefer </a:t>
            </a:r>
            <a:r>
              <a:rPr lang="en-US" sz="2800" b="1" dirty="0"/>
              <a:t>single-ingredient or minimally processed foods</a:t>
            </a:r>
            <a:r>
              <a:rPr lang="en-US" sz="2800" dirty="0"/>
              <a:t>.</a:t>
            </a:r>
          </a:p>
          <a:p>
            <a:r>
              <a:rPr lang="en-US" sz="2800" dirty="0"/>
              <a:t>Carry </a:t>
            </a:r>
            <a:r>
              <a:rPr lang="en-US" sz="2800" b="1" dirty="0"/>
              <a:t>safe snacks</a:t>
            </a:r>
            <a:r>
              <a:rPr lang="en-US" sz="2800" dirty="0"/>
              <a:t> when away from home.</a:t>
            </a:r>
          </a:p>
          <a:p>
            <a:r>
              <a:rPr lang="en-US" sz="2800" dirty="0"/>
              <a:t>Educate restaurants and caregivers about </a:t>
            </a:r>
            <a:r>
              <a:rPr lang="en-US" sz="2800" b="1" dirty="0"/>
              <a:t>strict avoidance protocols</a:t>
            </a:r>
            <a:r>
              <a:rPr lang="en-US" sz="2800" dirty="0"/>
              <a:t>.</a:t>
            </a:r>
          </a:p>
          <a:p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7287038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4D2AE8-E4A4-F006-847A-EFE4B0171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Food </a:t>
            </a:r>
            <a:r>
              <a:rPr lang="pl-PL" dirty="0" err="1"/>
              <a:t>Allergen</a:t>
            </a:r>
            <a:r>
              <a:rPr lang="pl-PL" dirty="0"/>
              <a:t> </a:t>
            </a:r>
            <a:r>
              <a:rPr lang="pl-PL" dirty="0" err="1"/>
              <a:t>Immunotherapy</a:t>
            </a:r>
            <a:r>
              <a:rPr lang="pl-PL" dirty="0"/>
              <a:t> – </a:t>
            </a:r>
            <a:r>
              <a:rPr lang="pl-PL" sz="3600" dirty="0"/>
              <a:t>New </a:t>
            </a:r>
            <a:r>
              <a:rPr lang="pl-PL" sz="3600" dirty="0" err="1"/>
              <a:t>Strategies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D7B41B2-C885-DDB0-3C4C-9E1A119E8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00B0F0"/>
                </a:solidFill>
              </a:rPr>
              <a:t>Rationale and Goal</a:t>
            </a:r>
            <a:endParaRPr lang="en-US" sz="2400" dirty="0">
              <a:solidFill>
                <a:srgbClr val="00B0F0"/>
              </a:solidFill>
            </a:endParaRPr>
          </a:p>
          <a:p>
            <a:r>
              <a:rPr lang="en-US" sz="2400" dirty="0"/>
              <a:t>Traditional management of food allergy = </a:t>
            </a:r>
            <a:r>
              <a:rPr lang="en-US" sz="2400" b="1" dirty="0"/>
              <a:t>strict avoidance</a:t>
            </a:r>
            <a:r>
              <a:rPr lang="en-US" sz="2400" dirty="0"/>
              <a:t> and </a:t>
            </a:r>
            <a:r>
              <a:rPr lang="en-US" sz="2400" b="1" dirty="0"/>
              <a:t>emergency preparedness</a:t>
            </a:r>
            <a:r>
              <a:rPr lang="en-US" sz="2400" dirty="0"/>
              <a:t>.</a:t>
            </a:r>
          </a:p>
          <a:p>
            <a:r>
              <a:rPr lang="en-US" sz="2400" dirty="0"/>
              <a:t>New approaches aim to </a:t>
            </a:r>
            <a:r>
              <a:rPr lang="en-US" sz="2400" b="1" dirty="0"/>
              <a:t>induce tolerance or sustained desensitization</a:t>
            </a:r>
            <a:r>
              <a:rPr lang="en-US" sz="2400" dirty="0"/>
              <a:t>, reducing risk of severe reactions after accidental exposure.</a:t>
            </a:r>
            <a:endParaRPr lang="pl-PL" sz="2400" dirty="0"/>
          </a:p>
          <a:p>
            <a:r>
              <a:rPr lang="en-US" sz="2400" dirty="0"/>
              <a:t>Food allergen immunotherapy is an emerging field — it transforms allergy management from avoidance to </a:t>
            </a:r>
            <a:r>
              <a:rPr lang="en-US" sz="2400" b="1" dirty="0"/>
              <a:t>active immune modulation</a:t>
            </a:r>
            <a:r>
              <a:rPr lang="en-US" sz="2400" dirty="0"/>
              <a:t>, though </a:t>
            </a:r>
            <a:r>
              <a:rPr lang="en-US" sz="2400" b="1" dirty="0"/>
              <a:t>safety and durability</a:t>
            </a:r>
            <a:r>
              <a:rPr lang="en-US" sz="2400" dirty="0"/>
              <a:t> remain major challenges.</a:t>
            </a:r>
          </a:p>
        </p:txBody>
      </p:sp>
    </p:spTree>
    <p:extLst>
      <p:ext uri="{BB962C8B-B14F-4D97-AF65-F5344CB8AC3E}">
        <p14:creationId xmlns:p14="http://schemas.microsoft.com/office/powerpoint/2010/main" val="9059668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13539-F1BD-3382-9085-C9B2E12BC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925B11-82B8-45C5-44A3-9CC6616E5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Food </a:t>
            </a:r>
            <a:r>
              <a:rPr lang="pl-PL" dirty="0" err="1"/>
              <a:t>Allergen</a:t>
            </a:r>
            <a:r>
              <a:rPr lang="pl-PL" dirty="0"/>
              <a:t> </a:t>
            </a:r>
            <a:r>
              <a:rPr lang="pl-PL" dirty="0" err="1"/>
              <a:t>Immunotherapy</a:t>
            </a:r>
            <a:r>
              <a:rPr lang="pl-PL" dirty="0"/>
              <a:t> – </a:t>
            </a:r>
            <a:r>
              <a:rPr lang="pl-PL" sz="3600" dirty="0"/>
              <a:t>New </a:t>
            </a:r>
            <a:r>
              <a:rPr lang="pl-PL" sz="3600" dirty="0" err="1"/>
              <a:t>Strategies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9601B4-9441-A974-E58F-23AB84448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 dirty="0" err="1"/>
              <a:t>Modified</a:t>
            </a:r>
            <a:r>
              <a:rPr lang="pl-PL" sz="2400" b="1" dirty="0"/>
              <a:t> </a:t>
            </a:r>
            <a:r>
              <a:rPr lang="pl-PL" sz="2400" b="1" dirty="0" err="1"/>
              <a:t>allergens</a:t>
            </a:r>
            <a:r>
              <a:rPr lang="pl-PL" sz="2400" b="1" dirty="0"/>
              <a:t> and </a:t>
            </a:r>
            <a:r>
              <a:rPr lang="pl-PL" sz="2400" b="1" dirty="0" err="1"/>
              <a:t>peptides</a:t>
            </a:r>
            <a:r>
              <a:rPr lang="pl-PL" sz="2400" dirty="0"/>
              <a:t> – </a:t>
            </a:r>
            <a:r>
              <a:rPr lang="pl-PL" sz="2400" dirty="0" err="1"/>
              <a:t>reduce</a:t>
            </a:r>
            <a:r>
              <a:rPr lang="pl-PL" sz="2400" dirty="0"/>
              <a:t> </a:t>
            </a:r>
            <a:r>
              <a:rPr lang="pl-PL" sz="2400" dirty="0" err="1"/>
              <a:t>IgE</a:t>
            </a:r>
            <a:r>
              <a:rPr lang="pl-PL" sz="2400" dirty="0"/>
              <a:t> </a:t>
            </a:r>
            <a:r>
              <a:rPr lang="pl-PL" sz="2400" dirty="0" err="1"/>
              <a:t>binding</a:t>
            </a:r>
            <a:r>
              <a:rPr lang="pl-PL" sz="2400" dirty="0"/>
              <a:t>, </a:t>
            </a:r>
            <a:r>
              <a:rPr lang="pl-PL" sz="2400" dirty="0" err="1"/>
              <a:t>increase</a:t>
            </a:r>
            <a:r>
              <a:rPr lang="pl-PL" sz="2400" dirty="0"/>
              <a:t> </a:t>
            </a:r>
            <a:r>
              <a:rPr lang="pl-PL" sz="2400" dirty="0" err="1"/>
              <a:t>safety</a:t>
            </a:r>
            <a:r>
              <a:rPr lang="pl-PL" sz="2400" dirty="0"/>
              <a:t>.</a:t>
            </a:r>
          </a:p>
          <a:p>
            <a:r>
              <a:rPr lang="pl-PL" sz="2400" b="1" dirty="0" err="1"/>
              <a:t>Adjunctive</a:t>
            </a:r>
            <a:r>
              <a:rPr lang="pl-PL" sz="2400" b="1" dirty="0"/>
              <a:t> </a:t>
            </a:r>
            <a:r>
              <a:rPr lang="pl-PL" sz="2400" b="1" dirty="0" err="1"/>
              <a:t>biologics</a:t>
            </a:r>
            <a:r>
              <a:rPr lang="pl-PL" sz="2400" dirty="0"/>
              <a:t> (</a:t>
            </a:r>
            <a:r>
              <a:rPr lang="pl-PL" sz="2400" dirty="0" err="1"/>
              <a:t>e.g</a:t>
            </a:r>
            <a:r>
              <a:rPr lang="pl-PL" sz="2400" dirty="0"/>
              <a:t>., </a:t>
            </a:r>
            <a:r>
              <a:rPr lang="pl-PL" sz="2400" dirty="0" err="1"/>
              <a:t>omalizumab</a:t>
            </a:r>
            <a:r>
              <a:rPr lang="pl-PL" sz="2400" dirty="0"/>
              <a:t>, </a:t>
            </a:r>
            <a:r>
              <a:rPr lang="pl-PL" sz="2400" dirty="0" err="1"/>
              <a:t>dupilumab</a:t>
            </a:r>
            <a:r>
              <a:rPr lang="pl-PL" sz="2400" dirty="0"/>
              <a:t>) – </a:t>
            </a:r>
            <a:r>
              <a:rPr lang="pl-PL" sz="2400" dirty="0" err="1"/>
              <a:t>improve</a:t>
            </a:r>
            <a:r>
              <a:rPr lang="pl-PL" sz="2400" dirty="0"/>
              <a:t> </a:t>
            </a:r>
            <a:r>
              <a:rPr lang="pl-PL" sz="2400" dirty="0" err="1"/>
              <a:t>tolerance</a:t>
            </a:r>
            <a:r>
              <a:rPr lang="pl-PL" sz="2400" dirty="0"/>
              <a:t> and </a:t>
            </a:r>
            <a:r>
              <a:rPr lang="pl-PL" sz="2400" dirty="0" err="1"/>
              <a:t>reduce</a:t>
            </a:r>
            <a:r>
              <a:rPr lang="pl-PL" sz="2400" dirty="0"/>
              <a:t> </a:t>
            </a:r>
            <a:r>
              <a:rPr lang="pl-PL" sz="2400" dirty="0" err="1"/>
              <a:t>side</a:t>
            </a:r>
            <a:r>
              <a:rPr lang="pl-PL" sz="2400" dirty="0"/>
              <a:t> </a:t>
            </a:r>
            <a:r>
              <a:rPr lang="pl-PL" sz="2400" dirty="0" err="1"/>
              <a:t>effects</a:t>
            </a:r>
            <a:r>
              <a:rPr lang="pl-PL" sz="2400" dirty="0"/>
              <a:t> of OIT.</a:t>
            </a:r>
          </a:p>
          <a:p>
            <a:r>
              <a:rPr lang="pl-PL" sz="2400" b="1" dirty="0" err="1"/>
              <a:t>Probiotics</a:t>
            </a:r>
            <a:r>
              <a:rPr lang="pl-PL" sz="2400" b="1" dirty="0"/>
              <a:t> and </a:t>
            </a:r>
            <a:r>
              <a:rPr lang="pl-PL" sz="2400" b="1" dirty="0" err="1"/>
              <a:t>microbiome</a:t>
            </a:r>
            <a:r>
              <a:rPr lang="pl-PL" sz="2400" b="1" dirty="0"/>
              <a:t> </a:t>
            </a:r>
            <a:r>
              <a:rPr lang="pl-PL" sz="2400" b="1" dirty="0" err="1"/>
              <a:t>modulation</a:t>
            </a:r>
            <a:r>
              <a:rPr lang="pl-PL" sz="2400" dirty="0"/>
              <a:t> – </a:t>
            </a:r>
            <a:r>
              <a:rPr lang="pl-PL" sz="2400" dirty="0" err="1"/>
              <a:t>may</a:t>
            </a:r>
            <a:r>
              <a:rPr lang="pl-PL" sz="2400" dirty="0"/>
              <a:t> </a:t>
            </a:r>
            <a:r>
              <a:rPr lang="pl-PL" sz="2400" dirty="0" err="1"/>
              <a:t>enhance</a:t>
            </a:r>
            <a:r>
              <a:rPr lang="pl-PL" sz="2400" dirty="0"/>
              <a:t> </a:t>
            </a:r>
            <a:r>
              <a:rPr lang="pl-PL" sz="2400" dirty="0" err="1"/>
              <a:t>immune</a:t>
            </a:r>
            <a:r>
              <a:rPr lang="pl-PL" sz="2400" dirty="0"/>
              <a:t> </a:t>
            </a:r>
            <a:r>
              <a:rPr lang="pl-PL" sz="2400" dirty="0" err="1"/>
              <a:t>tolerance</a:t>
            </a:r>
            <a:r>
              <a:rPr lang="pl-PL" sz="2400" dirty="0"/>
              <a:t>.</a:t>
            </a:r>
          </a:p>
          <a:p>
            <a:r>
              <a:rPr lang="pl-PL" sz="2400" b="1" dirty="0"/>
              <a:t>DNA </a:t>
            </a:r>
            <a:r>
              <a:rPr lang="pl-PL" sz="2400" b="1" dirty="0" err="1"/>
              <a:t>or</a:t>
            </a:r>
            <a:r>
              <a:rPr lang="pl-PL" sz="2400" b="1" dirty="0"/>
              <a:t> mRNA-</a:t>
            </a:r>
            <a:r>
              <a:rPr lang="pl-PL" sz="2400" b="1" dirty="0" err="1"/>
              <a:t>based</a:t>
            </a:r>
            <a:r>
              <a:rPr lang="pl-PL" sz="2400" b="1" dirty="0"/>
              <a:t> </a:t>
            </a:r>
            <a:r>
              <a:rPr lang="pl-PL" sz="2400" b="1" dirty="0" err="1"/>
              <a:t>vaccines</a:t>
            </a:r>
            <a:r>
              <a:rPr lang="pl-PL" sz="2400" dirty="0"/>
              <a:t> – </a:t>
            </a:r>
            <a:r>
              <a:rPr lang="pl-PL" sz="2400" dirty="0" err="1"/>
              <a:t>experimental</a:t>
            </a:r>
            <a:r>
              <a:rPr lang="pl-PL" sz="2400" dirty="0"/>
              <a:t> </a:t>
            </a:r>
            <a:r>
              <a:rPr lang="pl-PL" sz="2400" dirty="0" err="1"/>
              <a:t>phase</a:t>
            </a:r>
            <a:r>
              <a:rPr lang="pl-PL" sz="2400" dirty="0"/>
              <a:t>, </a:t>
            </a:r>
            <a:r>
              <a:rPr lang="pl-PL" sz="2400" dirty="0" err="1"/>
              <a:t>targeting</a:t>
            </a:r>
            <a:r>
              <a:rPr lang="pl-PL" sz="2400" dirty="0"/>
              <a:t> </a:t>
            </a:r>
            <a:r>
              <a:rPr lang="pl-PL" sz="2400" dirty="0" err="1"/>
              <a:t>immune</a:t>
            </a:r>
            <a:r>
              <a:rPr lang="pl-PL" sz="2400" dirty="0"/>
              <a:t> </a:t>
            </a:r>
            <a:r>
              <a:rPr lang="pl-PL" sz="2400" dirty="0" err="1"/>
              <a:t>regulation</a:t>
            </a:r>
            <a:r>
              <a:rPr lang="pl-PL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317624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B662DA-1935-956A-3D46-577310481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Control of Comorbid Conditions – </a:t>
            </a:r>
            <a:r>
              <a:rPr lang="en-US" sz="4000" dirty="0"/>
              <a:t>Asthma and Mastocytosis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CD9F52-FC6F-D88E-32F5-4F6D730C7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dirty="0">
                <a:solidFill>
                  <a:srgbClr val="00B0F0"/>
                </a:solidFill>
              </a:rPr>
              <a:t>Asthma</a:t>
            </a:r>
            <a:endParaRPr lang="en-US" sz="2400" dirty="0">
              <a:solidFill>
                <a:srgbClr val="00B0F0"/>
              </a:solidFill>
            </a:endParaRPr>
          </a:p>
          <a:p>
            <a:r>
              <a:rPr lang="en-US" sz="2400" b="1" dirty="0"/>
              <a:t>Uncontrolled asthma</a:t>
            </a:r>
            <a:r>
              <a:rPr lang="en-US" sz="2400" dirty="0"/>
              <a:t> is a major predictor of </a:t>
            </a:r>
            <a:r>
              <a:rPr lang="en-US" sz="2400" b="1" dirty="0"/>
              <a:t>severe or fatal anaphylaxis</a:t>
            </a:r>
            <a:r>
              <a:rPr lang="en-US" sz="2400" dirty="0"/>
              <a:t>, especially with food or venom triggers.</a:t>
            </a:r>
          </a:p>
          <a:p>
            <a:r>
              <a:rPr lang="en-US" sz="2400" dirty="0"/>
              <a:t>Symptoms of asthma may mask early respiratory signs of anaphylaxis.</a:t>
            </a:r>
          </a:p>
          <a:p>
            <a:r>
              <a:rPr lang="pl-PL" sz="2400" b="1" dirty="0" err="1">
                <a:solidFill>
                  <a:srgbClr val="00B0F0"/>
                </a:solidFill>
              </a:rPr>
              <a:t>Mastocytosis</a:t>
            </a:r>
            <a:r>
              <a:rPr lang="pl-PL" sz="2400" b="1" dirty="0">
                <a:solidFill>
                  <a:srgbClr val="00B0F0"/>
                </a:solidFill>
              </a:rPr>
              <a:t> and </a:t>
            </a:r>
            <a:r>
              <a:rPr lang="pl-PL" sz="2400" b="1" dirty="0" err="1">
                <a:solidFill>
                  <a:srgbClr val="00B0F0"/>
                </a:solidFill>
              </a:rPr>
              <a:t>Elevated</a:t>
            </a:r>
            <a:r>
              <a:rPr lang="pl-PL" sz="2400" b="1" dirty="0">
                <a:solidFill>
                  <a:srgbClr val="00B0F0"/>
                </a:solidFill>
              </a:rPr>
              <a:t> </a:t>
            </a:r>
            <a:r>
              <a:rPr lang="pl-PL" sz="2400" b="1" dirty="0" err="1">
                <a:solidFill>
                  <a:srgbClr val="00B0F0"/>
                </a:solidFill>
              </a:rPr>
              <a:t>Baseline</a:t>
            </a:r>
            <a:r>
              <a:rPr lang="pl-PL" sz="2400" b="1" dirty="0">
                <a:solidFill>
                  <a:srgbClr val="00B0F0"/>
                </a:solidFill>
              </a:rPr>
              <a:t> </a:t>
            </a:r>
            <a:r>
              <a:rPr lang="pl-PL" sz="2400" b="1" dirty="0" err="1">
                <a:solidFill>
                  <a:srgbClr val="00B0F0"/>
                </a:solidFill>
              </a:rPr>
              <a:t>Tryptase</a:t>
            </a:r>
            <a:endParaRPr lang="pl-PL" sz="2400" dirty="0">
              <a:solidFill>
                <a:srgbClr val="00B0F0"/>
              </a:solidFill>
            </a:endParaRPr>
          </a:p>
          <a:p>
            <a:r>
              <a:rPr lang="pl-PL" sz="2400" dirty="0" err="1"/>
              <a:t>Patients</a:t>
            </a:r>
            <a:r>
              <a:rPr lang="pl-PL" sz="2400" dirty="0"/>
              <a:t> with </a:t>
            </a:r>
            <a:r>
              <a:rPr lang="pl-PL" sz="2400" b="1" dirty="0" err="1"/>
              <a:t>systemic</a:t>
            </a:r>
            <a:r>
              <a:rPr lang="pl-PL" sz="2400" b="1" dirty="0"/>
              <a:t> </a:t>
            </a:r>
            <a:r>
              <a:rPr lang="pl-PL" sz="2400" b="1" dirty="0" err="1"/>
              <a:t>mastocytosis</a:t>
            </a:r>
            <a:r>
              <a:rPr lang="pl-PL" sz="2400" dirty="0"/>
              <a:t> </a:t>
            </a:r>
            <a:r>
              <a:rPr lang="pl-PL" sz="2400" dirty="0" err="1"/>
              <a:t>or</a:t>
            </a:r>
            <a:r>
              <a:rPr lang="pl-PL" sz="2400" dirty="0"/>
              <a:t> </a:t>
            </a:r>
            <a:r>
              <a:rPr lang="pl-PL" sz="2400" b="1" dirty="0"/>
              <a:t>high </a:t>
            </a:r>
            <a:r>
              <a:rPr lang="pl-PL" sz="2400" b="1" dirty="0" err="1"/>
              <a:t>baseline</a:t>
            </a:r>
            <a:r>
              <a:rPr lang="pl-PL" sz="2400" b="1" dirty="0"/>
              <a:t> </a:t>
            </a:r>
            <a:r>
              <a:rPr lang="pl-PL" sz="2400" b="1" dirty="0" err="1"/>
              <a:t>tryptase</a:t>
            </a:r>
            <a:r>
              <a:rPr lang="pl-PL" sz="2400" b="1" dirty="0"/>
              <a:t> (&gt;11.4 </a:t>
            </a:r>
            <a:r>
              <a:rPr lang="el-GR" sz="2400" b="1" dirty="0"/>
              <a:t>μ</a:t>
            </a:r>
            <a:r>
              <a:rPr lang="pl-PL" sz="2400" b="1" dirty="0"/>
              <a:t>g/L)</a:t>
            </a:r>
            <a:r>
              <a:rPr lang="pl-PL" sz="2400" dirty="0"/>
              <a:t> </a:t>
            </a:r>
            <a:r>
              <a:rPr lang="pl-PL" sz="2400" dirty="0" err="1"/>
              <a:t>have</a:t>
            </a:r>
            <a:r>
              <a:rPr lang="pl-PL" sz="2400" dirty="0"/>
              <a:t> </a:t>
            </a:r>
            <a:r>
              <a:rPr lang="pl-PL" sz="2400" dirty="0" err="1"/>
              <a:t>increased</a:t>
            </a:r>
            <a:r>
              <a:rPr lang="pl-PL" sz="2400" dirty="0"/>
              <a:t> </a:t>
            </a:r>
            <a:r>
              <a:rPr lang="pl-PL" sz="2400" b="1" dirty="0" err="1"/>
              <a:t>risk</a:t>
            </a:r>
            <a:r>
              <a:rPr lang="pl-PL" sz="2400" b="1" dirty="0"/>
              <a:t> of </a:t>
            </a:r>
            <a:r>
              <a:rPr lang="pl-PL" sz="2400" b="1" dirty="0" err="1"/>
              <a:t>severe</a:t>
            </a:r>
            <a:r>
              <a:rPr lang="pl-PL" sz="2400" b="1" dirty="0"/>
              <a:t> and </a:t>
            </a:r>
            <a:r>
              <a:rPr lang="pl-PL" sz="2400" b="1" dirty="0" err="1"/>
              <a:t>recurrent</a:t>
            </a:r>
            <a:r>
              <a:rPr lang="pl-PL" sz="2400" b="1" dirty="0"/>
              <a:t> </a:t>
            </a:r>
            <a:r>
              <a:rPr lang="pl-PL" sz="2400" b="1" dirty="0" err="1"/>
              <a:t>anaphylaxis</a:t>
            </a:r>
            <a:r>
              <a:rPr lang="pl-PL" sz="2400" dirty="0"/>
              <a:t>, </a:t>
            </a:r>
            <a:r>
              <a:rPr lang="pl-PL" sz="2400" dirty="0" err="1"/>
              <a:t>especially</a:t>
            </a:r>
            <a:r>
              <a:rPr lang="pl-PL" sz="2400" dirty="0"/>
              <a:t> </a:t>
            </a:r>
            <a:r>
              <a:rPr lang="pl-PL" sz="2400" dirty="0" err="1"/>
              <a:t>after</a:t>
            </a:r>
            <a:r>
              <a:rPr lang="pl-PL" sz="2400" dirty="0"/>
              <a:t> </a:t>
            </a:r>
            <a:r>
              <a:rPr lang="pl-PL" sz="2400" b="1" dirty="0" err="1"/>
              <a:t>Hymenoptera</a:t>
            </a:r>
            <a:r>
              <a:rPr lang="pl-PL" sz="2400" b="1" dirty="0"/>
              <a:t> </a:t>
            </a:r>
            <a:r>
              <a:rPr lang="pl-PL" sz="2400" b="1" dirty="0" err="1"/>
              <a:t>stings</a:t>
            </a:r>
            <a:r>
              <a:rPr lang="pl-PL" sz="2400" dirty="0"/>
              <a:t>.</a:t>
            </a:r>
          </a:p>
          <a:p>
            <a:r>
              <a:rPr lang="pl-PL" sz="2400" dirty="0" err="1"/>
              <a:t>Reactions</a:t>
            </a:r>
            <a:r>
              <a:rPr lang="pl-PL" sz="2400" dirty="0"/>
              <a:t> </a:t>
            </a:r>
            <a:r>
              <a:rPr lang="pl-PL" sz="2400" dirty="0" err="1"/>
              <a:t>may</a:t>
            </a:r>
            <a:r>
              <a:rPr lang="pl-PL" sz="2400" dirty="0"/>
              <a:t> be </a:t>
            </a:r>
            <a:r>
              <a:rPr lang="pl-PL" sz="2400" b="1" dirty="0"/>
              <a:t>non-</a:t>
            </a:r>
            <a:r>
              <a:rPr lang="pl-PL" sz="2400" b="1" dirty="0" err="1"/>
              <a:t>IgE</a:t>
            </a:r>
            <a:r>
              <a:rPr lang="pl-PL" sz="2400" b="1" dirty="0"/>
              <a:t>-</a:t>
            </a:r>
            <a:r>
              <a:rPr lang="pl-PL" sz="2400" b="1" dirty="0" err="1"/>
              <a:t>mediated</a:t>
            </a:r>
            <a:r>
              <a:rPr lang="pl-PL" sz="2400" dirty="0"/>
              <a:t>, </a:t>
            </a:r>
            <a:r>
              <a:rPr lang="pl-PL" sz="2400" dirty="0" err="1"/>
              <a:t>making</a:t>
            </a:r>
            <a:r>
              <a:rPr lang="pl-PL" sz="2400" dirty="0"/>
              <a:t> </a:t>
            </a:r>
            <a:r>
              <a:rPr lang="pl-PL" sz="2400" dirty="0" err="1"/>
              <a:t>diagnosis</a:t>
            </a:r>
            <a:r>
              <a:rPr lang="pl-PL" sz="2400" dirty="0"/>
              <a:t> and </a:t>
            </a:r>
            <a:r>
              <a:rPr lang="pl-PL" sz="2400" dirty="0" err="1"/>
              <a:t>prevention</a:t>
            </a:r>
            <a:r>
              <a:rPr lang="pl-PL" sz="2400" dirty="0"/>
              <a:t> </a:t>
            </a:r>
            <a:r>
              <a:rPr lang="pl-PL" sz="2400" dirty="0" err="1"/>
              <a:t>more</a:t>
            </a:r>
            <a:r>
              <a:rPr lang="pl-PL" sz="2400" dirty="0"/>
              <a:t> </a:t>
            </a:r>
            <a:r>
              <a:rPr lang="pl-PL" sz="2400" dirty="0" err="1"/>
              <a:t>complex</a:t>
            </a:r>
            <a:r>
              <a:rPr lang="pl-PL" sz="2400" dirty="0"/>
              <a:t>.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633660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25FE1B-2BBA-18C7-1EC2-FF463DF53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Differential</a:t>
            </a:r>
            <a:r>
              <a:rPr lang="pl-PL" dirty="0"/>
              <a:t> </a:t>
            </a:r>
            <a:r>
              <a:rPr lang="pl-PL" dirty="0" err="1"/>
              <a:t>diagnosis</a:t>
            </a:r>
            <a:endParaRPr lang="pl-PL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51BD9918-8DC9-BE86-DEF7-BFB1880014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849864"/>
              </p:ext>
            </p:extLst>
          </p:nvPr>
        </p:nvGraphicFramePr>
        <p:xfrm>
          <a:off x="885645" y="2225615"/>
          <a:ext cx="7366959" cy="3785542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2455653">
                  <a:extLst>
                    <a:ext uri="{9D8B030D-6E8A-4147-A177-3AD203B41FA5}">
                      <a16:colId xmlns:a16="http://schemas.microsoft.com/office/drawing/2014/main" val="814242012"/>
                    </a:ext>
                  </a:extLst>
                </a:gridCol>
                <a:gridCol w="2455653">
                  <a:extLst>
                    <a:ext uri="{9D8B030D-6E8A-4147-A177-3AD203B41FA5}">
                      <a16:colId xmlns:a16="http://schemas.microsoft.com/office/drawing/2014/main" val="444134849"/>
                    </a:ext>
                  </a:extLst>
                </a:gridCol>
                <a:gridCol w="2455653">
                  <a:extLst>
                    <a:ext uri="{9D8B030D-6E8A-4147-A177-3AD203B41FA5}">
                      <a16:colId xmlns:a16="http://schemas.microsoft.com/office/drawing/2014/main" val="3798659790"/>
                    </a:ext>
                  </a:extLst>
                </a:gridCol>
              </a:tblGrid>
              <a:tr h="3691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b="1"/>
                        <a:t>Condition</a:t>
                      </a:r>
                      <a:endParaRPr lang="pl-PL" sz="1400"/>
                    </a:p>
                  </a:txBody>
                  <a:tcPr marL="31926" marR="31926" marT="15963" marB="1596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b="1"/>
                        <a:t>Distinguishing Features</a:t>
                      </a:r>
                      <a:endParaRPr lang="pl-PL" sz="1400"/>
                    </a:p>
                  </a:txBody>
                  <a:tcPr marL="31926" marR="31926" marT="15963" marB="1596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b="1"/>
                        <a:t>Comments / Key Differences</a:t>
                      </a:r>
                      <a:endParaRPr lang="pl-PL" sz="1400"/>
                    </a:p>
                  </a:txBody>
                  <a:tcPr marL="31926" marR="31926" marT="15963" marB="15963" anchor="ctr"/>
                </a:tc>
                <a:extLst>
                  <a:ext uri="{0D108BD9-81ED-4DB2-BD59-A6C34878D82A}">
                    <a16:rowId xmlns:a16="http://schemas.microsoft.com/office/drawing/2014/main" val="2824295427"/>
                  </a:ext>
                </a:extLst>
              </a:tr>
              <a:tr h="10018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b="1"/>
                        <a:t>Vasovagal syncope</a:t>
                      </a:r>
                      <a:endParaRPr lang="pl-PL" sz="1400"/>
                    </a:p>
                  </a:txBody>
                  <a:tcPr marL="31926" marR="31926" marT="15963" marB="1596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/>
                        <a:t>Bradycardia, pallor, cold and clammy skin, absence of urticaria or angioedema, spontaneous recovery in supine position</a:t>
                      </a:r>
                    </a:p>
                  </a:txBody>
                  <a:tcPr marL="31926" marR="31926" marT="15963" marB="1596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/>
                        <a:t>Often triggered by emotional stress or pain; no respiratory or cutaneous involvement</a:t>
                      </a:r>
                    </a:p>
                  </a:txBody>
                  <a:tcPr marL="31926" marR="31926" marT="15963" marB="15963" anchor="ctr"/>
                </a:tc>
                <a:extLst>
                  <a:ext uri="{0D108BD9-81ED-4DB2-BD59-A6C34878D82A}">
                    <a16:rowId xmlns:a16="http://schemas.microsoft.com/office/drawing/2014/main" val="1903909238"/>
                  </a:ext>
                </a:extLst>
              </a:tr>
              <a:tr h="6854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b="1"/>
                        <a:t>Panic attack / hyperventilation</a:t>
                      </a:r>
                      <a:endParaRPr lang="pl-PL" sz="1400"/>
                    </a:p>
                  </a:txBody>
                  <a:tcPr marL="31926" marR="31926" marT="15963" marB="1596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/>
                        <a:t>Anxiety, tingling sensations, normal blood pressure, no skin or mucosal symptoms</a:t>
                      </a:r>
                    </a:p>
                  </a:txBody>
                  <a:tcPr marL="31926" marR="31926" marT="15963" marB="1596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/>
                        <a:t>May mimic dyspnea and chest tightness; no hypotension</a:t>
                      </a:r>
                    </a:p>
                  </a:txBody>
                  <a:tcPr marL="31926" marR="31926" marT="15963" marB="15963" anchor="ctr"/>
                </a:tc>
                <a:extLst>
                  <a:ext uri="{0D108BD9-81ED-4DB2-BD59-A6C34878D82A}">
                    <a16:rowId xmlns:a16="http://schemas.microsoft.com/office/drawing/2014/main" val="2985323880"/>
                  </a:ext>
                </a:extLst>
              </a:tr>
              <a:tr h="8436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b="1"/>
                        <a:t>Asthma exacerbation</a:t>
                      </a:r>
                      <a:endParaRPr lang="pl-PL" sz="1400"/>
                    </a:p>
                  </a:txBody>
                  <a:tcPr marL="31926" marR="31926" marT="15963" marB="1596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Wheezing, cough, dyspnea, history of asthma, absence of hypotension and cutaneous symptoms</a:t>
                      </a:r>
                    </a:p>
                  </a:txBody>
                  <a:tcPr marL="31926" marR="31926" marT="15963" marB="1596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/>
                        <a:t>Localized to the respiratory tract</a:t>
                      </a:r>
                    </a:p>
                  </a:txBody>
                  <a:tcPr marL="31926" marR="31926" marT="15963" marB="15963" anchor="ctr"/>
                </a:tc>
                <a:extLst>
                  <a:ext uri="{0D108BD9-81ED-4DB2-BD59-A6C34878D82A}">
                    <a16:rowId xmlns:a16="http://schemas.microsoft.com/office/drawing/2014/main" val="3113947799"/>
                  </a:ext>
                </a:extLst>
              </a:tr>
              <a:tr h="8436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b="1"/>
                        <a:t>Acute urticaria / angioedema (non-anaphylactic)</a:t>
                      </a:r>
                      <a:endParaRPr lang="pl-PL" sz="1400"/>
                    </a:p>
                  </a:txBody>
                  <a:tcPr marL="31926" marR="31926" marT="15963" marB="1596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/>
                        <a:t>Urticaria and/or angioedema without respiratory or cardiovascular compromise</a:t>
                      </a:r>
                    </a:p>
                  </a:txBody>
                  <a:tcPr marL="31926" marR="31926" marT="15963" marB="1596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May precede or mimic mild anaphylaxis; monitor progression</a:t>
                      </a:r>
                    </a:p>
                  </a:txBody>
                  <a:tcPr marL="31926" marR="31926" marT="15963" marB="15963" anchor="ctr"/>
                </a:tc>
                <a:extLst>
                  <a:ext uri="{0D108BD9-81ED-4DB2-BD59-A6C34878D82A}">
                    <a16:rowId xmlns:a16="http://schemas.microsoft.com/office/drawing/2014/main" val="2626913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547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6D79FA-B3E7-AD3D-CE9F-D0F8C3D32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Differential</a:t>
            </a:r>
            <a:r>
              <a:rPr lang="pl-PL" dirty="0"/>
              <a:t> </a:t>
            </a:r>
            <a:r>
              <a:rPr lang="pl-PL" dirty="0" err="1"/>
              <a:t>diagnosis</a:t>
            </a:r>
            <a:endParaRPr lang="pl-PL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84A7059-D88C-9BEB-6368-6A63B25D54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027078"/>
              </p:ext>
            </p:extLst>
          </p:nvPr>
        </p:nvGraphicFramePr>
        <p:xfrm>
          <a:off x="931654" y="1943819"/>
          <a:ext cx="7290054" cy="4261450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2430018">
                  <a:extLst>
                    <a:ext uri="{9D8B030D-6E8A-4147-A177-3AD203B41FA5}">
                      <a16:colId xmlns:a16="http://schemas.microsoft.com/office/drawing/2014/main" val="2137033387"/>
                    </a:ext>
                  </a:extLst>
                </a:gridCol>
                <a:gridCol w="2430018">
                  <a:extLst>
                    <a:ext uri="{9D8B030D-6E8A-4147-A177-3AD203B41FA5}">
                      <a16:colId xmlns:a16="http://schemas.microsoft.com/office/drawing/2014/main" val="2176695830"/>
                    </a:ext>
                  </a:extLst>
                </a:gridCol>
                <a:gridCol w="2430018">
                  <a:extLst>
                    <a:ext uri="{9D8B030D-6E8A-4147-A177-3AD203B41FA5}">
                      <a16:colId xmlns:a16="http://schemas.microsoft.com/office/drawing/2014/main" val="3439106374"/>
                    </a:ext>
                  </a:extLst>
                </a:gridCol>
              </a:tblGrid>
              <a:tr h="4638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b="1"/>
                        <a:t>Condition</a:t>
                      </a:r>
                      <a:endParaRPr lang="pl-PL" sz="1400"/>
                    </a:p>
                  </a:txBody>
                  <a:tcPr marL="31926" marR="31926" marT="15963" marB="1596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b="1"/>
                        <a:t>Distinguishing Features</a:t>
                      </a:r>
                      <a:endParaRPr lang="pl-PL" sz="1400"/>
                    </a:p>
                  </a:txBody>
                  <a:tcPr marL="31926" marR="31926" marT="15963" marB="1596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b="1"/>
                        <a:t>Comments / Key Differences</a:t>
                      </a:r>
                      <a:endParaRPr lang="pl-PL" sz="1400"/>
                    </a:p>
                  </a:txBody>
                  <a:tcPr marL="31926" marR="31926" marT="15963" marB="15963" anchor="ctr"/>
                </a:tc>
                <a:extLst>
                  <a:ext uri="{0D108BD9-81ED-4DB2-BD59-A6C34878D82A}">
                    <a16:rowId xmlns:a16="http://schemas.microsoft.com/office/drawing/2014/main" val="2830949901"/>
                  </a:ext>
                </a:extLst>
              </a:tr>
              <a:tr h="8954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b="1" dirty="0" err="1"/>
                        <a:t>Seizure</a:t>
                      </a:r>
                      <a:r>
                        <a:rPr lang="pl-PL" sz="1400" b="1" dirty="0"/>
                        <a:t> (</a:t>
                      </a:r>
                      <a:r>
                        <a:rPr lang="pl-PL" sz="1400" b="1" dirty="0" err="1"/>
                        <a:t>epileptic</a:t>
                      </a:r>
                      <a:r>
                        <a:rPr lang="pl-PL" sz="1400" b="1" dirty="0"/>
                        <a:t>)</a:t>
                      </a:r>
                      <a:endParaRPr lang="pl-PL" sz="1400" dirty="0"/>
                    </a:p>
                  </a:txBody>
                  <a:tcPr marL="31926" marR="31926" marT="15963" marB="1596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/>
                        <a:t>Tonic–clonic movements, postictal confusion, absence of skin manifestations</a:t>
                      </a:r>
                    </a:p>
                  </a:txBody>
                  <a:tcPr marL="31926" marR="31926" marT="15963" marB="1596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Loss of consciousness due to neurological cause, not hypotension</a:t>
                      </a:r>
                    </a:p>
                  </a:txBody>
                  <a:tcPr marL="31926" marR="31926" marT="15963" marB="15963" anchor="ctr"/>
                </a:tc>
                <a:extLst>
                  <a:ext uri="{0D108BD9-81ED-4DB2-BD59-A6C34878D82A}">
                    <a16:rowId xmlns:a16="http://schemas.microsoft.com/office/drawing/2014/main" val="3623301383"/>
                  </a:ext>
                </a:extLst>
              </a:tr>
              <a:tr h="8954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b="1"/>
                        <a:t>Cardiogenic shock / myocardial infarction</a:t>
                      </a:r>
                      <a:endParaRPr lang="pl-PL" sz="1400"/>
                    </a:p>
                  </a:txBody>
                  <a:tcPr marL="31926" marR="31926" marT="15963" marB="1596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/>
                        <a:t>Chest pain, ECG changes, elevated troponin, no urticaria or bronchospasm</a:t>
                      </a:r>
                    </a:p>
                  </a:txBody>
                  <a:tcPr marL="31926" marR="31926" marT="15963" marB="1596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/>
                        <a:t>Rule out acute coronary syndrome in adults</a:t>
                      </a:r>
                    </a:p>
                  </a:txBody>
                  <a:tcPr marL="31926" marR="31926" marT="15963" marB="15963" anchor="ctr"/>
                </a:tc>
                <a:extLst>
                  <a:ext uri="{0D108BD9-81ED-4DB2-BD59-A6C34878D82A}">
                    <a16:rowId xmlns:a16="http://schemas.microsoft.com/office/drawing/2014/main" val="1953822866"/>
                  </a:ext>
                </a:extLst>
              </a:tr>
              <a:tr h="8954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b="1"/>
                        <a:t>Hypoglycemia</a:t>
                      </a:r>
                      <a:endParaRPr lang="pl-PL" sz="1400"/>
                    </a:p>
                  </a:txBody>
                  <a:tcPr marL="31926" marR="31926" marT="15963" marB="1596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/>
                        <a:t>Sweating, confusion, tremor, tachycardia, no rash or airway involvement</a:t>
                      </a:r>
                    </a:p>
                  </a:txBody>
                  <a:tcPr marL="31926" marR="31926" marT="15963" marB="1596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Confirm by measuring blood glucose</a:t>
                      </a:r>
                    </a:p>
                  </a:txBody>
                  <a:tcPr marL="31926" marR="31926" marT="15963" marB="15963" anchor="ctr"/>
                </a:tc>
                <a:extLst>
                  <a:ext uri="{0D108BD9-81ED-4DB2-BD59-A6C34878D82A}">
                    <a16:rowId xmlns:a16="http://schemas.microsoft.com/office/drawing/2014/main" val="573968938"/>
                  </a:ext>
                </a:extLst>
              </a:tr>
              <a:tr h="11112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 b="1"/>
                        <a:t>Hereditary angioedema (C1-INH deficiency)</a:t>
                      </a:r>
                      <a:endParaRPr lang="pl-PL" sz="1400"/>
                    </a:p>
                  </a:txBody>
                  <a:tcPr marL="31926" marR="31926" marT="15963" marB="1596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/>
                        <a:t>Recurrent angioedema without urticaria, often facial or abdominal, no response to epinephrine or antihistamines</a:t>
                      </a:r>
                    </a:p>
                  </a:txBody>
                  <a:tcPr marL="31926" marR="31926" marT="15963" marB="1596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/>
                        <a:t>Distinguish by family history and complement levels (low C4, C1-INH)</a:t>
                      </a:r>
                    </a:p>
                  </a:txBody>
                  <a:tcPr marL="31926" marR="31926" marT="15963" marB="15963" anchor="ctr"/>
                </a:tc>
                <a:extLst>
                  <a:ext uri="{0D108BD9-81ED-4DB2-BD59-A6C34878D82A}">
                    <a16:rowId xmlns:a16="http://schemas.microsoft.com/office/drawing/2014/main" val="1497066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8628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AFAB45-484D-D80F-4EFE-3B0B1B2F9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60B09B-6832-1EDC-8975-BF04223C7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Differential</a:t>
            </a:r>
            <a:r>
              <a:rPr lang="pl-PL" dirty="0"/>
              <a:t> </a:t>
            </a:r>
            <a:r>
              <a:rPr lang="pl-PL" dirty="0" err="1"/>
              <a:t>Diagnosis</a:t>
            </a:r>
            <a:endParaRPr lang="pl-PL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72366122-0FD4-1586-B003-26DD144195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 dirty="0">
                <a:solidFill>
                  <a:srgbClr val="1CADE4"/>
                </a:solidFill>
              </a:rPr>
              <a:t>Skin as a “red flag”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2000" dirty="0" err="1"/>
              <a:t>Urticaria</a:t>
            </a:r>
            <a:r>
              <a:rPr lang="pl-PL" sz="2000" dirty="0"/>
              <a:t> + respiratory </a:t>
            </a:r>
            <a:r>
              <a:rPr lang="pl-PL" sz="2000" dirty="0" err="1"/>
              <a:t>or</a:t>
            </a:r>
            <a:r>
              <a:rPr lang="pl-PL" sz="2000" dirty="0"/>
              <a:t> </a:t>
            </a:r>
            <a:r>
              <a:rPr lang="pl-PL" sz="2000" dirty="0" err="1"/>
              <a:t>circulatory</a:t>
            </a:r>
            <a:r>
              <a:rPr lang="pl-PL" sz="2000" dirty="0"/>
              <a:t> </a:t>
            </a:r>
            <a:r>
              <a:rPr lang="pl-PL" sz="2000" dirty="0" err="1"/>
              <a:t>symptoms</a:t>
            </a:r>
            <a:r>
              <a:rPr lang="pl-PL" sz="2000" dirty="0"/>
              <a:t> → </a:t>
            </a:r>
            <a:r>
              <a:rPr lang="pl-PL" sz="2000" dirty="0" err="1"/>
              <a:t>think</a:t>
            </a:r>
            <a:r>
              <a:rPr lang="pl-PL" sz="2000" dirty="0"/>
              <a:t> </a:t>
            </a:r>
            <a:r>
              <a:rPr lang="pl-PL" sz="2000" dirty="0" err="1"/>
              <a:t>anaphylaxis</a:t>
            </a:r>
            <a:r>
              <a:rPr lang="pl-PL" sz="2000" dirty="0"/>
              <a:t>.</a:t>
            </a:r>
          </a:p>
          <a:p>
            <a:r>
              <a:rPr lang="pl-PL" sz="2400" b="1" dirty="0" err="1">
                <a:solidFill>
                  <a:srgbClr val="1CADE4"/>
                </a:solidFill>
              </a:rPr>
              <a:t>Absence</a:t>
            </a:r>
            <a:r>
              <a:rPr lang="pl-PL" sz="2400" b="1" dirty="0">
                <a:solidFill>
                  <a:srgbClr val="1CADE4"/>
                </a:solidFill>
              </a:rPr>
              <a:t> of skin </a:t>
            </a:r>
            <a:r>
              <a:rPr lang="pl-PL" sz="2400" b="1" dirty="0" err="1">
                <a:solidFill>
                  <a:srgbClr val="1CADE4"/>
                </a:solidFill>
              </a:rPr>
              <a:t>changes</a:t>
            </a:r>
            <a:r>
              <a:rPr lang="pl-PL" sz="2400" b="1" dirty="0">
                <a:solidFill>
                  <a:srgbClr val="1CADE4"/>
                </a:solidFill>
              </a:rPr>
              <a:t> ≠ </a:t>
            </a:r>
            <a:r>
              <a:rPr lang="pl-PL" sz="2400" b="1" dirty="0" err="1">
                <a:solidFill>
                  <a:srgbClr val="1CADE4"/>
                </a:solidFill>
              </a:rPr>
              <a:t>absence</a:t>
            </a:r>
            <a:r>
              <a:rPr lang="pl-PL" sz="2400" b="1" dirty="0">
                <a:solidFill>
                  <a:srgbClr val="1CADE4"/>
                </a:solidFill>
              </a:rPr>
              <a:t> of </a:t>
            </a:r>
            <a:r>
              <a:rPr lang="pl-PL" sz="2400" b="1" dirty="0" err="1">
                <a:solidFill>
                  <a:srgbClr val="1CADE4"/>
                </a:solidFill>
              </a:rPr>
              <a:t>anaphylaxis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2000" dirty="0"/>
              <a:t>10–20% of </a:t>
            </a:r>
            <a:r>
              <a:rPr lang="pl-PL" sz="2000" dirty="0" err="1"/>
              <a:t>cases</a:t>
            </a:r>
            <a:r>
              <a:rPr lang="pl-PL" sz="2000" dirty="0"/>
              <a:t> </a:t>
            </a:r>
            <a:r>
              <a:rPr lang="pl-PL" sz="2000" dirty="0" err="1"/>
              <a:t>occur</a:t>
            </a:r>
            <a:r>
              <a:rPr lang="pl-PL" sz="2000" dirty="0"/>
              <a:t> </a:t>
            </a:r>
            <a:r>
              <a:rPr lang="pl-PL" sz="2000" dirty="0" err="1"/>
              <a:t>without</a:t>
            </a:r>
            <a:r>
              <a:rPr lang="pl-PL" sz="2000" dirty="0"/>
              <a:t> skin </a:t>
            </a:r>
            <a:r>
              <a:rPr lang="pl-PL" sz="2000" dirty="0" err="1"/>
              <a:t>symptoms</a:t>
            </a:r>
            <a:r>
              <a:rPr lang="pl-PL" sz="2000" dirty="0"/>
              <a:t> → </a:t>
            </a:r>
            <a:r>
              <a:rPr lang="pl-PL" sz="2000" dirty="0" err="1"/>
              <a:t>often</a:t>
            </a:r>
            <a:r>
              <a:rPr lang="pl-PL" sz="2000" dirty="0"/>
              <a:t> </a:t>
            </a:r>
            <a:r>
              <a:rPr lang="pl-PL" sz="2000" dirty="0" err="1"/>
              <a:t>mistaken</a:t>
            </a:r>
            <a:r>
              <a:rPr lang="pl-PL" sz="2000" dirty="0"/>
              <a:t> for </a:t>
            </a:r>
            <a:r>
              <a:rPr lang="pl-PL" sz="2000" dirty="0" err="1"/>
              <a:t>asthma</a:t>
            </a:r>
            <a:r>
              <a:rPr lang="pl-PL" sz="2000" dirty="0"/>
              <a:t> </a:t>
            </a:r>
            <a:r>
              <a:rPr lang="pl-PL" sz="2000" dirty="0" err="1"/>
              <a:t>or</a:t>
            </a:r>
            <a:r>
              <a:rPr lang="pl-PL" sz="2000" dirty="0"/>
              <a:t> </a:t>
            </a:r>
            <a:r>
              <a:rPr lang="pl-PL" sz="2000" dirty="0" err="1"/>
              <a:t>pulmonary</a:t>
            </a:r>
            <a:r>
              <a:rPr lang="pl-PL" sz="2000" dirty="0"/>
              <a:t> </a:t>
            </a:r>
            <a:r>
              <a:rPr lang="pl-PL" sz="2000" dirty="0" err="1"/>
              <a:t>embolism</a:t>
            </a:r>
            <a:r>
              <a:rPr lang="pl-PL" sz="2000" dirty="0"/>
              <a:t>!</a:t>
            </a:r>
          </a:p>
          <a:p>
            <a:r>
              <a:rPr lang="pl-PL" sz="2400" b="1" dirty="0" err="1">
                <a:solidFill>
                  <a:srgbClr val="1CADE4"/>
                </a:solidFill>
              </a:rPr>
              <a:t>Plasma</a:t>
            </a:r>
            <a:r>
              <a:rPr lang="pl-PL" sz="2400" b="1" dirty="0">
                <a:solidFill>
                  <a:srgbClr val="1CADE4"/>
                </a:solidFill>
              </a:rPr>
              <a:t> </a:t>
            </a:r>
            <a:r>
              <a:rPr lang="pl-PL" sz="2400" b="1" dirty="0" err="1">
                <a:solidFill>
                  <a:srgbClr val="1CADE4"/>
                </a:solidFill>
              </a:rPr>
              <a:t>tryptase</a:t>
            </a:r>
            <a:endParaRPr lang="pl-PL" sz="2400" dirty="0">
              <a:solidFill>
                <a:srgbClr val="1CADE4"/>
              </a:solidFill>
            </a:endParaRPr>
          </a:p>
          <a:p>
            <a:pPr lvl="1"/>
            <a:r>
              <a:rPr lang="pl-PL" sz="2000" dirty="0" err="1"/>
              <a:t>Elevated</a:t>
            </a:r>
            <a:r>
              <a:rPr lang="pl-PL" sz="2000" dirty="0"/>
              <a:t> in </a:t>
            </a:r>
            <a:r>
              <a:rPr lang="pl-PL" sz="2000" dirty="0" err="1"/>
              <a:t>anaphylaxis</a:t>
            </a:r>
            <a:r>
              <a:rPr lang="pl-PL" sz="2000" dirty="0"/>
              <a:t>, but not in </a:t>
            </a:r>
            <a:r>
              <a:rPr lang="pl-PL" sz="2000" dirty="0" err="1"/>
              <a:t>asthma</a:t>
            </a:r>
            <a:r>
              <a:rPr lang="pl-PL" sz="2000" dirty="0"/>
              <a:t> </a:t>
            </a:r>
            <a:r>
              <a:rPr lang="pl-PL" sz="2000" dirty="0" err="1"/>
              <a:t>or</a:t>
            </a:r>
            <a:r>
              <a:rPr lang="pl-PL" sz="2000" dirty="0"/>
              <a:t> </a:t>
            </a:r>
            <a:r>
              <a:rPr lang="pl-PL" sz="2000" dirty="0" err="1"/>
              <a:t>pulmonary</a:t>
            </a:r>
            <a:r>
              <a:rPr lang="pl-PL" sz="2000" dirty="0"/>
              <a:t> </a:t>
            </a:r>
            <a:r>
              <a:rPr lang="pl-PL" sz="2000" dirty="0" err="1"/>
              <a:t>embolism</a:t>
            </a:r>
            <a:r>
              <a:rPr lang="pl-PL" sz="2000" dirty="0"/>
              <a:t>.</a:t>
            </a:r>
          </a:p>
          <a:p>
            <a:pPr lvl="1"/>
            <a:endParaRPr lang="pl-PL" altLang="pl-PL" sz="1800" dirty="0"/>
          </a:p>
        </p:txBody>
      </p:sp>
    </p:spTree>
    <p:extLst>
      <p:ext uri="{BB962C8B-B14F-4D97-AF65-F5344CB8AC3E}">
        <p14:creationId xmlns:p14="http://schemas.microsoft.com/office/powerpoint/2010/main" val="14295997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6191</TotalTime>
  <Words>5706</Words>
  <Application>Microsoft Office PowerPoint</Application>
  <PresentationFormat>Pokaz na ekranie (4:3)</PresentationFormat>
  <Paragraphs>670</Paragraphs>
  <Slides>64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64</vt:i4>
      </vt:variant>
    </vt:vector>
  </HeadingPairs>
  <TitlesOfParts>
    <vt:vector size="70" baseType="lpstr">
      <vt:lpstr>Aptos</vt:lpstr>
      <vt:lpstr>Arial</vt:lpstr>
      <vt:lpstr>Tw Cen MT</vt:lpstr>
      <vt:lpstr>Tw Cen MT Condensed</vt:lpstr>
      <vt:lpstr>Wingdings 3</vt:lpstr>
      <vt:lpstr>Integralny</vt:lpstr>
      <vt:lpstr>Anaphylaxis in children and adolescents</vt:lpstr>
      <vt:lpstr>Definition of anaphylaxis</vt:lpstr>
      <vt:lpstr>Nervous system and the neurogenic component of the reaction</vt:lpstr>
      <vt:lpstr>Anaphylaxis and other types of hypersensitivity (Type I–IV)</vt:lpstr>
      <vt:lpstr>Anaphylaxis vs. Anaphylactic Shock  Differences</vt:lpstr>
      <vt:lpstr>Pathophysiology of clinical symptoms – skin, lungs, heart</vt:lpstr>
      <vt:lpstr>Differential diagnosis</vt:lpstr>
      <vt:lpstr>Differential diagnosis</vt:lpstr>
      <vt:lpstr>Differential Diagnosis</vt:lpstr>
      <vt:lpstr>Types of anaphylactic reactionsClassic, biphasic, and late</vt:lpstr>
      <vt:lpstr>Triggering factors: food-related</vt:lpstr>
      <vt:lpstr>Triggering drugs antibiotics, NSAIDs, anesthetics</vt:lpstr>
      <vt:lpstr>Insect venom bees, wasps, hornets</vt:lpstr>
      <vt:lpstr>Physical factors exercise, cold, heat, alcohol</vt:lpstr>
      <vt:lpstr>Idiopathic anaphylaxis definition and clinical approach</vt:lpstr>
      <vt:lpstr>Idiopathic anaphylaxis definition and clinical approach</vt:lpstr>
      <vt:lpstr>Anaphylaxis and physical exercise – FDEIA (Food-Dependent Exercise-Induced Anaphylaxis)</vt:lpstr>
      <vt:lpstr>Anaphylaxis and physical exercise – FDEIA (Food-Dependent Exercise-Induced Anaphylaxis)</vt:lpstr>
      <vt:lpstr>Pseudoanaphylactic Reactions (formerly known as non-allergic anaphylaxis / anaphylactoid reactions)</vt:lpstr>
      <vt:lpstr>Pseudoanaphylactic Reactions (formerly known as non-allergic anaphylaxis / anaphylactoid reactions)</vt:lpstr>
      <vt:lpstr>Prevalence – Global Data</vt:lpstr>
      <vt:lpstr>Age and the Course of Anaphylaxis</vt:lpstr>
      <vt:lpstr>Sex and Hormonal Factors</vt:lpstr>
      <vt:lpstr>Comorbidities Increasing the Risk of Severe Course</vt:lpstr>
      <vt:lpstr>Comorbidities Increasing the Risk of Severe Course</vt:lpstr>
      <vt:lpstr>The Role of Genetics and Familial Occurrence of Anaphylaxis</vt:lpstr>
      <vt:lpstr>The Role of Genetics and Familial Occurrence of Anaphylaxis</vt:lpstr>
      <vt:lpstr>The Role of Genetics and Familial Occurrence of Anaphylaxis</vt:lpstr>
      <vt:lpstr>Atopic Patients and Their Risk Profile</vt:lpstr>
      <vt:lpstr>Skin Symptoms of Anaphylaxis</vt:lpstr>
      <vt:lpstr>Respiratory Symptoms of Anaphylaxis</vt:lpstr>
      <vt:lpstr>Cardiovascular Symptoms</vt:lpstr>
      <vt:lpstr>Gastrointestinal Symptoms Nausea, vomiting, abdominal pain</vt:lpstr>
      <vt:lpstr>Neurological Symptoms –  Anxiety, Dizziness, Loss of Consciousness</vt:lpstr>
      <vt:lpstr>Diagnosis Based on Clinical Symptoms NIAID Criteria Diagnosis of anaphylaxis is made when ≥1 of 3 criteria is met</vt:lpstr>
      <vt:lpstr>Tryptase Measurement When, how, and what does it mean?</vt:lpstr>
      <vt:lpstr>Tryptase measurement When, how, and what does it mean?</vt:lpstr>
      <vt:lpstr>Other laboratory markers</vt:lpstr>
      <vt:lpstr>ABCDE Algorithm in Acute Anaphylaxis</vt:lpstr>
      <vt:lpstr>ABCDE Algorithm in Acute Anaphylaxis</vt:lpstr>
      <vt:lpstr>ABCDE Algorithm in Acute Anaphylaxis</vt:lpstr>
      <vt:lpstr>Epinephrine –  Mechanism of Action, Dosage, Route</vt:lpstr>
      <vt:lpstr>Epinephrine –  Mechanism of Action, Dosage, Route</vt:lpstr>
      <vt:lpstr>Epinephrine Administration Site – Intramuscular vs. Intravenous</vt:lpstr>
      <vt:lpstr>Adjunctive Medications in Anaphylaxis</vt:lpstr>
      <vt:lpstr>Fluid Therapy in Anaphylaxis</vt:lpstr>
      <vt:lpstr>Airway Management, Oxygen Therapy, and Respiratory Support in Anaphylaxis</vt:lpstr>
      <vt:lpstr>Frequency of Monitoring –  Blood Pressure, Heart Rate, Oxygen Saturation</vt:lpstr>
      <vt:lpstr>Hospitalization Criteria in Anaphylaxis</vt:lpstr>
      <vt:lpstr>Observation After Resolution of Anaphylaxis Symptoms</vt:lpstr>
      <vt:lpstr>Patient Education – Anaphylaxis Action Plan</vt:lpstr>
      <vt:lpstr>Patient Education – Anaphylaxis Action Plan</vt:lpstr>
      <vt:lpstr>Portable Life-Saving Kits in Anaphylaxis</vt:lpstr>
      <vt:lpstr>When to Prescribe a Home Epinephrine Auto-Injector</vt:lpstr>
      <vt:lpstr>When to Prescribe a Home Epinephrine Auto-Injector</vt:lpstr>
      <vt:lpstr>Coexisting Risk Factors for Severe Anaphylaxis</vt:lpstr>
      <vt:lpstr>Training for Caregivers, Family, and Teachers</vt:lpstr>
      <vt:lpstr>Training for Caregivers, Family, and Teachers</vt:lpstr>
      <vt:lpstr>Precautions in Everyday Life</vt:lpstr>
      <vt:lpstr>Food Allergen Avoidance – Practical Challenges</vt:lpstr>
      <vt:lpstr>Food Allergen Avoidance – Practical Challenges</vt:lpstr>
      <vt:lpstr>Food Allergen Immunotherapy – New Strategies</vt:lpstr>
      <vt:lpstr>Food Allergen Immunotherapy – New Strategies</vt:lpstr>
      <vt:lpstr>Control of Comorbid Conditions – Asthma and Mastocytosis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Anafilaksja u dzieci i młodzieży</dc:title>
  <dc:creator>Julia Tworowska</dc:creator>
  <cp:lastModifiedBy>Julia Tworowska</cp:lastModifiedBy>
  <cp:revision>22</cp:revision>
  <dcterms:created xsi:type="dcterms:W3CDTF">2025-09-29T17:51:43Z</dcterms:created>
  <dcterms:modified xsi:type="dcterms:W3CDTF">2025-11-14T17:55:20Z</dcterms:modified>
</cp:coreProperties>
</file>