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73"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8" r:id="rId18"/>
    <p:sldId id="282" r:id="rId19"/>
    <p:sldId id="274" r:id="rId20"/>
    <p:sldId id="275" r:id="rId21"/>
    <p:sldId id="283" r:id="rId22"/>
    <p:sldId id="280" r:id="rId23"/>
    <p:sldId id="281"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03" autoAdjust="0"/>
    <p:restoredTop sz="94660"/>
  </p:normalViewPr>
  <p:slideViewPr>
    <p:cSldViewPr snapToGrid="0">
      <p:cViewPr varScale="1">
        <p:scale>
          <a:sx n="109" d="100"/>
          <a:sy n="109" d="100"/>
        </p:scale>
        <p:origin x="108" y="186"/>
      </p:cViewPr>
      <p:guideLst/>
    </p:cSldViewPr>
  </p:slideViewPr>
  <p:notesTextViewPr>
    <p:cViewPr>
      <p:scale>
        <a:sx n="1" d="1"/>
        <a:sy n="1" d="1"/>
      </p:scale>
      <p:origin x="0" y="0"/>
    </p:cViewPr>
  </p:notesTextViewPr>
  <p:sorterViewPr>
    <p:cViewPr>
      <p:scale>
        <a:sx n="100" d="100"/>
        <a:sy n="100" d="100"/>
      </p:scale>
      <p:origin x="0" y="-1866"/>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Arkusz_programu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Arkusz_programu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Arkusz1!$B$1</c:f>
              <c:strCache>
                <c:ptCount val="1"/>
                <c:pt idx="0">
                  <c:v>Tak</c:v>
                </c:pt>
              </c:strCache>
            </c:strRef>
          </c:tx>
          <c:spPr>
            <a:solidFill>
              <a:schemeClr val="accent6">
                <a:lumMod val="60000"/>
                <a:lumOff val="40000"/>
              </a:schemeClr>
            </a:solidFill>
            <a:ln>
              <a:noFill/>
            </a:ln>
            <a:effectLst/>
            <a:sp3d/>
          </c:spPr>
          <c:invertIfNegative val="0"/>
          <c:dLbls>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XII 1994</c:v>
                </c:pt>
                <c:pt idx="1">
                  <c:v>III 1997</c:v>
                </c:pt>
                <c:pt idx="2">
                  <c:v>IX 2003</c:v>
                </c:pt>
                <c:pt idx="3">
                  <c:v>IX 2005</c:v>
                </c:pt>
                <c:pt idx="4">
                  <c:v>V 2007</c:v>
                </c:pt>
                <c:pt idx="5">
                  <c:v>VIII 2009</c:v>
                </c:pt>
                <c:pt idx="6">
                  <c:v>VI 2011</c:v>
                </c:pt>
                <c:pt idx="7">
                  <c:v>VII 2016</c:v>
                </c:pt>
              </c:strCache>
            </c:strRef>
          </c:cat>
          <c:val>
            <c:numRef>
              <c:f>Arkusz1!$B$2:$B$9</c:f>
              <c:numCache>
                <c:formatCode>General</c:formatCode>
                <c:ptCount val="8"/>
                <c:pt idx="0">
                  <c:v>83</c:v>
                </c:pt>
                <c:pt idx="1">
                  <c:v>87</c:v>
                </c:pt>
                <c:pt idx="2">
                  <c:v>90</c:v>
                </c:pt>
                <c:pt idx="3">
                  <c:v>87</c:v>
                </c:pt>
                <c:pt idx="4">
                  <c:v>90</c:v>
                </c:pt>
                <c:pt idx="5">
                  <c:v>92</c:v>
                </c:pt>
                <c:pt idx="6">
                  <c:v>96</c:v>
                </c:pt>
                <c:pt idx="7">
                  <c:v>93</c:v>
                </c:pt>
              </c:numCache>
            </c:numRef>
          </c:val>
          <c:extLst xmlns:c16r2="http://schemas.microsoft.com/office/drawing/2015/06/chart">
            <c:ext xmlns:c16="http://schemas.microsoft.com/office/drawing/2014/chart" uri="{C3380CC4-5D6E-409C-BE32-E72D297353CC}">
              <c16:uniqueId val="{00000000-B870-4CD1-BD9C-5628C7AD1A6F}"/>
            </c:ext>
          </c:extLst>
        </c:ser>
        <c:ser>
          <c:idx val="1"/>
          <c:order val="1"/>
          <c:tx>
            <c:strRef>
              <c:f>Arkusz1!$C$1</c:f>
              <c:strCache>
                <c:ptCount val="1"/>
                <c:pt idx="0">
                  <c:v>Nie</c:v>
                </c:pt>
              </c:strCache>
            </c:strRef>
          </c:tx>
          <c:spPr>
            <a:solidFill>
              <a:srgbClr val="C00000"/>
            </a:solidFill>
            <a:ln>
              <a:noFill/>
            </a:ln>
            <a:effectLst/>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XII 1994</c:v>
                </c:pt>
                <c:pt idx="1">
                  <c:v>III 1997</c:v>
                </c:pt>
                <c:pt idx="2">
                  <c:v>IX 2003</c:v>
                </c:pt>
                <c:pt idx="3">
                  <c:v>IX 2005</c:v>
                </c:pt>
                <c:pt idx="4">
                  <c:v>V 2007</c:v>
                </c:pt>
                <c:pt idx="5">
                  <c:v>VIII 2009</c:v>
                </c:pt>
                <c:pt idx="6">
                  <c:v>VI 2011</c:v>
                </c:pt>
                <c:pt idx="7">
                  <c:v>VII 2016</c:v>
                </c:pt>
              </c:strCache>
            </c:strRef>
          </c:cat>
          <c:val>
            <c:numRef>
              <c:f>Arkusz1!$C$2:$C$9</c:f>
              <c:numCache>
                <c:formatCode>General</c:formatCode>
                <c:ptCount val="8"/>
                <c:pt idx="0">
                  <c:v>10</c:v>
                </c:pt>
                <c:pt idx="1">
                  <c:v>7</c:v>
                </c:pt>
                <c:pt idx="2">
                  <c:v>7</c:v>
                </c:pt>
                <c:pt idx="3">
                  <c:v>7</c:v>
                </c:pt>
                <c:pt idx="4">
                  <c:v>4</c:v>
                </c:pt>
                <c:pt idx="5">
                  <c:v>6</c:v>
                </c:pt>
                <c:pt idx="6">
                  <c:v>2</c:v>
                </c:pt>
                <c:pt idx="7">
                  <c:v>4</c:v>
                </c:pt>
              </c:numCache>
            </c:numRef>
          </c:val>
          <c:extLst xmlns:c16r2="http://schemas.microsoft.com/office/drawing/2015/06/chart">
            <c:ext xmlns:c16="http://schemas.microsoft.com/office/drawing/2014/chart" uri="{C3380CC4-5D6E-409C-BE32-E72D297353CC}">
              <c16:uniqueId val="{00000001-B870-4CD1-BD9C-5628C7AD1A6F}"/>
            </c:ext>
          </c:extLst>
        </c:ser>
        <c:ser>
          <c:idx val="2"/>
          <c:order val="2"/>
          <c:tx>
            <c:strRef>
              <c:f>Arkusz1!$D$1</c:f>
              <c:strCache>
                <c:ptCount val="1"/>
                <c:pt idx="0">
                  <c:v>Trudno powiedzieć</c:v>
                </c:pt>
              </c:strCache>
            </c:strRef>
          </c:tx>
          <c:spPr>
            <a:solidFill>
              <a:schemeClr val="bg2">
                <a:lumMod val="90000"/>
              </a:schemeClr>
            </a:solidFill>
            <a:ln>
              <a:noFill/>
            </a:ln>
            <a:effectLst/>
            <a:sp3d/>
          </c:spPr>
          <c:invertIfNegative val="0"/>
          <c:dLbls>
            <c:spPr>
              <a:solidFill>
                <a:schemeClr val="bg2">
                  <a:lumMod val="90000"/>
                </a:schemeClr>
              </a:solidFill>
              <a:ln>
                <a:solidFill>
                  <a:schemeClr val="bg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XII 1994</c:v>
                </c:pt>
                <c:pt idx="1">
                  <c:v>III 1997</c:v>
                </c:pt>
                <c:pt idx="2">
                  <c:v>IX 2003</c:v>
                </c:pt>
                <c:pt idx="3">
                  <c:v>IX 2005</c:v>
                </c:pt>
                <c:pt idx="4">
                  <c:v>V 2007</c:v>
                </c:pt>
                <c:pt idx="5">
                  <c:v>VIII 2009</c:v>
                </c:pt>
                <c:pt idx="6">
                  <c:v>VI 2011</c:v>
                </c:pt>
                <c:pt idx="7">
                  <c:v>VII 2016</c:v>
                </c:pt>
              </c:strCache>
            </c:strRef>
          </c:cat>
          <c:val>
            <c:numRef>
              <c:f>Arkusz1!$D$2:$D$9</c:f>
              <c:numCache>
                <c:formatCode>General</c:formatCode>
                <c:ptCount val="8"/>
                <c:pt idx="0">
                  <c:v>7</c:v>
                </c:pt>
                <c:pt idx="1">
                  <c:v>6</c:v>
                </c:pt>
                <c:pt idx="2">
                  <c:v>3</c:v>
                </c:pt>
                <c:pt idx="3">
                  <c:v>6</c:v>
                </c:pt>
                <c:pt idx="4">
                  <c:v>6</c:v>
                </c:pt>
                <c:pt idx="5">
                  <c:v>3</c:v>
                </c:pt>
                <c:pt idx="6">
                  <c:v>2</c:v>
                </c:pt>
                <c:pt idx="7">
                  <c:v>3</c:v>
                </c:pt>
              </c:numCache>
            </c:numRef>
          </c:val>
          <c:extLst xmlns:c16r2="http://schemas.microsoft.com/office/drawing/2015/06/chart">
            <c:ext xmlns:c16="http://schemas.microsoft.com/office/drawing/2014/chart" uri="{C3380CC4-5D6E-409C-BE32-E72D297353CC}">
              <c16:uniqueId val="{00000002-B870-4CD1-BD9C-5628C7AD1A6F}"/>
            </c:ext>
          </c:extLst>
        </c:ser>
        <c:dLbls>
          <c:showLegendKey val="0"/>
          <c:showVal val="0"/>
          <c:showCatName val="0"/>
          <c:showSerName val="0"/>
          <c:showPercent val="0"/>
          <c:showBubbleSize val="0"/>
        </c:dLbls>
        <c:gapWidth val="150"/>
        <c:shape val="box"/>
        <c:axId val="314754424"/>
        <c:axId val="314757952"/>
        <c:axId val="0"/>
      </c:bar3DChart>
      <c:catAx>
        <c:axId val="314754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00"/>
                </a:solidFill>
                <a:latin typeface="+mn-lt"/>
                <a:ea typeface="+mn-ea"/>
                <a:cs typeface="+mn-cs"/>
              </a:defRPr>
            </a:pPr>
            <a:endParaRPr lang="pl-PL"/>
          </a:p>
        </c:txPr>
        <c:crossAx val="314757952"/>
        <c:crosses val="autoZero"/>
        <c:auto val="1"/>
        <c:lblAlgn val="ctr"/>
        <c:lblOffset val="100"/>
        <c:noMultiLvlLbl val="0"/>
      </c:catAx>
      <c:valAx>
        <c:axId val="31475795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14754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FFFF00"/>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pl-PL" sz="1400" dirty="0" smtClean="0">
                <a:solidFill>
                  <a:srgbClr val="C00000"/>
                </a:solidFill>
              </a:rPr>
              <a:t>Dawca zmarły</a:t>
            </a:r>
            <a:endParaRPr lang="pl-PL" sz="1400" dirty="0">
              <a:solidFill>
                <a:srgbClr val="C00000"/>
              </a:solidFill>
            </a:endParaRPr>
          </a:p>
        </c:rich>
      </c:tx>
      <c:layout>
        <c:manualLayout>
          <c:xMode val="edge"/>
          <c:yMode val="edge"/>
          <c:x val="7.4339972209356187E-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pl-PL"/>
        </a:p>
      </c:txPr>
    </c:title>
    <c:autoTitleDeleted val="0"/>
    <c:plotArea>
      <c:layout/>
      <c:lineChart>
        <c:grouping val="standard"/>
        <c:varyColors val="0"/>
        <c:ser>
          <c:idx val="0"/>
          <c:order val="0"/>
          <c:tx>
            <c:strRef>
              <c:f>Arkusz1!$B$1</c:f>
              <c:strCache>
                <c:ptCount val="1"/>
                <c:pt idx="0">
                  <c:v>Nerka (CD) przeżycie biorcy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3 m.</c:v>
                </c:pt>
                <c:pt idx="1">
                  <c:v>12 m.</c:v>
                </c:pt>
                <c:pt idx="2">
                  <c:v>3 lata</c:v>
                </c:pt>
                <c:pt idx="3">
                  <c:v>5 lat</c:v>
                </c:pt>
                <c:pt idx="4">
                  <c:v>10 lat</c:v>
                </c:pt>
                <c:pt idx="5">
                  <c:v>15 lat</c:v>
                </c:pt>
              </c:strCache>
            </c:strRef>
          </c:cat>
          <c:val>
            <c:numRef>
              <c:f>Arkusz1!$B$2:$B$7</c:f>
              <c:numCache>
                <c:formatCode>0%</c:formatCode>
                <c:ptCount val="6"/>
                <c:pt idx="0">
                  <c:v>0.99</c:v>
                </c:pt>
                <c:pt idx="1">
                  <c:v>0.98</c:v>
                </c:pt>
                <c:pt idx="2">
                  <c:v>0.97</c:v>
                </c:pt>
                <c:pt idx="3">
                  <c:v>0.95</c:v>
                </c:pt>
                <c:pt idx="4">
                  <c:v>0.9</c:v>
                </c:pt>
                <c:pt idx="5">
                  <c:v>0.83</c:v>
                </c:pt>
              </c:numCache>
            </c:numRef>
          </c:val>
          <c:smooth val="0"/>
          <c:extLst xmlns:c16r2="http://schemas.microsoft.com/office/drawing/2015/06/chart">
            <c:ext xmlns:c16="http://schemas.microsoft.com/office/drawing/2014/chart" uri="{C3380CC4-5D6E-409C-BE32-E72D297353CC}">
              <c16:uniqueId val="{00000000-1B3D-457A-9AB7-9866B5FBD3B3}"/>
            </c:ext>
          </c:extLst>
        </c:ser>
        <c:ser>
          <c:idx val="1"/>
          <c:order val="1"/>
          <c:tx>
            <c:strRef>
              <c:f>Arkusz1!$C$1</c:f>
              <c:strCache>
                <c:ptCount val="1"/>
                <c:pt idx="0">
                  <c:v>Nerka (CD) przeżycie przeszczepu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l-P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3 m.</c:v>
                </c:pt>
                <c:pt idx="1">
                  <c:v>12 m.</c:v>
                </c:pt>
                <c:pt idx="2">
                  <c:v>3 lata</c:v>
                </c:pt>
                <c:pt idx="3">
                  <c:v>5 lat</c:v>
                </c:pt>
                <c:pt idx="4">
                  <c:v>10 lat</c:v>
                </c:pt>
                <c:pt idx="5">
                  <c:v>15 lat</c:v>
                </c:pt>
              </c:strCache>
            </c:strRef>
          </c:cat>
          <c:val>
            <c:numRef>
              <c:f>Arkusz1!$C$2:$C$7</c:f>
              <c:numCache>
                <c:formatCode>0%</c:formatCode>
                <c:ptCount val="6"/>
                <c:pt idx="0">
                  <c:v>0.95</c:v>
                </c:pt>
                <c:pt idx="1">
                  <c:v>0.88</c:v>
                </c:pt>
                <c:pt idx="2">
                  <c:v>0.87</c:v>
                </c:pt>
                <c:pt idx="3">
                  <c:v>0.82</c:v>
                </c:pt>
                <c:pt idx="4">
                  <c:v>0.6</c:v>
                </c:pt>
                <c:pt idx="5">
                  <c:v>0.51</c:v>
                </c:pt>
              </c:numCache>
            </c:numRef>
          </c:val>
          <c:smooth val="0"/>
          <c:extLst xmlns:c16r2="http://schemas.microsoft.com/office/drawing/2015/06/chart">
            <c:ext xmlns:c16="http://schemas.microsoft.com/office/drawing/2014/chart" uri="{C3380CC4-5D6E-409C-BE32-E72D297353CC}">
              <c16:uniqueId val="{00000001-1B3D-457A-9AB7-9866B5FBD3B3}"/>
            </c:ext>
          </c:extLst>
        </c:ser>
        <c:dLbls>
          <c:showLegendKey val="0"/>
          <c:showVal val="0"/>
          <c:showCatName val="0"/>
          <c:showSerName val="0"/>
          <c:showPercent val="0"/>
          <c:showBubbleSize val="0"/>
        </c:dLbls>
        <c:marker val="1"/>
        <c:smooth val="0"/>
        <c:axId val="316619720"/>
        <c:axId val="366649216"/>
      </c:lineChart>
      <c:catAx>
        <c:axId val="316619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66649216"/>
        <c:crosses val="autoZero"/>
        <c:auto val="1"/>
        <c:lblAlgn val="ctr"/>
        <c:lblOffset val="100"/>
        <c:noMultiLvlLbl val="0"/>
      </c:catAx>
      <c:valAx>
        <c:axId val="366649216"/>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l-PL"/>
          </a:p>
        </c:txPr>
        <c:crossAx val="31661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r>
              <a:rPr lang="pl-PL" sz="1400" dirty="0" smtClean="0">
                <a:solidFill>
                  <a:schemeClr val="accent6"/>
                </a:solidFill>
              </a:rPr>
              <a:t>Dawca</a:t>
            </a:r>
            <a:r>
              <a:rPr lang="pl-PL" sz="1400" baseline="0" dirty="0" smtClean="0">
                <a:solidFill>
                  <a:schemeClr val="accent6"/>
                </a:solidFill>
              </a:rPr>
              <a:t> żywy</a:t>
            </a:r>
            <a:endParaRPr lang="pl-PL" sz="1400" dirty="0">
              <a:solidFill>
                <a:schemeClr val="accent6"/>
              </a:solidFill>
            </a:endParaRP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endParaRPr lang="pl-PL"/>
        </a:p>
      </c:txPr>
    </c:title>
    <c:autoTitleDeleted val="0"/>
    <c:plotArea>
      <c:layout/>
      <c:lineChart>
        <c:grouping val="standard"/>
        <c:varyColors val="0"/>
        <c:ser>
          <c:idx val="0"/>
          <c:order val="0"/>
          <c:tx>
            <c:strRef>
              <c:f>Arkusz1!$B$1</c:f>
              <c:strCache>
                <c:ptCount val="1"/>
                <c:pt idx="0">
                  <c:v>Nerka (LD) przeżycie biorcy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3 m.</c:v>
                </c:pt>
                <c:pt idx="1">
                  <c:v>12 m.</c:v>
                </c:pt>
                <c:pt idx="2">
                  <c:v>3 lata</c:v>
                </c:pt>
                <c:pt idx="3">
                  <c:v>5 lat</c:v>
                </c:pt>
                <c:pt idx="4">
                  <c:v>10 lat</c:v>
                </c:pt>
                <c:pt idx="5">
                  <c:v>15 lat</c:v>
                </c:pt>
              </c:strCache>
            </c:strRef>
          </c:cat>
          <c:val>
            <c:numRef>
              <c:f>Arkusz1!$B$2:$B$7</c:f>
              <c:numCache>
                <c:formatCode>0%</c:formatCode>
                <c:ptCount val="6"/>
                <c:pt idx="0">
                  <c:v>0.99</c:v>
                </c:pt>
                <c:pt idx="1">
                  <c:v>0.99</c:v>
                </c:pt>
                <c:pt idx="2">
                  <c:v>0.97</c:v>
                </c:pt>
                <c:pt idx="3">
                  <c:v>0.96</c:v>
                </c:pt>
                <c:pt idx="4">
                  <c:v>0.9</c:v>
                </c:pt>
                <c:pt idx="5">
                  <c:v>0.84</c:v>
                </c:pt>
              </c:numCache>
            </c:numRef>
          </c:val>
          <c:smooth val="0"/>
          <c:extLst xmlns:c16r2="http://schemas.microsoft.com/office/drawing/2015/06/chart">
            <c:ext xmlns:c16="http://schemas.microsoft.com/office/drawing/2014/chart" uri="{C3380CC4-5D6E-409C-BE32-E72D297353CC}">
              <c16:uniqueId val="{00000000-F2ED-4D6E-886A-04856774D32D}"/>
            </c:ext>
          </c:extLst>
        </c:ser>
        <c:ser>
          <c:idx val="1"/>
          <c:order val="1"/>
          <c:tx>
            <c:strRef>
              <c:f>Arkusz1!$C$1</c:f>
              <c:strCache>
                <c:ptCount val="1"/>
                <c:pt idx="0">
                  <c:v>Nerka (LD) przeżycie przeszczepu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3 m.</c:v>
                </c:pt>
                <c:pt idx="1">
                  <c:v>12 m.</c:v>
                </c:pt>
                <c:pt idx="2">
                  <c:v>3 lata</c:v>
                </c:pt>
                <c:pt idx="3">
                  <c:v>5 lat</c:v>
                </c:pt>
                <c:pt idx="4">
                  <c:v>10 lat</c:v>
                </c:pt>
                <c:pt idx="5">
                  <c:v>15 lat</c:v>
                </c:pt>
              </c:strCache>
            </c:strRef>
          </c:cat>
          <c:val>
            <c:numRef>
              <c:f>Arkusz1!$C$2:$C$7</c:f>
              <c:numCache>
                <c:formatCode>0%</c:formatCode>
                <c:ptCount val="6"/>
                <c:pt idx="0">
                  <c:v>0.96</c:v>
                </c:pt>
                <c:pt idx="1">
                  <c:v>0.95</c:v>
                </c:pt>
                <c:pt idx="2">
                  <c:v>0.91</c:v>
                </c:pt>
                <c:pt idx="3">
                  <c:v>0.85</c:v>
                </c:pt>
                <c:pt idx="4">
                  <c:v>0.73</c:v>
                </c:pt>
                <c:pt idx="5">
                  <c:v>0.55000000000000004</c:v>
                </c:pt>
              </c:numCache>
            </c:numRef>
          </c:val>
          <c:smooth val="0"/>
          <c:extLst xmlns:c16r2="http://schemas.microsoft.com/office/drawing/2015/06/chart">
            <c:ext xmlns:c16="http://schemas.microsoft.com/office/drawing/2014/chart" uri="{C3380CC4-5D6E-409C-BE32-E72D297353CC}">
              <c16:uniqueId val="{00000001-F2ED-4D6E-886A-04856774D32D}"/>
            </c:ext>
          </c:extLst>
        </c:ser>
        <c:dLbls>
          <c:showLegendKey val="0"/>
          <c:showVal val="0"/>
          <c:showCatName val="0"/>
          <c:showSerName val="0"/>
          <c:showPercent val="0"/>
          <c:showBubbleSize val="0"/>
        </c:dLbls>
        <c:marker val="1"/>
        <c:smooth val="0"/>
        <c:axId val="366654312"/>
        <c:axId val="366649608"/>
      </c:lineChart>
      <c:catAx>
        <c:axId val="366654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l-PL"/>
          </a:p>
        </c:txPr>
        <c:crossAx val="366649608"/>
        <c:crosses val="autoZero"/>
        <c:auto val="1"/>
        <c:lblAlgn val="ctr"/>
        <c:lblOffset val="100"/>
        <c:noMultiLvlLbl val="0"/>
      </c:catAx>
      <c:valAx>
        <c:axId val="366649608"/>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l-PL"/>
          </a:p>
        </c:txPr>
        <c:crossAx val="366654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pn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E761D-D9F0-4881-A38B-F6A65899D46B}" type="doc">
      <dgm:prSet loTypeId="urn:microsoft.com/office/officeart/2005/8/layout/hList7" loCatId="list" qsTypeId="urn:microsoft.com/office/officeart/2005/8/quickstyle/simple5" qsCatId="simple" csTypeId="urn:microsoft.com/office/officeart/2005/8/colors/colorful1" csCatId="colorful" phldr="1"/>
      <dgm:spPr/>
      <dgm:t>
        <a:bodyPr/>
        <a:lstStyle/>
        <a:p>
          <a:endParaRPr lang="pl-PL"/>
        </a:p>
      </dgm:t>
    </dgm:pt>
    <dgm:pt modelId="{A27C1A63-C425-492C-8B64-602013EC6A97}">
      <dgm:prSet phldrT="[Tekst]" custT="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Nerki</a:t>
          </a:r>
          <a:r>
            <a:rPr lang="pl-PL" sz="1800" b="1" dirty="0" smtClean="0">
              <a:effectLst>
                <a:outerShdw blurRad="38100" dist="38100" dir="2700000" algn="tl">
                  <a:srgbClr val="000000">
                    <a:alpha val="43137"/>
                  </a:srgbClr>
                </a:outerShdw>
              </a:effectLst>
            </a:rPr>
            <a:t> </a:t>
          </a:r>
        </a:p>
        <a:p>
          <a:r>
            <a:rPr lang="pl-PL" sz="2000" b="1" dirty="0" smtClean="0">
              <a:effectLst>
                <a:outerShdw blurRad="38100" dist="38100" dir="2700000" algn="tl">
                  <a:srgbClr val="000000">
                    <a:alpha val="43137"/>
                  </a:srgbClr>
                </a:outerShdw>
              </a:effectLst>
            </a:rPr>
            <a:t>28794</a:t>
          </a:r>
        </a:p>
        <a:p>
          <a:r>
            <a:rPr lang="pl-PL" sz="1200" b="1" dirty="0" smtClean="0">
              <a:effectLst>
                <a:outerShdw blurRad="38100" dist="38100" dir="2700000" algn="tl">
                  <a:srgbClr val="000000">
                    <a:alpha val="43137"/>
                  </a:srgbClr>
                </a:outerShdw>
              </a:effectLst>
            </a:rPr>
            <a:t>(w tym 1139 LD) </a:t>
          </a:r>
          <a:endParaRPr lang="pl-PL" sz="1200" b="1" dirty="0">
            <a:effectLst>
              <a:outerShdw blurRad="38100" dist="38100" dir="2700000" algn="tl">
                <a:srgbClr val="000000">
                  <a:alpha val="43137"/>
                </a:srgbClr>
              </a:outerShdw>
            </a:effectLst>
          </a:endParaRPr>
        </a:p>
      </dgm:t>
    </dgm:pt>
    <dgm:pt modelId="{5030AE30-567B-42D0-B4A4-F355162A3514}" type="parTrans" cxnId="{F83C632A-1F9B-46E1-AAEC-F9C68232302F}">
      <dgm:prSet/>
      <dgm:spPr/>
      <dgm:t>
        <a:bodyPr/>
        <a:lstStyle/>
        <a:p>
          <a:endParaRPr lang="pl-PL" sz="1800">
            <a:effectLst>
              <a:outerShdw blurRad="38100" dist="38100" dir="2700000" algn="tl">
                <a:srgbClr val="000000">
                  <a:alpha val="43137"/>
                </a:srgbClr>
              </a:outerShdw>
            </a:effectLst>
          </a:endParaRPr>
        </a:p>
      </dgm:t>
    </dgm:pt>
    <dgm:pt modelId="{8E5DD94D-D7DD-4D9C-BC58-F2539C9B37AB}" type="sibTrans" cxnId="{F83C632A-1F9B-46E1-AAEC-F9C68232302F}">
      <dgm:prSet/>
      <dgm:spPr/>
      <dgm:t>
        <a:bodyPr/>
        <a:lstStyle/>
        <a:p>
          <a:endParaRPr lang="pl-PL" sz="1800">
            <a:effectLst>
              <a:outerShdw blurRad="38100" dist="38100" dir="2700000" algn="tl">
                <a:srgbClr val="000000">
                  <a:alpha val="43137"/>
                </a:srgbClr>
              </a:outerShdw>
            </a:effectLst>
          </a:endParaRPr>
        </a:p>
      </dgm:t>
    </dgm:pt>
    <dgm:pt modelId="{C444C117-4A16-44E8-8938-38CF86F939B5}">
      <dgm:prSet phldrT="[Teks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Serce</a:t>
          </a:r>
          <a:r>
            <a:rPr lang="pl-PL" sz="1800" b="1" dirty="0" smtClean="0">
              <a:effectLst>
                <a:outerShdw blurRad="38100" dist="38100" dir="2700000" algn="tl">
                  <a:srgbClr val="000000">
                    <a:alpha val="43137"/>
                  </a:srgbClr>
                </a:outerShdw>
              </a:effectLst>
            </a:rPr>
            <a:t> </a:t>
          </a:r>
        </a:p>
        <a:p>
          <a:r>
            <a:rPr lang="pl-PL" sz="2000" b="1" dirty="0" smtClean="0">
              <a:effectLst>
                <a:outerShdw blurRad="38100" dist="38100" dir="2700000" algn="tl">
                  <a:srgbClr val="000000">
                    <a:alpha val="43137"/>
                  </a:srgbClr>
                </a:outerShdw>
              </a:effectLst>
            </a:rPr>
            <a:t>3447</a:t>
          </a:r>
          <a:endParaRPr lang="pl-PL" sz="2000" b="1" dirty="0">
            <a:effectLst>
              <a:outerShdw blurRad="38100" dist="38100" dir="2700000" algn="tl">
                <a:srgbClr val="000000">
                  <a:alpha val="43137"/>
                </a:srgbClr>
              </a:outerShdw>
            </a:effectLst>
          </a:endParaRPr>
        </a:p>
      </dgm:t>
    </dgm:pt>
    <dgm:pt modelId="{E8277D02-C359-4CF4-BA8A-9A3722A3DEBD}" type="parTrans" cxnId="{065A1FAC-FEEC-4827-A4E8-C097885F233C}">
      <dgm:prSet/>
      <dgm:spPr/>
      <dgm:t>
        <a:bodyPr/>
        <a:lstStyle/>
        <a:p>
          <a:endParaRPr lang="pl-PL" sz="1800">
            <a:effectLst>
              <a:outerShdw blurRad="38100" dist="38100" dir="2700000" algn="tl">
                <a:srgbClr val="000000">
                  <a:alpha val="43137"/>
                </a:srgbClr>
              </a:outerShdw>
            </a:effectLst>
          </a:endParaRPr>
        </a:p>
      </dgm:t>
    </dgm:pt>
    <dgm:pt modelId="{32744D49-9FB4-43CF-96D8-1159312F44D7}" type="sibTrans" cxnId="{065A1FAC-FEEC-4827-A4E8-C097885F233C}">
      <dgm:prSet/>
      <dgm:spPr/>
      <dgm:t>
        <a:bodyPr/>
        <a:lstStyle/>
        <a:p>
          <a:endParaRPr lang="pl-PL" sz="1800">
            <a:effectLst>
              <a:outerShdw blurRad="38100" dist="38100" dir="2700000" algn="tl">
                <a:srgbClr val="000000">
                  <a:alpha val="43137"/>
                </a:srgbClr>
              </a:outerShdw>
            </a:effectLst>
          </a:endParaRPr>
        </a:p>
      </dgm:t>
    </dgm:pt>
    <dgm:pt modelId="{6AEC4F1E-90BD-48CD-BB31-8C3B67C955C4}">
      <dgm:prSet phldrT="[Teks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Wątroba</a:t>
          </a:r>
          <a:r>
            <a:rPr lang="pl-PL" sz="1800" b="1" dirty="0" smtClean="0">
              <a:effectLst>
                <a:outerShdw blurRad="38100" dist="38100" dir="2700000" algn="tl">
                  <a:srgbClr val="000000">
                    <a:alpha val="43137"/>
                  </a:srgbClr>
                </a:outerShdw>
              </a:effectLst>
            </a:rPr>
            <a:t> 6614</a:t>
          </a:r>
          <a:endParaRPr lang="pl-PL" sz="2000" b="1" dirty="0" smtClean="0">
            <a:effectLst>
              <a:outerShdw blurRad="38100" dist="38100" dir="2700000" algn="tl">
                <a:srgbClr val="000000">
                  <a:alpha val="43137"/>
                </a:srgbClr>
              </a:outerShdw>
            </a:effectLst>
          </a:endParaRPr>
        </a:p>
        <a:p>
          <a:r>
            <a:rPr lang="pl-PL" sz="1200" b="1" dirty="0" smtClean="0">
              <a:effectLst>
                <a:outerShdw blurRad="38100" dist="38100" dir="2700000" algn="tl">
                  <a:srgbClr val="000000">
                    <a:alpha val="43137"/>
                  </a:srgbClr>
                </a:outerShdw>
              </a:effectLst>
            </a:rPr>
            <a:t>(w tym 486 LD)</a:t>
          </a:r>
          <a:endParaRPr lang="pl-PL" sz="1200" b="1" dirty="0">
            <a:effectLst>
              <a:outerShdw blurRad="38100" dist="38100" dir="2700000" algn="tl">
                <a:srgbClr val="000000">
                  <a:alpha val="43137"/>
                </a:srgbClr>
              </a:outerShdw>
            </a:effectLst>
          </a:endParaRPr>
        </a:p>
      </dgm:t>
    </dgm:pt>
    <dgm:pt modelId="{D01E8C9B-A0B3-4795-89DD-355A934AA8DB}" type="parTrans" cxnId="{5C073A68-9C1E-4A2B-9699-B23BE7FDF19B}">
      <dgm:prSet/>
      <dgm:spPr/>
      <dgm:t>
        <a:bodyPr/>
        <a:lstStyle/>
        <a:p>
          <a:endParaRPr lang="pl-PL" sz="1800">
            <a:effectLst>
              <a:outerShdw blurRad="38100" dist="38100" dir="2700000" algn="tl">
                <a:srgbClr val="000000">
                  <a:alpha val="43137"/>
                </a:srgbClr>
              </a:outerShdw>
            </a:effectLst>
          </a:endParaRPr>
        </a:p>
      </dgm:t>
    </dgm:pt>
    <dgm:pt modelId="{833C68AD-7021-4DD5-AFF6-2C520D30F609}" type="sibTrans" cxnId="{5C073A68-9C1E-4A2B-9699-B23BE7FDF19B}">
      <dgm:prSet/>
      <dgm:spPr/>
      <dgm:t>
        <a:bodyPr/>
        <a:lstStyle/>
        <a:p>
          <a:endParaRPr lang="pl-PL" sz="1800">
            <a:effectLst>
              <a:outerShdw blurRad="38100" dist="38100" dir="2700000" algn="tl">
                <a:srgbClr val="000000">
                  <a:alpha val="43137"/>
                </a:srgbClr>
              </a:outerShdw>
            </a:effectLst>
          </a:endParaRPr>
        </a:p>
      </dgm:t>
    </dgm:pt>
    <dgm:pt modelId="{AFF9AE5C-0F1A-469A-A9F9-5AD9559225FE}">
      <dgm:prSet phldrT="[Tekst]" custT="1"/>
      <dgm:spPr>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Trzustka wraz z nerką</a:t>
          </a:r>
        </a:p>
        <a:p>
          <a:r>
            <a:rPr lang="pl-PL" sz="2000" b="1" dirty="0" smtClean="0">
              <a:effectLst>
                <a:outerShdw blurRad="38100" dist="38100" dir="2700000" algn="tl">
                  <a:srgbClr val="000000">
                    <a:alpha val="43137"/>
                  </a:srgbClr>
                </a:outerShdw>
              </a:effectLst>
            </a:rPr>
            <a:t>579</a:t>
          </a:r>
          <a:endParaRPr lang="pl-PL" sz="2000" b="1" dirty="0">
            <a:effectLst>
              <a:outerShdw blurRad="38100" dist="38100" dir="2700000" algn="tl">
                <a:srgbClr val="000000">
                  <a:alpha val="43137"/>
                </a:srgbClr>
              </a:outerShdw>
            </a:effectLst>
          </a:endParaRPr>
        </a:p>
      </dgm:t>
    </dgm:pt>
    <dgm:pt modelId="{43EC99C4-9156-48FD-92B6-317DD02A07EE}" type="parTrans" cxnId="{02B28966-80CD-4DDB-AA18-340B35102FE1}">
      <dgm:prSet/>
      <dgm:spPr/>
      <dgm:t>
        <a:bodyPr/>
        <a:lstStyle/>
        <a:p>
          <a:endParaRPr lang="pl-PL" sz="1800">
            <a:effectLst>
              <a:outerShdw blurRad="38100" dist="38100" dir="2700000" algn="tl">
                <a:srgbClr val="000000">
                  <a:alpha val="43137"/>
                </a:srgbClr>
              </a:outerShdw>
            </a:effectLst>
          </a:endParaRPr>
        </a:p>
      </dgm:t>
    </dgm:pt>
    <dgm:pt modelId="{6092ADB9-4FB7-4295-8705-FFE72A92ADC4}" type="sibTrans" cxnId="{02B28966-80CD-4DDB-AA18-340B35102FE1}">
      <dgm:prSet/>
      <dgm:spPr/>
      <dgm:t>
        <a:bodyPr/>
        <a:lstStyle/>
        <a:p>
          <a:endParaRPr lang="pl-PL" sz="1800">
            <a:effectLst>
              <a:outerShdw blurRad="38100" dist="38100" dir="2700000" algn="tl">
                <a:srgbClr val="000000">
                  <a:alpha val="43137"/>
                </a:srgbClr>
              </a:outerShdw>
            </a:effectLst>
          </a:endParaRPr>
        </a:p>
      </dgm:t>
    </dgm:pt>
    <dgm:pt modelId="{0AEF7D28-C84C-4C8E-B656-410DFABEA75F}">
      <dgm:prSet phldrT="[Teks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RAZEM</a:t>
          </a:r>
          <a:r>
            <a:rPr lang="pl-PL" sz="1800" dirty="0" smtClean="0">
              <a:effectLst>
                <a:outerShdw blurRad="38100" dist="38100" dir="2700000" algn="tl">
                  <a:srgbClr val="000000">
                    <a:alpha val="43137"/>
                  </a:srgbClr>
                </a:outerShdw>
              </a:effectLst>
            </a:rPr>
            <a:t> </a:t>
          </a:r>
          <a:r>
            <a:rPr lang="pl-PL" sz="2800" b="1" dirty="0" smtClean="0">
              <a:effectLst>
                <a:outerShdw blurRad="38100" dist="38100" dir="2700000" algn="tl">
                  <a:srgbClr val="000000">
                    <a:alpha val="43137"/>
                  </a:srgbClr>
                </a:outerShdw>
              </a:effectLst>
            </a:rPr>
            <a:t>40278</a:t>
          </a:r>
          <a:endParaRPr lang="pl-PL" sz="4000" b="1" dirty="0" smtClean="0">
            <a:effectLst>
              <a:outerShdw blurRad="38100" dist="38100" dir="2700000" algn="tl">
                <a:srgbClr val="000000">
                  <a:alpha val="43137"/>
                </a:srgbClr>
              </a:outerShdw>
            </a:effectLst>
          </a:endParaRPr>
        </a:p>
        <a:p>
          <a:r>
            <a:rPr lang="pl-PL" sz="1100" b="1" dirty="0" smtClean="0">
              <a:effectLst/>
            </a:rPr>
            <a:t>wliczone inne przeszczepienia</a:t>
          </a:r>
          <a:endParaRPr lang="pl-PL" sz="1100" b="1" dirty="0">
            <a:effectLst/>
          </a:endParaRPr>
        </a:p>
      </dgm:t>
    </dgm:pt>
    <dgm:pt modelId="{9CEDC841-51D9-4267-B267-2715A692DE45}" type="parTrans" cxnId="{5C437100-2897-4F41-A31C-20DCF3A9EE4B}">
      <dgm:prSet/>
      <dgm:spPr/>
      <dgm:t>
        <a:bodyPr/>
        <a:lstStyle/>
        <a:p>
          <a:endParaRPr lang="pl-PL" sz="1800">
            <a:effectLst>
              <a:outerShdw blurRad="38100" dist="38100" dir="2700000" algn="tl">
                <a:srgbClr val="000000">
                  <a:alpha val="43137"/>
                </a:srgbClr>
              </a:outerShdw>
            </a:effectLst>
          </a:endParaRPr>
        </a:p>
      </dgm:t>
    </dgm:pt>
    <dgm:pt modelId="{F3B7B560-FEDC-4D49-92F7-7F5A46CEA59E}" type="sibTrans" cxnId="{5C437100-2897-4F41-A31C-20DCF3A9EE4B}">
      <dgm:prSet/>
      <dgm:spPr/>
      <dgm:t>
        <a:bodyPr/>
        <a:lstStyle/>
        <a:p>
          <a:endParaRPr lang="pl-PL" sz="1800">
            <a:effectLst>
              <a:outerShdw blurRad="38100" dist="38100" dir="2700000" algn="tl">
                <a:srgbClr val="000000">
                  <a:alpha val="43137"/>
                </a:srgbClr>
              </a:outerShdw>
            </a:effectLst>
          </a:endParaRPr>
        </a:p>
      </dgm:t>
    </dgm:pt>
    <dgm:pt modelId="{B937FC53-BB5C-4A0B-A514-93CF1AAE32BC}">
      <dgm:prSet phldrT="[Tekst]" custT="1"/>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pl-PL" sz="1800" b="0" dirty="0" smtClean="0">
              <a:effectLst>
                <a:outerShdw blurRad="38100" dist="38100" dir="2700000" algn="tl">
                  <a:srgbClr val="000000">
                    <a:alpha val="43137"/>
                  </a:srgbClr>
                </a:outerShdw>
              </a:effectLst>
            </a:rPr>
            <a:t>Płuca</a:t>
          </a:r>
          <a:r>
            <a:rPr lang="pl-PL" sz="1800" b="1" dirty="0" smtClean="0">
              <a:effectLst>
                <a:outerShdw blurRad="38100" dist="38100" dir="2700000" algn="tl">
                  <a:srgbClr val="000000">
                    <a:alpha val="43137"/>
                  </a:srgbClr>
                </a:outerShdw>
              </a:effectLst>
            </a:rPr>
            <a:t> </a:t>
          </a:r>
        </a:p>
        <a:p>
          <a:r>
            <a:rPr lang="pl-PL" sz="2000" b="1" dirty="0" smtClean="0">
              <a:effectLst>
                <a:outerShdw blurRad="38100" dist="38100" dir="2700000" algn="tl">
                  <a:srgbClr val="000000">
                    <a:alpha val="43137"/>
                  </a:srgbClr>
                </a:outerShdw>
              </a:effectLst>
            </a:rPr>
            <a:t>625</a:t>
          </a:r>
          <a:endParaRPr lang="pl-PL" sz="2000" b="1" dirty="0">
            <a:effectLst>
              <a:outerShdw blurRad="38100" dist="38100" dir="2700000" algn="tl">
                <a:srgbClr val="000000">
                  <a:alpha val="43137"/>
                </a:srgbClr>
              </a:outerShdw>
            </a:effectLst>
          </a:endParaRPr>
        </a:p>
      </dgm:t>
    </dgm:pt>
    <dgm:pt modelId="{72FDA007-F69D-4721-9441-9E75E4BE3B8D}" type="parTrans" cxnId="{03B952B9-579C-4624-A385-6F8FE493CE95}">
      <dgm:prSet/>
      <dgm:spPr/>
      <dgm:t>
        <a:bodyPr/>
        <a:lstStyle/>
        <a:p>
          <a:endParaRPr lang="pl-PL" sz="1800">
            <a:effectLst>
              <a:outerShdw blurRad="38100" dist="38100" dir="2700000" algn="tl">
                <a:srgbClr val="000000">
                  <a:alpha val="43137"/>
                </a:srgbClr>
              </a:outerShdw>
            </a:effectLst>
          </a:endParaRPr>
        </a:p>
      </dgm:t>
    </dgm:pt>
    <dgm:pt modelId="{5623913E-30AD-4C9F-899D-D1EAA7475444}" type="sibTrans" cxnId="{03B952B9-579C-4624-A385-6F8FE493CE95}">
      <dgm:prSet/>
      <dgm:spPr/>
      <dgm:t>
        <a:bodyPr/>
        <a:lstStyle/>
        <a:p>
          <a:endParaRPr lang="pl-PL" sz="1800">
            <a:effectLst>
              <a:outerShdw blurRad="38100" dist="38100" dir="2700000" algn="tl">
                <a:srgbClr val="000000">
                  <a:alpha val="43137"/>
                </a:srgbClr>
              </a:outerShdw>
            </a:effectLst>
          </a:endParaRPr>
        </a:p>
      </dgm:t>
    </dgm:pt>
    <dgm:pt modelId="{22D1F1AD-CB62-4781-9012-B6D37298328A}" type="pres">
      <dgm:prSet presAssocID="{9F0E761D-D9F0-4881-A38B-F6A65899D46B}" presName="Name0" presStyleCnt="0">
        <dgm:presLayoutVars>
          <dgm:dir/>
          <dgm:resizeHandles val="exact"/>
        </dgm:presLayoutVars>
      </dgm:prSet>
      <dgm:spPr/>
      <dgm:t>
        <a:bodyPr/>
        <a:lstStyle/>
        <a:p>
          <a:endParaRPr lang="pl-PL"/>
        </a:p>
      </dgm:t>
    </dgm:pt>
    <dgm:pt modelId="{948593AF-6376-44A9-8396-6EE8E2488AB8}" type="pres">
      <dgm:prSet presAssocID="{9F0E761D-D9F0-4881-A38B-F6A65899D46B}" presName="fgShape" presStyleLbl="fgShp" presStyleIdx="0" presStyleCnt="1" custFlipHor="1" custScaleX="73602" custScaleY="50385" custLinFactNeighborX="-9200" custLinFactNeighborY="0"/>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endParaRPr lang="pl-PL"/>
        </a:p>
      </dgm:t>
    </dgm:pt>
    <dgm:pt modelId="{B34F53C1-0A62-48BC-A5F8-5166650E1661}" type="pres">
      <dgm:prSet presAssocID="{9F0E761D-D9F0-4881-A38B-F6A65899D46B}" presName="linComp" presStyleCnt="0"/>
      <dgm:spPr/>
      <dgm:t>
        <a:bodyPr/>
        <a:lstStyle/>
        <a:p>
          <a:endParaRPr lang="pl-PL"/>
        </a:p>
      </dgm:t>
    </dgm:pt>
    <dgm:pt modelId="{A058495B-A56F-43E8-8A44-AFEB0EAC602F}" type="pres">
      <dgm:prSet presAssocID="{A27C1A63-C425-492C-8B64-602013EC6A97}" presName="compNode" presStyleCnt="0"/>
      <dgm:spPr/>
      <dgm:t>
        <a:bodyPr/>
        <a:lstStyle/>
        <a:p>
          <a:endParaRPr lang="pl-PL"/>
        </a:p>
      </dgm:t>
    </dgm:pt>
    <dgm:pt modelId="{8523B6C1-1EEB-4761-A11C-7EF2A4F32851}" type="pres">
      <dgm:prSet presAssocID="{A27C1A63-C425-492C-8B64-602013EC6A97}" presName="bkgdShape" presStyleLbl="node1" presStyleIdx="0" presStyleCnt="6"/>
      <dgm:spPr/>
      <dgm:t>
        <a:bodyPr/>
        <a:lstStyle/>
        <a:p>
          <a:endParaRPr lang="pl-PL"/>
        </a:p>
      </dgm:t>
    </dgm:pt>
    <dgm:pt modelId="{27B4C513-5E0C-4716-90E2-4CA142DA5C08}" type="pres">
      <dgm:prSet presAssocID="{A27C1A63-C425-492C-8B64-602013EC6A97}" presName="nodeTx" presStyleLbl="node1" presStyleIdx="0" presStyleCnt="6">
        <dgm:presLayoutVars>
          <dgm:bulletEnabled val="1"/>
        </dgm:presLayoutVars>
      </dgm:prSet>
      <dgm:spPr/>
      <dgm:t>
        <a:bodyPr/>
        <a:lstStyle/>
        <a:p>
          <a:endParaRPr lang="pl-PL"/>
        </a:p>
      </dgm:t>
    </dgm:pt>
    <dgm:pt modelId="{408F1758-749A-49CD-8E4A-EFB09895AAF5}" type="pres">
      <dgm:prSet presAssocID="{A27C1A63-C425-492C-8B64-602013EC6A97}" presName="invisiNode" presStyleLbl="node1" presStyleIdx="0" presStyleCnt="6"/>
      <dgm:spPr/>
      <dgm:t>
        <a:bodyPr/>
        <a:lstStyle/>
        <a:p>
          <a:endParaRPr lang="pl-PL"/>
        </a:p>
      </dgm:t>
    </dgm:pt>
    <dgm:pt modelId="{563BFAE5-E4C6-47C8-A370-C74AD2E9DA47}" type="pres">
      <dgm:prSet presAssocID="{A27C1A63-C425-492C-8B64-602013EC6A97}" presName="imagNode" presStyleLbl="fgImgPlace1" presStyleIdx="0" presStyleCnt="6" custScaleY="73524"/>
      <dgm:spPr>
        <a:blipFill>
          <a:blip xmlns:r="http://schemas.openxmlformats.org/officeDocument/2006/relationships" r:embed="rId1" cstate="screen">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pl-PL"/>
        </a:p>
      </dgm:t>
    </dgm:pt>
    <dgm:pt modelId="{E6F0BC75-C72E-41EF-A59E-64E76B7DAB19}" type="pres">
      <dgm:prSet presAssocID="{8E5DD94D-D7DD-4D9C-BC58-F2539C9B37AB}" presName="sibTrans" presStyleLbl="sibTrans2D1" presStyleIdx="0" presStyleCnt="0"/>
      <dgm:spPr/>
      <dgm:t>
        <a:bodyPr/>
        <a:lstStyle/>
        <a:p>
          <a:endParaRPr lang="pl-PL"/>
        </a:p>
      </dgm:t>
    </dgm:pt>
    <dgm:pt modelId="{BB0225E1-EE8F-43C5-9173-783160AB9518}" type="pres">
      <dgm:prSet presAssocID="{C444C117-4A16-44E8-8938-38CF86F939B5}" presName="compNode" presStyleCnt="0"/>
      <dgm:spPr/>
      <dgm:t>
        <a:bodyPr/>
        <a:lstStyle/>
        <a:p>
          <a:endParaRPr lang="pl-PL"/>
        </a:p>
      </dgm:t>
    </dgm:pt>
    <dgm:pt modelId="{01B06B66-3DD9-47DB-A3D4-06CBE54C9BB5}" type="pres">
      <dgm:prSet presAssocID="{C444C117-4A16-44E8-8938-38CF86F939B5}" presName="bkgdShape" presStyleLbl="node1" presStyleIdx="1" presStyleCnt="6"/>
      <dgm:spPr/>
      <dgm:t>
        <a:bodyPr/>
        <a:lstStyle/>
        <a:p>
          <a:endParaRPr lang="pl-PL"/>
        </a:p>
      </dgm:t>
    </dgm:pt>
    <dgm:pt modelId="{5F9B13AD-F29F-4049-A30D-D4D934B7B77B}" type="pres">
      <dgm:prSet presAssocID="{C444C117-4A16-44E8-8938-38CF86F939B5}" presName="nodeTx" presStyleLbl="node1" presStyleIdx="1" presStyleCnt="6">
        <dgm:presLayoutVars>
          <dgm:bulletEnabled val="1"/>
        </dgm:presLayoutVars>
      </dgm:prSet>
      <dgm:spPr/>
      <dgm:t>
        <a:bodyPr/>
        <a:lstStyle/>
        <a:p>
          <a:endParaRPr lang="pl-PL"/>
        </a:p>
      </dgm:t>
    </dgm:pt>
    <dgm:pt modelId="{56E02CD1-16C9-4933-8B62-CA6E06543266}" type="pres">
      <dgm:prSet presAssocID="{C444C117-4A16-44E8-8938-38CF86F939B5}" presName="invisiNode" presStyleLbl="node1" presStyleIdx="1" presStyleCnt="6"/>
      <dgm:spPr/>
      <dgm:t>
        <a:bodyPr/>
        <a:lstStyle/>
        <a:p>
          <a:endParaRPr lang="pl-PL"/>
        </a:p>
      </dgm:t>
    </dgm:pt>
    <dgm:pt modelId="{0EA82222-C833-4377-8D6C-ADDEF84F076D}" type="pres">
      <dgm:prSet presAssocID="{C444C117-4A16-44E8-8938-38CF86F939B5}" presName="imagNode" presStyleLbl="fgImgPlace1" presStyleIdx="1" presStyleCnt="6" custScaleY="73524"/>
      <dgm:spPr>
        <a:blipFill>
          <a:blip xmlns:r="http://schemas.openxmlformats.org/officeDocument/2006/relationships" r:embed="rId2" cstate="screen">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pl-PL"/>
        </a:p>
      </dgm:t>
    </dgm:pt>
    <dgm:pt modelId="{AB653674-618B-4342-8028-6679BD7EA96E}" type="pres">
      <dgm:prSet presAssocID="{32744D49-9FB4-43CF-96D8-1159312F44D7}" presName="sibTrans" presStyleLbl="sibTrans2D1" presStyleIdx="0" presStyleCnt="0"/>
      <dgm:spPr/>
      <dgm:t>
        <a:bodyPr/>
        <a:lstStyle/>
        <a:p>
          <a:endParaRPr lang="pl-PL"/>
        </a:p>
      </dgm:t>
    </dgm:pt>
    <dgm:pt modelId="{49F3BD2E-296D-4100-A9A8-AF4626E38C38}" type="pres">
      <dgm:prSet presAssocID="{6AEC4F1E-90BD-48CD-BB31-8C3B67C955C4}" presName="compNode" presStyleCnt="0"/>
      <dgm:spPr/>
      <dgm:t>
        <a:bodyPr/>
        <a:lstStyle/>
        <a:p>
          <a:endParaRPr lang="pl-PL"/>
        </a:p>
      </dgm:t>
    </dgm:pt>
    <dgm:pt modelId="{58DA64EC-FBEA-4592-810B-A8FB4361620E}" type="pres">
      <dgm:prSet presAssocID="{6AEC4F1E-90BD-48CD-BB31-8C3B67C955C4}" presName="bkgdShape" presStyleLbl="node1" presStyleIdx="2" presStyleCnt="6"/>
      <dgm:spPr/>
      <dgm:t>
        <a:bodyPr/>
        <a:lstStyle/>
        <a:p>
          <a:endParaRPr lang="pl-PL"/>
        </a:p>
      </dgm:t>
    </dgm:pt>
    <dgm:pt modelId="{AEB541CF-B4FB-4289-B361-41225EDDC573}" type="pres">
      <dgm:prSet presAssocID="{6AEC4F1E-90BD-48CD-BB31-8C3B67C955C4}" presName="nodeTx" presStyleLbl="node1" presStyleIdx="2" presStyleCnt="6">
        <dgm:presLayoutVars>
          <dgm:bulletEnabled val="1"/>
        </dgm:presLayoutVars>
      </dgm:prSet>
      <dgm:spPr/>
      <dgm:t>
        <a:bodyPr/>
        <a:lstStyle/>
        <a:p>
          <a:endParaRPr lang="pl-PL"/>
        </a:p>
      </dgm:t>
    </dgm:pt>
    <dgm:pt modelId="{FDF60DC4-AAC4-45D9-B0B1-1594370D78AA}" type="pres">
      <dgm:prSet presAssocID="{6AEC4F1E-90BD-48CD-BB31-8C3B67C955C4}" presName="invisiNode" presStyleLbl="node1" presStyleIdx="2" presStyleCnt="6"/>
      <dgm:spPr/>
      <dgm:t>
        <a:bodyPr/>
        <a:lstStyle/>
        <a:p>
          <a:endParaRPr lang="pl-PL"/>
        </a:p>
      </dgm:t>
    </dgm:pt>
    <dgm:pt modelId="{197B5A63-5B88-4F6F-B6A6-E1CA49C04897}" type="pres">
      <dgm:prSet presAssocID="{6AEC4F1E-90BD-48CD-BB31-8C3B67C955C4}" presName="imagNode" presStyleLbl="fgImgPlace1" presStyleIdx="2" presStyleCnt="6" custScaleY="73524"/>
      <dgm:spPr>
        <a:blipFill dpi="0" rotWithShape="1">
          <a:blip xmlns:r="http://schemas.openxmlformats.org/officeDocument/2006/relationships" r:embed="rId3" cstate="screen">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a:ext>
            </a:extLst>
          </a:blip>
          <a:srcRect/>
          <a:stretch>
            <a:fillRect b="1000"/>
          </a:stretch>
        </a:blipFill>
      </dgm:spPr>
      <dgm:t>
        <a:bodyPr/>
        <a:lstStyle/>
        <a:p>
          <a:endParaRPr lang="pl-PL"/>
        </a:p>
      </dgm:t>
    </dgm:pt>
    <dgm:pt modelId="{5C550F66-22F7-4602-931A-4E1A58711F46}" type="pres">
      <dgm:prSet presAssocID="{833C68AD-7021-4DD5-AFF6-2C520D30F609}" presName="sibTrans" presStyleLbl="sibTrans2D1" presStyleIdx="0" presStyleCnt="0"/>
      <dgm:spPr/>
      <dgm:t>
        <a:bodyPr/>
        <a:lstStyle/>
        <a:p>
          <a:endParaRPr lang="pl-PL"/>
        </a:p>
      </dgm:t>
    </dgm:pt>
    <dgm:pt modelId="{2140F8FD-F5CA-42FF-9D05-D09CCAD1816A}" type="pres">
      <dgm:prSet presAssocID="{AFF9AE5C-0F1A-469A-A9F9-5AD9559225FE}" presName="compNode" presStyleCnt="0"/>
      <dgm:spPr/>
      <dgm:t>
        <a:bodyPr/>
        <a:lstStyle/>
        <a:p>
          <a:endParaRPr lang="pl-PL"/>
        </a:p>
      </dgm:t>
    </dgm:pt>
    <dgm:pt modelId="{4C8FA1DB-1E11-4584-B658-B7103BE950A1}" type="pres">
      <dgm:prSet presAssocID="{AFF9AE5C-0F1A-469A-A9F9-5AD9559225FE}" presName="bkgdShape" presStyleLbl="node1" presStyleIdx="3" presStyleCnt="6"/>
      <dgm:spPr/>
      <dgm:t>
        <a:bodyPr/>
        <a:lstStyle/>
        <a:p>
          <a:endParaRPr lang="pl-PL"/>
        </a:p>
      </dgm:t>
    </dgm:pt>
    <dgm:pt modelId="{E0613012-8AED-4E7B-A536-100E66AD8061}" type="pres">
      <dgm:prSet presAssocID="{AFF9AE5C-0F1A-469A-A9F9-5AD9559225FE}" presName="nodeTx" presStyleLbl="node1" presStyleIdx="3" presStyleCnt="6">
        <dgm:presLayoutVars>
          <dgm:bulletEnabled val="1"/>
        </dgm:presLayoutVars>
      </dgm:prSet>
      <dgm:spPr/>
      <dgm:t>
        <a:bodyPr/>
        <a:lstStyle/>
        <a:p>
          <a:endParaRPr lang="pl-PL"/>
        </a:p>
      </dgm:t>
    </dgm:pt>
    <dgm:pt modelId="{49E1110E-5FA3-4744-A62B-0D2ADE856809}" type="pres">
      <dgm:prSet presAssocID="{AFF9AE5C-0F1A-469A-A9F9-5AD9559225FE}" presName="invisiNode" presStyleLbl="node1" presStyleIdx="3" presStyleCnt="6"/>
      <dgm:spPr/>
      <dgm:t>
        <a:bodyPr/>
        <a:lstStyle/>
        <a:p>
          <a:endParaRPr lang="pl-PL"/>
        </a:p>
      </dgm:t>
    </dgm:pt>
    <dgm:pt modelId="{DB766907-ABCA-42D1-8EEA-BE7BC827F598}" type="pres">
      <dgm:prSet presAssocID="{AFF9AE5C-0F1A-469A-A9F9-5AD9559225FE}" presName="imagNode" presStyleLbl="fgImgPlace1" presStyleIdx="3" presStyleCnt="6" custScaleY="73524"/>
      <dgm:spPr>
        <a:blipFill>
          <a:blip xmlns:r="http://schemas.openxmlformats.org/officeDocument/2006/relationships" r:embed="rId4" cstate="screen">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pl-PL"/>
        </a:p>
      </dgm:t>
    </dgm:pt>
    <dgm:pt modelId="{1E5AE1AF-3F1E-4E80-AC07-F728F052509F}" type="pres">
      <dgm:prSet presAssocID="{6092ADB9-4FB7-4295-8705-FFE72A92ADC4}" presName="sibTrans" presStyleLbl="sibTrans2D1" presStyleIdx="0" presStyleCnt="0"/>
      <dgm:spPr/>
      <dgm:t>
        <a:bodyPr/>
        <a:lstStyle/>
        <a:p>
          <a:endParaRPr lang="pl-PL"/>
        </a:p>
      </dgm:t>
    </dgm:pt>
    <dgm:pt modelId="{97BC3219-B271-4ABD-88FD-76C45A886682}" type="pres">
      <dgm:prSet presAssocID="{B937FC53-BB5C-4A0B-A514-93CF1AAE32BC}" presName="compNode" presStyleCnt="0"/>
      <dgm:spPr/>
      <dgm:t>
        <a:bodyPr/>
        <a:lstStyle/>
        <a:p>
          <a:endParaRPr lang="pl-PL"/>
        </a:p>
      </dgm:t>
    </dgm:pt>
    <dgm:pt modelId="{B8D0E211-1A81-45F6-8A6A-CCBBF311638B}" type="pres">
      <dgm:prSet presAssocID="{B937FC53-BB5C-4A0B-A514-93CF1AAE32BC}" presName="bkgdShape" presStyleLbl="node1" presStyleIdx="4" presStyleCnt="6" custLinFactNeighborX="-13" custLinFactNeighborY="-387"/>
      <dgm:spPr/>
      <dgm:t>
        <a:bodyPr/>
        <a:lstStyle/>
        <a:p>
          <a:endParaRPr lang="pl-PL"/>
        </a:p>
      </dgm:t>
    </dgm:pt>
    <dgm:pt modelId="{B9E748BF-27F4-4F85-B6A1-B6538F46FDE3}" type="pres">
      <dgm:prSet presAssocID="{B937FC53-BB5C-4A0B-A514-93CF1AAE32BC}" presName="nodeTx" presStyleLbl="node1" presStyleIdx="4" presStyleCnt="6">
        <dgm:presLayoutVars>
          <dgm:bulletEnabled val="1"/>
        </dgm:presLayoutVars>
      </dgm:prSet>
      <dgm:spPr/>
      <dgm:t>
        <a:bodyPr/>
        <a:lstStyle/>
        <a:p>
          <a:endParaRPr lang="pl-PL"/>
        </a:p>
      </dgm:t>
    </dgm:pt>
    <dgm:pt modelId="{80CF8076-52E0-43C7-8EE3-1747E1B6B1F0}" type="pres">
      <dgm:prSet presAssocID="{B937FC53-BB5C-4A0B-A514-93CF1AAE32BC}" presName="invisiNode" presStyleLbl="node1" presStyleIdx="4" presStyleCnt="6"/>
      <dgm:spPr/>
      <dgm:t>
        <a:bodyPr/>
        <a:lstStyle/>
        <a:p>
          <a:endParaRPr lang="pl-PL"/>
        </a:p>
      </dgm:t>
    </dgm:pt>
    <dgm:pt modelId="{0E9125D5-B9F6-4E06-BA6E-E466CC3220C9}" type="pres">
      <dgm:prSet presAssocID="{B937FC53-BB5C-4A0B-A514-93CF1AAE32BC}" presName="imagNode" presStyleLbl="fgImgPlace1" presStyleIdx="4" presStyleCnt="6" custScaleY="73524"/>
      <dgm:spPr>
        <a:blipFill>
          <a:blip xmlns:r="http://schemas.openxmlformats.org/officeDocument/2006/relationships" r:embed="rId5" cstate="screen">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pl-PL"/>
        </a:p>
      </dgm:t>
    </dgm:pt>
    <dgm:pt modelId="{6E6570EA-EA68-4194-874B-198EE2C91896}" type="pres">
      <dgm:prSet presAssocID="{5623913E-30AD-4C9F-899D-D1EAA7475444}" presName="sibTrans" presStyleLbl="sibTrans2D1" presStyleIdx="0" presStyleCnt="0"/>
      <dgm:spPr/>
      <dgm:t>
        <a:bodyPr/>
        <a:lstStyle/>
        <a:p>
          <a:endParaRPr lang="pl-PL"/>
        </a:p>
      </dgm:t>
    </dgm:pt>
    <dgm:pt modelId="{9003D3BC-8EC7-460D-B357-B93DAD22C870}" type="pres">
      <dgm:prSet presAssocID="{0AEF7D28-C84C-4C8E-B656-410DFABEA75F}" presName="compNode" presStyleCnt="0"/>
      <dgm:spPr/>
      <dgm:t>
        <a:bodyPr/>
        <a:lstStyle/>
        <a:p>
          <a:endParaRPr lang="pl-PL"/>
        </a:p>
      </dgm:t>
    </dgm:pt>
    <dgm:pt modelId="{DD93F47D-77AF-4C72-85D2-97E980991B1C}" type="pres">
      <dgm:prSet presAssocID="{0AEF7D28-C84C-4C8E-B656-410DFABEA75F}" presName="bkgdShape" presStyleLbl="node1" presStyleIdx="5" presStyleCnt="6"/>
      <dgm:spPr/>
      <dgm:t>
        <a:bodyPr/>
        <a:lstStyle/>
        <a:p>
          <a:endParaRPr lang="pl-PL"/>
        </a:p>
      </dgm:t>
    </dgm:pt>
    <dgm:pt modelId="{C50C4ECD-2B68-4376-A17D-5FFD3B6556C9}" type="pres">
      <dgm:prSet presAssocID="{0AEF7D28-C84C-4C8E-B656-410DFABEA75F}" presName="nodeTx" presStyleLbl="node1" presStyleIdx="5" presStyleCnt="6">
        <dgm:presLayoutVars>
          <dgm:bulletEnabled val="1"/>
        </dgm:presLayoutVars>
      </dgm:prSet>
      <dgm:spPr/>
      <dgm:t>
        <a:bodyPr/>
        <a:lstStyle/>
        <a:p>
          <a:endParaRPr lang="pl-PL"/>
        </a:p>
      </dgm:t>
    </dgm:pt>
    <dgm:pt modelId="{A29F5494-4001-40BE-A284-48E4C50963D4}" type="pres">
      <dgm:prSet presAssocID="{0AEF7D28-C84C-4C8E-B656-410DFABEA75F}" presName="invisiNode" presStyleLbl="node1" presStyleIdx="5" presStyleCnt="6"/>
      <dgm:spPr/>
      <dgm:t>
        <a:bodyPr/>
        <a:lstStyle/>
        <a:p>
          <a:endParaRPr lang="pl-PL"/>
        </a:p>
      </dgm:t>
    </dgm:pt>
    <dgm:pt modelId="{73240CDA-9C80-4816-9FDA-8CA8FC5226FA}" type="pres">
      <dgm:prSet presAssocID="{0AEF7D28-C84C-4C8E-B656-410DFABEA75F}" presName="imagNode" presStyleLbl="fgImgPlace1" presStyleIdx="5" presStyleCnt="6" custScaleY="73524"/>
      <dgm:spPr>
        <a:blipFill dpi="0" rotWithShape="1">
          <a:blip xmlns:r="http://schemas.openxmlformats.org/officeDocument/2006/relationships" r:embed="rId6" cstate="screen">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pl-PL"/>
        </a:p>
      </dgm:t>
    </dgm:pt>
  </dgm:ptLst>
  <dgm:cxnLst>
    <dgm:cxn modelId="{DA5CA303-E907-4C1F-BC38-0BFB9936321E}" type="presOf" srcId="{A27C1A63-C425-492C-8B64-602013EC6A97}" destId="{27B4C513-5E0C-4716-90E2-4CA142DA5C08}" srcOrd="1" destOrd="0" presId="urn:microsoft.com/office/officeart/2005/8/layout/hList7"/>
    <dgm:cxn modelId="{381D3D8B-5A8F-46E1-8075-7DE5BA571F99}" type="presOf" srcId="{6AEC4F1E-90BD-48CD-BB31-8C3B67C955C4}" destId="{58DA64EC-FBEA-4592-810B-A8FB4361620E}" srcOrd="0" destOrd="0" presId="urn:microsoft.com/office/officeart/2005/8/layout/hList7"/>
    <dgm:cxn modelId="{5C437100-2897-4F41-A31C-20DCF3A9EE4B}" srcId="{9F0E761D-D9F0-4881-A38B-F6A65899D46B}" destId="{0AEF7D28-C84C-4C8E-B656-410DFABEA75F}" srcOrd="5" destOrd="0" parTransId="{9CEDC841-51D9-4267-B267-2715A692DE45}" sibTransId="{F3B7B560-FEDC-4D49-92F7-7F5A46CEA59E}"/>
    <dgm:cxn modelId="{F6127388-AE8D-4C84-AFA3-E5F8D12D81EE}" type="presOf" srcId="{C444C117-4A16-44E8-8938-38CF86F939B5}" destId="{5F9B13AD-F29F-4049-A30D-D4D934B7B77B}" srcOrd="1" destOrd="0" presId="urn:microsoft.com/office/officeart/2005/8/layout/hList7"/>
    <dgm:cxn modelId="{AEB23CF9-9158-4016-857C-C22FFF211A32}" type="presOf" srcId="{B937FC53-BB5C-4A0B-A514-93CF1AAE32BC}" destId="{B9E748BF-27F4-4F85-B6A1-B6538F46FDE3}" srcOrd="1" destOrd="0" presId="urn:microsoft.com/office/officeart/2005/8/layout/hList7"/>
    <dgm:cxn modelId="{2F0D7CB1-827C-43A9-B2AB-1819202C3833}" type="presOf" srcId="{C444C117-4A16-44E8-8938-38CF86F939B5}" destId="{01B06B66-3DD9-47DB-A3D4-06CBE54C9BB5}" srcOrd="0" destOrd="0" presId="urn:microsoft.com/office/officeart/2005/8/layout/hList7"/>
    <dgm:cxn modelId="{BA451313-24F6-473F-AA69-B289C627AE7D}" type="presOf" srcId="{AFF9AE5C-0F1A-469A-A9F9-5AD9559225FE}" destId="{E0613012-8AED-4E7B-A536-100E66AD8061}" srcOrd="1" destOrd="0" presId="urn:microsoft.com/office/officeart/2005/8/layout/hList7"/>
    <dgm:cxn modelId="{BAA123F1-D16B-4C3B-924A-2DA49AFC03B4}" type="presOf" srcId="{A27C1A63-C425-492C-8B64-602013EC6A97}" destId="{8523B6C1-1EEB-4761-A11C-7EF2A4F32851}" srcOrd="0" destOrd="0" presId="urn:microsoft.com/office/officeart/2005/8/layout/hList7"/>
    <dgm:cxn modelId="{02B28966-80CD-4DDB-AA18-340B35102FE1}" srcId="{9F0E761D-D9F0-4881-A38B-F6A65899D46B}" destId="{AFF9AE5C-0F1A-469A-A9F9-5AD9559225FE}" srcOrd="3" destOrd="0" parTransId="{43EC99C4-9156-48FD-92B6-317DD02A07EE}" sibTransId="{6092ADB9-4FB7-4295-8705-FFE72A92ADC4}"/>
    <dgm:cxn modelId="{6613537D-B283-470E-B0EF-2FF32EDD00C8}" type="presOf" srcId="{6092ADB9-4FB7-4295-8705-FFE72A92ADC4}" destId="{1E5AE1AF-3F1E-4E80-AC07-F728F052509F}" srcOrd="0" destOrd="0" presId="urn:microsoft.com/office/officeart/2005/8/layout/hList7"/>
    <dgm:cxn modelId="{87006553-13D8-4325-96E8-3AD4A810917F}" type="presOf" srcId="{8E5DD94D-D7DD-4D9C-BC58-F2539C9B37AB}" destId="{E6F0BC75-C72E-41EF-A59E-64E76B7DAB19}" srcOrd="0" destOrd="0" presId="urn:microsoft.com/office/officeart/2005/8/layout/hList7"/>
    <dgm:cxn modelId="{9FCA9271-C925-40FC-A9FB-BF6E79C9E708}" type="presOf" srcId="{6AEC4F1E-90BD-48CD-BB31-8C3B67C955C4}" destId="{AEB541CF-B4FB-4289-B361-41225EDDC573}" srcOrd="1" destOrd="0" presId="urn:microsoft.com/office/officeart/2005/8/layout/hList7"/>
    <dgm:cxn modelId="{2CA72BDB-0FDF-42E9-B2C7-F4B6FBD6968F}" type="presOf" srcId="{5623913E-30AD-4C9F-899D-D1EAA7475444}" destId="{6E6570EA-EA68-4194-874B-198EE2C91896}" srcOrd="0" destOrd="0" presId="urn:microsoft.com/office/officeart/2005/8/layout/hList7"/>
    <dgm:cxn modelId="{10E39871-BD15-40F0-AF3E-FD0DD0B09925}" type="presOf" srcId="{32744D49-9FB4-43CF-96D8-1159312F44D7}" destId="{AB653674-618B-4342-8028-6679BD7EA96E}" srcOrd="0" destOrd="0" presId="urn:microsoft.com/office/officeart/2005/8/layout/hList7"/>
    <dgm:cxn modelId="{571AD052-EC46-4B13-82B8-B7A077DAB97D}" type="presOf" srcId="{B937FC53-BB5C-4A0B-A514-93CF1AAE32BC}" destId="{B8D0E211-1A81-45F6-8A6A-CCBBF311638B}" srcOrd="0" destOrd="0" presId="urn:microsoft.com/office/officeart/2005/8/layout/hList7"/>
    <dgm:cxn modelId="{C5A74F18-99ED-4ED5-AB47-B548ABC6E18D}" type="presOf" srcId="{833C68AD-7021-4DD5-AFF6-2C520D30F609}" destId="{5C550F66-22F7-4602-931A-4E1A58711F46}" srcOrd="0" destOrd="0" presId="urn:microsoft.com/office/officeart/2005/8/layout/hList7"/>
    <dgm:cxn modelId="{F83C632A-1F9B-46E1-AAEC-F9C68232302F}" srcId="{9F0E761D-D9F0-4881-A38B-F6A65899D46B}" destId="{A27C1A63-C425-492C-8B64-602013EC6A97}" srcOrd="0" destOrd="0" parTransId="{5030AE30-567B-42D0-B4A4-F355162A3514}" sibTransId="{8E5DD94D-D7DD-4D9C-BC58-F2539C9B37AB}"/>
    <dgm:cxn modelId="{2690554F-ED6F-4DBF-B837-37956EAD416F}" type="presOf" srcId="{9F0E761D-D9F0-4881-A38B-F6A65899D46B}" destId="{22D1F1AD-CB62-4781-9012-B6D37298328A}" srcOrd="0" destOrd="0" presId="urn:microsoft.com/office/officeart/2005/8/layout/hList7"/>
    <dgm:cxn modelId="{4D18940B-8241-4281-8C2D-3B9F72E545F5}" type="presOf" srcId="{0AEF7D28-C84C-4C8E-B656-410DFABEA75F}" destId="{DD93F47D-77AF-4C72-85D2-97E980991B1C}" srcOrd="0" destOrd="0" presId="urn:microsoft.com/office/officeart/2005/8/layout/hList7"/>
    <dgm:cxn modelId="{065A1FAC-FEEC-4827-A4E8-C097885F233C}" srcId="{9F0E761D-D9F0-4881-A38B-F6A65899D46B}" destId="{C444C117-4A16-44E8-8938-38CF86F939B5}" srcOrd="1" destOrd="0" parTransId="{E8277D02-C359-4CF4-BA8A-9A3722A3DEBD}" sibTransId="{32744D49-9FB4-43CF-96D8-1159312F44D7}"/>
    <dgm:cxn modelId="{36A6AF40-6964-4C9A-93CA-3FA142F154C1}" type="presOf" srcId="{0AEF7D28-C84C-4C8E-B656-410DFABEA75F}" destId="{C50C4ECD-2B68-4376-A17D-5FFD3B6556C9}" srcOrd="1" destOrd="0" presId="urn:microsoft.com/office/officeart/2005/8/layout/hList7"/>
    <dgm:cxn modelId="{C0BCEAC9-E01F-48EB-84AF-CE25D4D5B53F}" type="presOf" srcId="{AFF9AE5C-0F1A-469A-A9F9-5AD9559225FE}" destId="{4C8FA1DB-1E11-4584-B658-B7103BE950A1}" srcOrd="0" destOrd="0" presId="urn:microsoft.com/office/officeart/2005/8/layout/hList7"/>
    <dgm:cxn modelId="{03B952B9-579C-4624-A385-6F8FE493CE95}" srcId="{9F0E761D-D9F0-4881-A38B-F6A65899D46B}" destId="{B937FC53-BB5C-4A0B-A514-93CF1AAE32BC}" srcOrd="4" destOrd="0" parTransId="{72FDA007-F69D-4721-9441-9E75E4BE3B8D}" sibTransId="{5623913E-30AD-4C9F-899D-D1EAA7475444}"/>
    <dgm:cxn modelId="{5C073A68-9C1E-4A2B-9699-B23BE7FDF19B}" srcId="{9F0E761D-D9F0-4881-A38B-F6A65899D46B}" destId="{6AEC4F1E-90BD-48CD-BB31-8C3B67C955C4}" srcOrd="2" destOrd="0" parTransId="{D01E8C9B-A0B3-4795-89DD-355A934AA8DB}" sibTransId="{833C68AD-7021-4DD5-AFF6-2C520D30F609}"/>
    <dgm:cxn modelId="{EFEB4FC3-50F5-41E3-A4A1-486DF65929F6}" type="presParOf" srcId="{22D1F1AD-CB62-4781-9012-B6D37298328A}" destId="{948593AF-6376-44A9-8396-6EE8E2488AB8}" srcOrd="0" destOrd="0" presId="urn:microsoft.com/office/officeart/2005/8/layout/hList7"/>
    <dgm:cxn modelId="{E45AADA2-3947-4F25-9065-E5AC38665031}" type="presParOf" srcId="{22D1F1AD-CB62-4781-9012-B6D37298328A}" destId="{B34F53C1-0A62-48BC-A5F8-5166650E1661}" srcOrd="1" destOrd="0" presId="urn:microsoft.com/office/officeart/2005/8/layout/hList7"/>
    <dgm:cxn modelId="{112E223D-9DC6-4332-A16D-A1D927330346}" type="presParOf" srcId="{B34F53C1-0A62-48BC-A5F8-5166650E1661}" destId="{A058495B-A56F-43E8-8A44-AFEB0EAC602F}" srcOrd="0" destOrd="0" presId="urn:microsoft.com/office/officeart/2005/8/layout/hList7"/>
    <dgm:cxn modelId="{E858ADD4-A295-463A-9FFD-CCDD9173A67B}" type="presParOf" srcId="{A058495B-A56F-43E8-8A44-AFEB0EAC602F}" destId="{8523B6C1-1EEB-4761-A11C-7EF2A4F32851}" srcOrd="0" destOrd="0" presId="urn:microsoft.com/office/officeart/2005/8/layout/hList7"/>
    <dgm:cxn modelId="{FC89CFC9-B292-4C76-B8B9-485C00447EC1}" type="presParOf" srcId="{A058495B-A56F-43E8-8A44-AFEB0EAC602F}" destId="{27B4C513-5E0C-4716-90E2-4CA142DA5C08}" srcOrd="1" destOrd="0" presId="urn:microsoft.com/office/officeart/2005/8/layout/hList7"/>
    <dgm:cxn modelId="{BDD63F6A-7119-4508-A012-7B5401435319}" type="presParOf" srcId="{A058495B-A56F-43E8-8A44-AFEB0EAC602F}" destId="{408F1758-749A-49CD-8E4A-EFB09895AAF5}" srcOrd="2" destOrd="0" presId="urn:microsoft.com/office/officeart/2005/8/layout/hList7"/>
    <dgm:cxn modelId="{E2182F24-7F81-4FA2-88DD-69D7C7D46924}" type="presParOf" srcId="{A058495B-A56F-43E8-8A44-AFEB0EAC602F}" destId="{563BFAE5-E4C6-47C8-A370-C74AD2E9DA47}" srcOrd="3" destOrd="0" presId="urn:microsoft.com/office/officeart/2005/8/layout/hList7"/>
    <dgm:cxn modelId="{2C599FAB-0E83-41D7-88CD-0283FE468CEF}" type="presParOf" srcId="{B34F53C1-0A62-48BC-A5F8-5166650E1661}" destId="{E6F0BC75-C72E-41EF-A59E-64E76B7DAB19}" srcOrd="1" destOrd="0" presId="urn:microsoft.com/office/officeart/2005/8/layout/hList7"/>
    <dgm:cxn modelId="{EB946BE2-B427-4F6C-A8B6-46DA8656CBF3}" type="presParOf" srcId="{B34F53C1-0A62-48BC-A5F8-5166650E1661}" destId="{BB0225E1-EE8F-43C5-9173-783160AB9518}" srcOrd="2" destOrd="0" presId="urn:microsoft.com/office/officeart/2005/8/layout/hList7"/>
    <dgm:cxn modelId="{005326DF-98EF-4538-B003-73188E760EBA}" type="presParOf" srcId="{BB0225E1-EE8F-43C5-9173-783160AB9518}" destId="{01B06B66-3DD9-47DB-A3D4-06CBE54C9BB5}" srcOrd="0" destOrd="0" presId="urn:microsoft.com/office/officeart/2005/8/layout/hList7"/>
    <dgm:cxn modelId="{76B70203-7F13-4595-8B40-E48876A7789A}" type="presParOf" srcId="{BB0225E1-EE8F-43C5-9173-783160AB9518}" destId="{5F9B13AD-F29F-4049-A30D-D4D934B7B77B}" srcOrd="1" destOrd="0" presId="urn:microsoft.com/office/officeart/2005/8/layout/hList7"/>
    <dgm:cxn modelId="{30897E21-C2A8-42DC-98A3-B6BC299E8224}" type="presParOf" srcId="{BB0225E1-EE8F-43C5-9173-783160AB9518}" destId="{56E02CD1-16C9-4933-8B62-CA6E06543266}" srcOrd="2" destOrd="0" presId="urn:microsoft.com/office/officeart/2005/8/layout/hList7"/>
    <dgm:cxn modelId="{46B14834-3162-4320-BEBE-5FDC22BEB255}" type="presParOf" srcId="{BB0225E1-EE8F-43C5-9173-783160AB9518}" destId="{0EA82222-C833-4377-8D6C-ADDEF84F076D}" srcOrd="3" destOrd="0" presId="urn:microsoft.com/office/officeart/2005/8/layout/hList7"/>
    <dgm:cxn modelId="{87964BCA-CE25-401A-870C-D575BB6D1F8D}" type="presParOf" srcId="{B34F53C1-0A62-48BC-A5F8-5166650E1661}" destId="{AB653674-618B-4342-8028-6679BD7EA96E}" srcOrd="3" destOrd="0" presId="urn:microsoft.com/office/officeart/2005/8/layout/hList7"/>
    <dgm:cxn modelId="{35A670BA-1D83-4CF1-8F59-E74A179982EF}" type="presParOf" srcId="{B34F53C1-0A62-48BC-A5F8-5166650E1661}" destId="{49F3BD2E-296D-4100-A9A8-AF4626E38C38}" srcOrd="4" destOrd="0" presId="urn:microsoft.com/office/officeart/2005/8/layout/hList7"/>
    <dgm:cxn modelId="{73B88B72-AF10-4E2A-8084-69673BD7E253}" type="presParOf" srcId="{49F3BD2E-296D-4100-A9A8-AF4626E38C38}" destId="{58DA64EC-FBEA-4592-810B-A8FB4361620E}" srcOrd="0" destOrd="0" presId="urn:microsoft.com/office/officeart/2005/8/layout/hList7"/>
    <dgm:cxn modelId="{D74A4AC7-6B2F-45A7-BFD9-DE13BD865251}" type="presParOf" srcId="{49F3BD2E-296D-4100-A9A8-AF4626E38C38}" destId="{AEB541CF-B4FB-4289-B361-41225EDDC573}" srcOrd="1" destOrd="0" presId="urn:microsoft.com/office/officeart/2005/8/layout/hList7"/>
    <dgm:cxn modelId="{BFCD94E3-BDC3-4595-B927-811063F6FF7E}" type="presParOf" srcId="{49F3BD2E-296D-4100-A9A8-AF4626E38C38}" destId="{FDF60DC4-AAC4-45D9-B0B1-1594370D78AA}" srcOrd="2" destOrd="0" presId="urn:microsoft.com/office/officeart/2005/8/layout/hList7"/>
    <dgm:cxn modelId="{1422F909-BE5D-44B2-9693-F2F73BBF7DB6}" type="presParOf" srcId="{49F3BD2E-296D-4100-A9A8-AF4626E38C38}" destId="{197B5A63-5B88-4F6F-B6A6-E1CA49C04897}" srcOrd="3" destOrd="0" presId="urn:microsoft.com/office/officeart/2005/8/layout/hList7"/>
    <dgm:cxn modelId="{983F49EC-C992-4C93-9EDA-1530543F25D1}" type="presParOf" srcId="{B34F53C1-0A62-48BC-A5F8-5166650E1661}" destId="{5C550F66-22F7-4602-931A-4E1A58711F46}" srcOrd="5" destOrd="0" presId="urn:microsoft.com/office/officeart/2005/8/layout/hList7"/>
    <dgm:cxn modelId="{F2E7E079-2F39-46C3-887F-9AF46F10FE4E}" type="presParOf" srcId="{B34F53C1-0A62-48BC-A5F8-5166650E1661}" destId="{2140F8FD-F5CA-42FF-9D05-D09CCAD1816A}" srcOrd="6" destOrd="0" presId="urn:microsoft.com/office/officeart/2005/8/layout/hList7"/>
    <dgm:cxn modelId="{ADC97845-C3E7-4026-936D-5B5907637907}" type="presParOf" srcId="{2140F8FD-F5CA-42FF-9D05-D09CCAD1816A}" destId="{4C8FA1DB-1E11-4584-B658-B7103BE950A1}" srcOrd="0" destOrd="0" presId="urn:microsoft.com/office/officeart/2005/8/layout/hList7"/>
    <dgm:cxn modelId="{057D5961-8990-4610-82D5-C96F390E8F25}" type="presParOf" srcId="{2140F8FD-F5CA-42FF-9D05-D09CCAD1816A}" destId="{E0613012-8AED-4E7B-A536-100E66AD8061}" srcOrd="1" destOrd="0" presId="urn:microsoft.com/office/officeart/2005/8/layout/hList7"/>
    <dgm:cxn modelId="{EC4E32C3-5E92-46B4-8CC7-4387C6EE8BE6}" type="presParOf" srcId="{2140F8FD-F5CA-42FF-9D05-D09CCAD1816A}" destId="{49E1110E-5FA3-4744-A62B-0D2ADE856809}" srcOrd="2" destOrd="0" presId="urn:microsoft.com/office/officeart/2005/8/layout/hList7"/>
    <dgm:cxn modelId="{D71B51BB-0FD8-4046-B691-228FB20CEBD6}" type="presParOf" srcId="{2140F8FD-F5CA-42FF-9D05-D09CCAD1816A}" destId="{DB766907-ABCA-42D1-8EEA-BE7BC827F598}" srcOrd="3" destOrd="0" presId="urn:microsoft.com/office/officeart/2005/8/layout/hList7"/>
    <dgm:cxn modelId="{F98D0769-20D3-467D-84F1-407A9D47B92A}" type="presParOf" srcId="{B34F53C1-0A62-48BC-A5F8-5166650E1661}" destId="{1E5AE1AF-3F1E-4E80-AC07-F728F052509F}" srcOrd="7" destOrd="0" presId="urn:microsoft.com/office/officeart/2005/8/layout/hList7"/>
    <dgm:cxn modelId="{C3EED667-823B-4BA0-B030-88612E913620}" type="presParOf" srcId="{B34F53C1-0A62-48BC-A5F8-5166650E1661}" destId="{97BC3219-B271-4ABD-88FD-76C45A886682}" srcOrd="8" destOrd="0" presId="urn:microsoft.com/office/officeart/2005/8/layout/hList7"/>
    <dgm:cxn modelId="{8FB6D410-B8D9-4E3F-90EA-14F8A6A0915A}" type="presParOf" srcId="{97BC3219-B271-4ABD-88FD-76C45A886682}" destId="{B8D0E211-1A81-45F6-8A6A-CCBBF311638B}" srcOrd="0" destOrd="0" presId="urn:microsoft.com/office/officeart/2005/8/layout/hList7"/>
    <dgm:cxn modelId="{B7349CBC-20F1-47FF-B77F-455944A3E1DB}" type="presParOf" srcId="{97BC3219-B271-4ABD-88FD-76C45A886682}" destId="{B9E748BF-27F4-4F85-B6A1-B6538F46FDE3}" srcOrd="1" destOrd="0" presId="urn:microsoft.com/office/officeart/2005/8/layout/hList7"/>
    <dgm:cxn modelId="{00738DA4-903C-4083-8DFA-81CA3FC7C04F}" type="presParOf" srcId="{97BC3219-B271-4ABD-88FD-76C45A886682}" destId="{80CF8076-52E0-43C7-8EE3-1747E1B6B1F0}" srcOrd="2" destOrd="0" presId="urn:microsoft.com/office/officeart/2005/8/layout/hList7"/>
    <dgm:cxn modelId="{121B6283-719C-4E24-9259-8974883C1CBF}" type="presParOf" srcId="{97BC3219-B271-4ABD-88FD-76C45A886682}" destId="{0E9125D5-B9F6-4E06-BA6E-E466CC3220C9}" srcOrd="3" destOrd="0" presId="urn:microsoft.com/office/officeart/2005/8/layout/hList7"/>
    <dgm:cxn modelId="{F2E11A85-E1FD-40F3-A293-BC9D7E768AC6}" type="presParOf" srcId="{B34F53C1-0A62-48BC-A5F8-5166650E1661}" destId="{6E6570EA-EA68-4194-874B-198EE2C91896}" srcOrd="9" destOrd="0" presId="urn:microsoft.com/office/officeart/2005/8/layout/hList7"/>
    <dgm:cxn modelId="{7632457F-1CE6-4B5C-B34E-9508EC077244}" type="presParOf" srcId="{B34F53C1-0A62-48BC-A5F8-5166650E1661}" destId="{9003D3BC-8EC7-460D-B357-B93DAD22C870}" srcOrd="10" destOrd="0" presId="urn:microsoft.com/office/officeart/2005/8/layout/hList7"/>
    <dgm:cxn modelId="{33718CC3-8EE3-438F-8D6F-0253F5604747}" type="presParOf" srcId="{9003D3BC-8EC7-460D-B357-B93DAD22C870}" destId="{DD93F47D-77AF-4C72-85D2-97E980991B1C}" srcOrd="0" destOrd="0" presId="urn:microsoft.com/office/officeart/2005/8/layout/hList7"/>
    <dgm:cxn modelId="{7AF5366A-B09E-49F8-A567-56DA11007EE8}" type="presParOf" srcId="{9003D3BC-8EC7-460D-B357-B93DAD22C870}" destId="{C50C4ECD-2B68-4376-A17D-5FFD3B6556C9}" srcOrd="1" destOrd="0" presId="urn:microsoft.com/office/officeart/2005/8/layout/hList7"/>
    <dgm:cxn modelId="{96D8D9ED-0808-40BB-8572-76F1C5C107D9}" type="presParOf" srcId="{9003D3BC-8EC7-460D-B357-B93DAD22C870}" destId="{A29F5494-4001-40BE-A284-48E4C50963D4}" srcOrd="2" destOrd="0" presId="urn:microsoft.com/office/officeart/2005/8/layout/hList7"/>
    <dgm:cxn modelId="{9BB6591B-1813-45B2-A3B0-3EBC356213A8}" type="presParOf" srcId="{9003D3BC-8EC7-460D-B357-B93DAD22C870}" destId="{73240CDA-9C80-4816-9FDA-8CA8FC5226F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ABA89-2F98-4D40-B40E-AA5E2A352AAC}" type="datetimeFigureOut">
              <a:rPr lang="pl-PL" smtClean="0"/>
              <a:t>2024-11-25</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90CDE-2FF2-4BE7-A98B-D4D545942AA6}" type="slidenum">
              <a:rPr lang="pl-PL" smtClean="0"/>
              <a:t>‹#›</a:t>
            </a:fld>
            <a:endParaRPr lang="pl-PL"/>
          </a:p>
        </p:txBody>
      </p:sp>
    </p:spTree>
    <p:extLst>
      <p:ext uri="{BB962C8B-B14F-4D97-AF65-F5344CB8AC3E}">
        <p14:creationId xmlns:p14="http://schemas.microsoft.com/office/powerpoint/2010/main" val="382624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0A54-5CDC-4DA6-B2C4-52F1CD809A2A}" type="datetimeFigureOut">
              <a:rPr lang="pl-PL" smtClean="0"/>
              <a:t>2024-11-25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0E979-D173-472C-8490-CB8644AD176C}" type="slidenum">
              <a:rPr lang="pl-PL" smtClean="0"/>
              <a:t>‹#›</a:t>
            </a:fld>
            <a:endParaRPr lang="pl-PL"/>
          </a:p>
        </p:txBody>
      </p:sp>
    </p:spTree>
    <p:extLst>
      <p:ext uri="{BB962C8B-B14F-4D97-AF65-F5344CB8AC3E}">
        <p14:creationId xmlns:p14="http://schemas.microsoft.com/office/powerpoint/2010/main" val="347343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AD0E979-D173-472C-8490-CB8644AD176C}" type="slidenum">
              <a:rPr lang="pl-PL" smtClean="0"/>
              <a:t>1</a:t>
            </a:fld>
            <a:endParaRPr lang="pl-PL"/>
          </a:p>
        </p:txBody>
      </p:sp>
    </p:spTree>
    <p:extLst>
      <p:ext uri="{BB962C8B-B14F-4D97-AF65-F5344CB8AC3E}">
        <p14:creationId xmlns:p14="http://schemas.microsoft.com/office/powerpoint/2010/main" val="306455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buClrTx/>
              <a:buFontTx/>
              <a:buNone/>
            </a:pPr>
            <a:fld id="{2ECE25C0-76F9-4A2D-8701-B7E13BE9BAF2}" type="slidenum">
              <a:rPr lang="pl-PL" altLang="pl-PL" sz="1200">
                <a:solidFill>
                  <a:srgbClr val="000000"/>
                </a:solidFill>
                <a:latin typeface="Times New Roman" panose="02020603050405020304" pitchFamily="18" charset="0"/>
                <a:ea typeface="Arial Unicode MS" panose="020B0604020202020204" pitchFamily="34" charset="-128"/>
              </a:rPr>
              <a:pPr>
                <a:buClrTx/>
                <a:buFontTx/>
                <a:buNone/>
              </a:pPr>
              <a:t>14</a:t>
            </a:fld>
            <a:endParaRPr lang="pl-PL" altLang="pl-PL" sz="1200">
              <a:solidFill>
                <a:srgbClr val="000000"/>
              </a:solidFill>
              <a:latin typeface="Times New Roman" panose="02020603050405020304" pitchFamily="18" charset="0"/>
              <a:ea typeface="Arial Unicode MS" panose="020B0604020202020204" pitchFamily="34" charset="-128"/>
            </a:endParaRPr>
          </a:p>
        </p:txBody>
      </p:sp>
      <p:sp>
        <p:nvSpPr>
          <p:cNvPr id="63491" name="Rectangle 1"/>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66911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buClrTx/>
              <a:buFontTx/>
              <a:buNone/>
            </a:pPr>
            <a:fld id="{C5960D59-A653-4B2A-AFBC-1FB50BC2BC06}" type="slidenum">
              <a:rPr lang="pl-PL" altLang="pl-PL" sz="1200">
                <a:solidFill>
                  <a:srgbClr val="000000"/>
                </a:solidFill>
                <a:latin typeface="Times New Roman" panose="02020603050405020304" pitchFamily="18" charset="0"/>
                <a:ea typeface="Arial Unicode MS" panose="020B0604020202020204" pitchFamily="34" charset="-128"/>
              </a:rPr>
              <a:pPr>
                <a:buClrTx/>
                <a:buFontTx/>
                <a:buNone/>
              </a:pPr>
              <a:t>15</a:t>
            </a:fld>
            <a:endParaRPr lang="pl-PL" altLang="pl-PL" sz="1200">
              <a:solidFill>
                <a:srgbClr val="000000"/>
              </a:solidFill>
              <a:latin typeface="Times New Roman" panose="02020603050405020304" pitchFamily="18" charset="0"/>
              <a:ea typeface="Arial Unicode MS" panose="020B0604020202020204" pitchFamily="34" charset="-128"/>
            </a:endParaRPr>
          </a:p>
        </p:txBody>
      </p:sp>
      <p:sp>
        <p:nvSpPr>
          <p:cNvPr id="6553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r">
              <a:buClrTx/>
              <a:buFontTx/>
              <a:buNone/>
            </a:pPr>
            <a:fld id="{B86AE05F-A9F6-4C62-850C-FD9BED039149}" type="slidenum">
              <a:rPr lang="pl-PL" altLang="pl-PL" sz="1200">
                <a:solidFill>
                  <a:srgbClr val="000000"/>
                </a:solidFill>
                <a:latin typeface="Times New Roman" panose="02020603050405020304" pitchFamily="18" charset="0"/>
              </a:rPr>
              <a:pPr algn="r">
                <a:buClrTx/>
                <a:buFontTx/>
                <a:buNone/>
              </a:pPr>
              <a:t>15</a:t>
            </a:fld>
            <a:endParaRPr lang="pl-PL" altLang="pl-PL" sz="1200">
              <a:solidFill>
                <a:srgbClr val="000000"/>
              </a:solidFill>
              <a:latin typeface="Times New Roman" panose="02020603050405020304" pitchFamily="18" charset="0"/>
            </a:endParaRPr>
          </a:p>
        </p:txBody>
      </p:sp>
      <p:sp>
        <p:nvSpPr>
          <p:cNvPr id="65540" name="Rectangle 2"/>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9332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80492D1-95C0-4FFE-8DF7-CD57F69FEA54}" type="datetime1">
              <a:rPr lang="pl-PL" smtClean="0"/>
              <a:t>2024-11-25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162097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BE6C893-4330-4EE2-A622-639287D7AC55}" type="datetime1">
              <a:rPr lang="pl-PL" smtClean="0"/>
              <a:t>2024-11-25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407392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0F6808A-89EA-4201-960F-C6E5C0BE4161}" type="datetime1">
              <a:rPr lang="pl-PL" smtClean="0"/>
              <a:t>2024-11-25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48005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09600" y="277818"/>
            <a:ext cx="10972800" cy="1139825"/>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609600" y="1600205"/>
            <a:ext cx="10972800" cy="4530725"/>
          </a:xfrm>
        </p:spPr>
        <p:txBody>
          <a:bodyPr rtlCol="0">
            <a:normAutofit/>
          </a:bodyPr>
          <a:lstStyle/>
          <a:p>
            <a:pPr lvl="0"/>
            <a:endParaRPr lang="pl-PL" noProof="0" smtClean="0"/>
          </a:p>
        </p:txBody>
      </p:sp>
      <p:sp>
        <p:nvSpPr>
          <p:cNvPr id="4" name="Symbol zastępczy daty 3"/>
          <p:cNvSpPr>
            <a:spLocks noGrp="1"/>
          </p:cNvSpPr>
          <p:nvPr>
            <p:ph type="dt" sz="half" idx="10"/>
          </p:nvPr>
        </p:nvSpPr>
        <p:spPr>
          <a:xfrm>
            <a:off x="609600" y="6243638"/>
            <a:ext cx="2844800" cy="457200"/>
          </a:xfrm>
        </p:spPr>
        <p:txBody>
          <a:bodyPr/>
          <a:lstStyle>
            <a:lvl1pPr>
              <a:defRPr/>
            </a:lvl1pPr>
          </a:lstStyle>
          <a:p>
            <a:pPr>
              <a:defRPr/>
            </a:pPr>
            <a:fld id="{E02C230E-4274-4F52-AE46-02A7A58617B6}" type="datetime1">
              <a:rPr lang="pl-PL" smtClean="0"/>
              <a:t>2024-11-25</a:t>
            </a:fld>
            <a:endParaRPr lang="pl-PL"/>
          </a:p>
        </p:txBody>
      </p:sp>
      <p:sp>
        <p:nvSpPr>
          <p:cNvPr id="5" name="Symbol zastępczy stopki 4"/>
          <p:cNvSpPr>
            <a:spLocks noGrp="1"/>
          </p:cNvSpPr>
          <p:nvPr>
            <p:ph type="ftr" sz="quarter" idx="11"/>
          </p:nvPr>
        </p:nvSpPr>
        <p:spPr>
          <a:xfrm>
            <a:off x="4165600" y="6248400"/>
            <a:ext cx="3860800" cy="457200"/>
          </a:xfrm>
        </p:spPr>
        <p:txBody>
          <a:bodyPr/>
          <a:lstStyle>
            <a:lvl1pPr>
              <a:defRPr/>
            </a:lvl1pPr>
          </a:lstStyle>
          <a:p>
            <a:pPr>
              <a:defRPr/>
            </a:pPr>
            <a:endParaRPr lang="pl-PL"/>
          </a:p>
        </p:txBody>
      </p:sp>
      <p:sp>
        <p:nvSpPr>
          <p:cNvPr id="6" name="Symbol zastępczy numeru slajdu 5"/>
          <p:cNvSpPr>
            <a:spLocks noGrp="1"/>
          </p:cNvSpPr>
          <p:nvPr>
            <p:ph type="sldNum" sz="quarter" idx="12"/>
          </p:nvPr>
        </p:nvSpPr>
        <p:spPr>
          <a:xfrm>
            <a:off x="8737600" y="6243638"/>
            <a:ext cx="2844800" cy="457200"/>
          </a:xfrm>
        </p:spPr>
        <p:txBody>
          <a:bodyPr/>
          <a:lstStyle>
            <a:lvl1pPr>
              <a:defRPr/>
            </a:lvl1pPr>
          </a:lstStyle>
          <a:p>
            <a:pPr>
              <a:defRPr/>
            </a:pPr>
            <a:fld id="{C58E4116-08D4-4B30-A36F-43F39A6B03CB}" type="slidenum">
              <a:rPr lang="pl-PL"/>
              <a:pPr>
                <a:defRPr/>
              </a:pPr>
              <a:t>‹#›</a:t>
            </a:fld>
            <a:endParaRPr lang="pl-PL"/>
          </a:p>
        </p:txBody>
      </p:sp>
    </p:spTree>
    <p:extLst>
      <p:ext uri="{BB962C8B-B14F-4D97-AF65-F5344CB8AC3E}">
        <p14:creationId xmlns:p14="http://schemas.microsoft.com/office/powerpoint/2010/main" val="321238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AB33859-51E3-4C6D-A951-C7897487199B}" type="datetime1">
              <a:rPr lang="pl-PL" smtClean="0"/>
              <a:t>2024-11-25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64416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A29FCA3-D14D-4531-AC69-1C3137410EBE}" type="datetime1">
              <a:rPr lang="pl-PL" smtClean="0"/>
              <a:t>2024-11-25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101367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3FC1FA5-AB5B-42D8-9EBC-E41DB1CBDB91}" type="datetime1">
              <a:rPr lang="pl-PL" smtClean="0"/>
              <a:t>2024-11-25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27416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C64DF77-5EFB-414B-B553-F2844A65D327}" type="datetime1">
              <a:rPr lang="pl-PL" smtClean="0"/>
              <a:t>2024-11-25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151464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77708A5-0C75-4FE4-AAB7-CA10B5B51970}" type="datetime1">
              <a:rPr lang="pl-PL" smtClean="0"/>
              <a:t>2024-11-25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41562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90B3B26-B428-46E1-BADD-CBC38FAD2E85}" type="datetime1">
              <a:rPr lang="pl-PL" smtClean="0"/>
              <a:t>2024-11-25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41854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1C4C019-0C2C-4DE7-9EF0-C3754A16356A}" type="datetime1">
              <a:rPr lang="pl-PL" smtClean="0"/>
              <a:t>2024-11-25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285003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D1D5D58-6529-4FD9-B097-FE786E67EB04}" type="datetime1">
              <a:rPr lang="pl-PL" smtClean="0"/>
              <a:t>2024-11-25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0A6749-074D-49F0-AF5C-CE553B70CF89}" type="slidenum">
              <a:rPr lang="pl-PL" smtClean="0"/>
              <a:t>‹#›</a:t>
            </a:fld>
            <a:endParaRPr lang="pl-PL"/>
          </a:p>
        </p:txBody>
      </p:sp>
    </p:spTree>
    <p:extLst>
      <p:ext uri="{BB962C8B-B14F-4D97-AF65-F5344CB8AC3E}">
        <p14:creationId xmlns:p14="http://schemas.microsoft.com/office/powerpoint/2010/main" val="26403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262699"/>
            </a:gs>
            <a:gs pos="100000">
              <a:srgbClr val="18185E"/>
            </a:gs>
          </a:gsLst>
          <a:lin ang="54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4F58F-3ADB-4178-A4ED-050C28F264F7}" type="datetime1">
              <a:rPr lang="pl-PL" smtClean="0"/>
              <a:t>2024-11-25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A6749-074D-49F0-AF5C-CE553B70CF89}" type="slidenum">
              <a:rPr lang="pl-PL" smtClean="0"/>
              <a:t>‹#›</a:t>
            </a:fld>
            <a:endParaRPr lang="pl-PL"/>
          </a:p>
        </p:txBody>
      </p:sp>
    </p:spTree>
    <p:extLst>
      <p:ext uri="{BB962C8B-B14F-4D97-AF65-F5344CB8AC3E}">
        <p14:creationId xmlns:p14="http://schemas.microsoft.com/office/powerpoint/2010/main" val="35294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19250" y="1047750"/>
            <a:ext cx="9144000" cy="1481138"/>
          </a:xfrm>
        </p:spPr>
        <p:txBody>
          <a:bodyPr>
            <a:normAutofit fontScale="90000"/>
          </a:bodyPr>
          <a:lstStyle/>
          <a:p>
            <a:r>
              <a:rPr lang="en-US" sz="3600" b="1" dirty="0">
                <a:solidFill>
                  <a:srgbClr val="FFFF00"/>
                </a:solidFill>
              </a:rPr>
              <a:t>Legal conditions and organization of organ transplantation in Poland</a:t>
            </a:r>
            <a:r>
              <a:rPr lang="pl-PL" sz="3600" b="1" dirty="0" smtClean="0">
                <a:solidFill>
                  <a:srgbClr val="FFFF00"/>
                </a:solidFill>
              </a:rPr>
              <a:t/>
            </a:r>
            <a:br>
              <a:rPr lang="pl-PL" sz="3600" b="1" dirty="0" smtClean="0">
                <a:solidFill>
                  <a:srgbClr val="FFFF00"/>
                </a:solidFill>
              </a:rPr>
            </a:br>
            <a:endParaRPr lang="pl-PL" sz="3600" b="1" dirty="0">
              <a:solidFill>
                <a:srgbClr val="FFFF00"/>
              </a:solidFill>
            </a:endParaRPr>
          </a:p>
        </p:txBody>
      </p:sp>
      <p:sp>
        <p:nvSpPr>
          <p:cNvPr id="3" name="Podtytuł 2"/>
          <p:cNvSpPr>
            <a:spLocks noGrp="1"/>
          </p:cNvSpPr>
          <p:nvPr>
            <p:ph type="subTitle" idx="1"/>
          </p:nvPr>
        </p:nvSpPr>
        <p:spPr>
          <a:xfrm>
            <a:off x="1809750" y="4154488"/>
            <a:ext cx="9144000" cy="1655762"/>
          </a:xfrm>
        </p:spPr>
        <p:txBody>
          <a:bodyPr>
            <a:normAutofit fontScale="92500" lnSpcReduction="20000"/>
          </a:bodyPr>
          <a:lstStyle/>
          <a:p>
            <a:r>
              <a:rPr lang="en-US" sz="1500" dirty="0">
                <a:solidFill>
                  <a:srgbClr val="FFFF00"/>
                </a:solidFill>
              </a:rPr>
              <a:t>Seminar IV year </a:t>
            </a:r>
            <a:endParaRPr lang="pl-PL" sz="1500" dirty="0" smtClean="0">
              <a:solidFill>
                <a:srgbClr val="FFFF00"/>
              </a:solidFill>
            </a:endParaRPr>
          </a:p>
          <a:p>
            <a:r>
              <a:rPr lang="pl-PL" sz="1500" dirty="0" err="1" smtClean="0">
                <a:solidFill>
                  <a:srgbClr val="FFFF00"/>
                </a:solidFill>
              </a:rPr>
              <a:t>Department</a:t>
            </a:r>
            <a:r>
              <a:rPr lang="pl-PL" sz="1500" dirty="0" smtClean="0">
                <a:solidFill>
                  <a:srgbClr val="FFFF00"/>
                </a:solidFill>
              </a:rPr>
              <a:t> of </a:t>
            </a:r>
            <a:r>
              <a:rPr lang="en-US" sz="1500" dirty="0" err="1" smtClean="0">
                <a:solidFill>
                  <a:srgbClr val="FFFF00"/>
                </a:solidFill>
              </a:rPr>
              <a:t>Transplantology</a:t>
            </a:r>
            <a:r>
              <a:rPr lang="en-US" sz="1500" dirty="0" smtClean="0">
                <a:solidFill>
                  <a:srgbClr val="FFFF00"/>
                </a:solidFill>
              </a:rPr>
              <a:t> </a:t>
            </a:r>
            <a:r>
              <a:rPr lang="en-US" sz="1500" dirty="0">
                <a:solidFill>
                  <a:srgbClr val="FFFF00"/>
                </a:solidFill>
              </a:rPr>
              <a:t>and General </a:t>
            </a:r>
            <a:r>
              <a:rPr lang="en-US" sz="1500" dirty="0" smtClean="0">
                <a:solidFill>
                  <a:srgbClr val="FFFF00"/>
                </a:solidFill>
              </a:rPr>
              <a:t>Surgery</a:t>
            </a:r>
            <a:endParaRPr lang="pl-PL" sz="1500" dirty="0" smtClean="0">
              <a:solidFill>
                <a:srgbClr val="FFFF00"/>
              </a:solidFill>
            </a:endParaRPr>
          </a:p>
          <a:p>
            <a:r>
              <a:rPr lang="pl-PL" sz="1500" dirty="0" smtClean="0">
                <a:solidFill>
                  <a:srgbClr val="FFFF00"/>
                </a:solidFill>
              </a:rPr>
              <a:t>Prof</a:t>
            </a:r>
            <a:r>
              <a:rPr lang="pl-PL" sz="1500" dirty="0">
                <a:solidFill>
                  <a:srgbClr val="FFFF00"/>
                </a:solidFill>
              </a:rPr>
              <a:t>. dr hab. Zbigniew </a:t>
            </a:r>
            <a:r>
              <a:rPr lang="pl-PL" sz="1500" dirty="0" smtClean="0">
                <a:solidFill>
                  <a:srgbClr val="FFFF00"/>
                </a:solidFill>
              </a:rPr>
              <a:t>Włodarczyk</a:t>
            </a:r>
          </a:p>
          <a:p>
            <a:r>
              <a:rPr lang="pl-PL" sz="1500" dirty="0" smtClean="0">
                <a:solidFill>
                  <a:srgbClr val="FFFF00"/>
                </a:solidFill>
              </a:rPr>
              <a:t>Dr n. med. Marek Masztalerz</a:t>
            </a:r>
          </a:p>
          <a:p>
            <a:r>
              <a:rPr lang="pl-PL" sz="1500" dirty="0">
                <a:solidFill>
                  <a:srgbClr val="FFFF00"/>
                </a:solidFill>
              </a:rPr>
              <a:t>D</a:t>
            </a:r>
            <a:r>
              <a:rPr lang="pl-PL" sz="1500" dirty="0" smtClean="0">
                <a:solidFill>
                  <a:srgbClr val="FFFF00"/>
                </a:solidFill>
              </a:rPr>
              <a:t>r n. med. Aleksandra </a:t>
            </a:r>
            <a:r>
              <a:rPr lang="pl-PL" sz="1500" dirty="0" err="1" smtClean="0">
                <a:solidFill>
                  <a:srgbClr val="FFFF00"/>
                </a:solidFill>
              </a:rPr>
              <a:t>Woderska</a:t>
            </a:r>
            <a:endParaRPr lang="pl-PL" sz="1500" dirty="0" smtClean="0">
              <a:solidFill>
                <a:srgbClr val="FFFF00"/>
              </a:solidFill>
            </a:endParaRPr>
          </a:p>
          <a:p>
            <a:r>
              <a:rPr lang="pl-PL" sz="1500" dirty="0" smtClean="0">
                <a:solidFill>
                  <a:srgbClr val="FFFF00"/>
                </a:solidFill>
              </a:rPr>
              <a:t>Lek. med. Emilia Wojtal</a:t>
            </a:r>
          </a:p>
          <a:p>
            <a:endParaRPr lang="pl-PL" sz="2000" dirty="0">
              <a:solidFill>
                <a:srgbClr val="FFFF00"/>
              </a:solidFill>
            </a:endParaRPr>
          </a:p>
        </p:txBody>
      </p:sp>
      <p:sp>
        <p:nvSpPr>
          <p:cNvPr id="4" name="Symbol zastępczy numeru slajdu 3"/>
          <p:cNvSpPr>
            <a:spLocks noGrp="1"/>
          </p:cNvSpPr>
          <p:nvPr>
            <p:ph type="sldNum" sz="quarter" idx="12"/>
          </p:nvPr>
        </p:nvSpPr>
        <p:spPr/>
        <p:txBody>
          <a:bodyPr/>
          <a:lstStyle/>
          <a:p>
            <a:fld id="{770A6749-074D-49F0-AF5C-CE553B70CF89}" type="slidenum">
              <a:rPr lang="pl-PL" smtClean="0"/>
              <a:t>1</a:t>
            </a:fld>
            <a:endParaRPr lang="pl-PL"/>
          </a:p>
        </p:txBody>
      </p:sp>
    </p:spTree>
    <p:extLst>
      <p:ext uri="{BB962C8B-B14F-4D97-AF65-F5344CB8AC3E}">
        <p14:creationId xmlns:p14="http://schemas.microsoft.com/office/powerpoint/2010/main" val="266536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347424" y="268410"/>
            <a:ext cx="8217877" cy="1325563"/>
          </a:xfrm>
        </p:spPr>
        <p:txBody>
          <a:bodyPr/>
          <a:lstStyle/>
          <a:p>
            <a:r>
              <a:rPr lang="en-US" altLang="pl-PL" sz="2400" b="1" dirty="0">
                <a:solidFill>
                  <a:srgbClr val="FFFF00"/>
                </a:solidFill>
                <a:latin typeface="Calibri" panose="020F0502020204030204" pitchFamily="34" charset="0"/>
              </a:rPr>
              <a:t>Legal conditions for organ collection for transplantation</a:t>
            </a:r>
            <a:endParaRPr lang="pl-PL" altLang="pl-PL" sz="2400" b="1" dirty="0">
              <a:solidFill>
                <a:srgbClr val="FFFF00"/>
              </a:solidFill>
              <a:latin typeface="Calibri" panose="020F0502020204030204" pitchFamily="34" charset="0"/>
            </a:endParaRPr>
          </a:p>
        </p:txBody>
      </p:sp>
      <p:sp>
        <p:nvSpPr>
          <p:cNvPr id="52227" name="Text Box 3"/>
          <p:cNvSpPr txBox="1">
            <a:spLocks noChangeArrowheads="1"/>
          </p:cNvSpPr>
          <p:nvPr/>
        </p:nvSpPr>
        <p:spPr bwMode="auto">
          <a:xfrm>
            <a:off x="1774826" y="1700213"/>
            <a:ext cx="4537075" cy="4247317"/>
          </a:xfrm>
          <a:prstGeom prst="rect">
            <a:avLst/>
          </a:prstGeom>
          <a:solidFill>
            <a:srgbClr val="99CCFF">
              <a:alpha val="28999"/>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l-PL" b="1" dirty="0">
                <a:solidFill>
                  <a:srgbClr val="FFFF00"/>
                </a:solidFill>
                <a:latin typeface="Calibri" panose="020F0502020204030204" pitchFamily="34" charset="0"/>
              </a:rPr>
              <a:t>FROM A DECEASED </a:t>
            </a:r>
            <a:r>
              <a:rPr lang="en-US" altLang="pl-PL" b="1" dirty="0" smtClean="0">
                <a:solidFill>
                  <a:srgbClr val="FFFF00"/>
                </a:solidFill>
                <a:latin typeface="Calibri" panose="020F0502020204030204" pitchFamily="34" charset="0"/>
              </a:rPr>
              <a:t>PERSON</a:t>
            </a:r>
            <a:endParaRPr lang="pl-PL" altLang="pl-PL" b="1" dirty="0" smtClean="0">
              <a:solidFill>
                <a:srgbClr val="FFFF00"/>
              </a:solidFill>
              <a:latin typeface="Calibri" panose="020F0502020204030204" pitchFamily="34" charset="0"/>
            </a:endParaRPr>
          </a:p>
          <a:p>
            <a:pPr marL="285750" indent="-285750">
              <a:buFontTx/>
              <a:buChar char="-"/>
            </a:pPr>
            <a:r>
              <a:rPr lang="en-US" altLang="pl-PL" b="1" dirty="0" smtClean="0">
                <a:solidFill>
                  <a:srgbClr val="FFFF00"/>
                </a:solidFill>
                <a:latin typeface="Calibri" panose="020F0502020204030204" pitchFamily="34" charset="0"/>
              </a:rPr>
              <a:t>After </a:t>
            </a:r>
            <a:r>
              <a:rPr lang="en-US" altLang="pl-PL" b="1" dirty="0">
                <a:solidFill>
                  <a:srgbClr val="FFFF00"/>
                </a:solidFill>
                <a:latin typeface="Calibri" panose="020F0502020204030204" pitchFamily="34" charset="0"/>
              </a:rPr>
              <a:t>a permanent and irreversible cessation of brain function (brain death) has been </a:t>
            </a:r>
            <a:r>
              <a:rPr lang="en-US" altLang="pl-PL" b="1" dirty="0" smtClean="0">
                <a:solidFill>
                  <a:srgbClr val="FFFF00"/>
                </a:solidFill>
                <a:latin typeface="Calibri" panose="020F0502020204030204" pitchFamily="34" charset="0"/>
              </a:rPr>
              <a:t>confirmed</a:t>
            </a:r>
            <a:endParaRPr lang="pl-PL" altLang="pl-PL" b="1" dirty="0" smtClean="0">
              <a:solidFill>
                <a:srgbClr val="FFFF00"/>
              </a:solidFill>
              <a:latin typeface="Calibri" panose="020F0502020204030204" pitchFamily="34" charset="0"/>
            </a:endParaRPr>
          </a:p>
          <a:p>
            <a:pPr marL="285750" indent="-285750">
              <a:buFontTx/>
              <a:buChar char="-"/>
            </a:pPr>
            <a:r>
              <a:rPr lang="en-US" altLang="pl-PL" b="1" dirty="0" smtClean="0">
                <a:solidFill>
                  <a:srgbClr val="FFFF00"/>
                </a:solidFill>
                <a:latin typeface="Calibri" panose="020F0502020204030204" pitchFamily="34" charset="0"/>
              </a:rPr>
              <a:t>After </a:t>
            </a:r>
            <a:r>
              <a:rPr lang="en-US" altLang="pl-PL" b="1" dirty="0">
                <a:solidFill>
                  <a:srgbClr val="FFFF00"/>
                </a:solidFill>
                <a:latin typeface="Calibri" panose="020F0502020204030204" pitchFamily="34" charset="0"/>
              </a:rPr>
              <a:t>a permanent and irreversible cessation of circulation has been </a:t>
            </a:r>
            <a:r>
              <a:rPr lang="en-US" altLang="pl-PL" b="1" dirty="0" smtClean="0">
                <a:solidFill>
                  <a:srgbClr val="FFFF00"/>
                </a:solidFill>
                <a:latin typeface="Calibri" panose="020F0502020204030204" pitchFamily="34" charset="0"/>
              </a:rPr>
              <a:t>confirmed</a:t>
            </a:r>
            <a:endParaRPr lang="pl-PL" altLang="pl-PL" b="1" dirty="0" smtClean="0">
              <a:solidFill>
                <a:srgbClr val="FFFF00"/>
              </a:solidFill>
              <a:latin typeface="Calibri" panose="020F0502020204030204" pitchFamily="34" charset="0"/>
            </a:endParaRPr>
          </a:p>
          <a:p>
            <a:pPr marL="285750" indent="-285750">
              <a:buFontTx/>
              <a:buChar char="-"/>
            </a:pPr>
            <a:r>
              <a:rPr lang="en-US" altLang="pl-PL" b="1" dirty="0" smtClean="0">
                <a:solidFill>
                  <a:srgbClr val="FFFF00"/>
                </a:solidFill>
                <a:latin typeface="Calibri" panose="020F0502020204030204" pitchFamily="34" charset="0"/>
              </a:rPr>
              <a:t>If </a:t>
            </a:r>
            <a:r>
              <a:rPr lang="en-US" altLang="pl-PL" b="1" dirty="0">
                <a:solidFill>
                  <a:srgbClr val="FFFF00"/>
                </a:solidFill>
                <a:latin typeface="Calibri" panose="020F0502020204030204" pitchFamily="34" charset="0"/>
              </a:rPr>
              <a:t>the deceased did not express any objection during their </a:t>
            </a:r>
            <a:r>
              <a:rPr lang="en-US" altLang="pl-PL" b="1" dirty="0" smtClean="0">
                <a:solidFill>
                  <a:srgbClr val="FFFF00"/>
                </a:solidFill>
                <a:latin typeface="Calibri" panose="020F0502020204030204" pitchFamily="34" charset="0"/>
              </a:rPr>
              <a:t>lifetime</a:t>
            </a:r>
            <a:endParaRPr lang="pl-PL" altLang="pl-PL" b="1" dirty="0" smtClean="0">
              <a:solidFill>
                <a:srgbClr val="FFFF00"/>
              </a:solidFill>
              <a:latin typeface="Calibri" panose="020F0502020204030204" pitchFamily="34" charset="0"/>
            </a:endParaRPr>
          </a:p>
          <a:p>
            <a:pPr marL="285750" indent="-285750">
              <a:buFontTx/>
              <a:buChar char="-"/>
            </a:pPr>
            <a:r>
              <a:rPr lang="en-US" altLang="pl-PL" b="1" dirty="0" smtClean="0">
                <a:solidFill>
                  <a:srgbClr val="FFFF00"/>
                </a:solidFill>
                <a:latin typeface="Calibri" panose="020F0502020204030204" pitchFamily="34" charset="0"/>
              </a:rPr>
              <a:t>If </a:t>
            </a:r>
            <a:r>
              <a:rPr lang="en-US" altLang="pl-PL" b="1" dirty="0">
                <a:solidFill>
                  <a:srgbClr val="FFFF00"/>
                </a:solidFill>
                <a:latin typeface="Calibri" panose="020F0502020204030204" pitchFamily="34" charset="0"/>
              </a:rPr>
              <a:t>there is a suspicion that the death was caused by a criminal act – prosecutor's </a:t>
            </a:r>
            <a:r>
              <a:rPr lang="en-US" altLang="pl-PL" b="1" dirty="0" smtClean="0">
                <a:solidFill>
                  <a:srgbClr val="FFFF00"/>
                </a:solidFill>
                <a:latin typeface="Calibri" panose="020F0502020204030204" pitchFamily="34" charset="0"/>
              </a:rPr>
              <a:t>opinion</a:t>
            </a:r>
            <a:endParaRPr lang="pl-PL" altLang="pl-PL" b="1" dirty="0" smtClean="0">
              <a:solidFill>
                <a:srgbClr val="FFFF00"/>
              </a:solidFill>
              <a:latin typeface="Calibri" panose="020F0502020204030204" pitchFamily="34" charset="0"/>
            </a:endParaRPr>
          </a:p>
          <a:p>
            <a:pPr marL="285750" indent="-285750">
              <a:buFontTx/>
              <a:buChar char="-"/>
            </a:pPr>
            <a:r>
              <a:rPr lang="en-US" altLang="pl-PL" b="1" dirty="0" smtClean="0">
                <a:solidFill>
                  <a:srgbClr val="FFFF00"/>
                </a:solidFill>
                <a:latin typeface="Calibri" panose="020F0502020204030204" pitchFamily="34" charset="0"/>
              </a:rPr>
              <a:t>There </a:t>
            </a:r>
            <a:r>
              <a:rPr lang="en-US" altLang="pl-PL" b="1" dirty="0">
                <a:solidFill>
                  <a:srgbClr val="FFFF00"/>
                </a:solidFill>
                <a:latin typeface="Calibri" panose="020F0502020204030204" pitchFamily="34" charset="0"/>
              </a:rPr>
              <a:t>are no medical contraindications to the use of organs</a:t>
            </a:r>
            <a:endParaRPr lang="pl-PL" altLang="pl-PL" dirty="0">
              <a:solidFill>
                <a:srgbClr val="FFFF00"/>
              </a:solidFill>
            </a:endParaRPr>
          </a:p>
          <a:p>
            <a:r>
              <a:rPr lang="pl-PL" altLang="pl-PL" dirty="0">
                <a:solidFill>
                  <a:srgbClr val="FFFF00"/>
                </a:solidFill>
              </a:rPr>
              <a:t> </a:t>
            </a:r>
          </a:p>
        </p:txBody>
      </p:sp>
      <p:sp>
        <p:nvSpPr>
          <p:cNvPr id="52228" name="Text Box 4"/>
          <p:cNvSpPr txBox="1">
            <a:spLocks noChangeArrowheads="1"/>
          </p:cNvSpPr>
          <p:nvPr/>
        </p:nvSpPr>
        <p:spPr bwMode="auto">
          <a:xfrm>
            <a:off x="6456363" y="1704975"/>
            <a:ext cx="4032250" cy="4093428"/>
          </a:xfrm>
          <a:prstGeom prst="rect">
            <a:avLst/>
          </a:prstGeom>
          <a:solidFill>
            <a:srgbClr val="99CCFF">
              <a:alpha val="28999"/>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b="1" dirty="0">
                <a:solidFill>
                  <a:srgbClr val="FFFF00"/>
                </a:solidFill>
                <a:latin typeface="Calibri" panose="020F0502020204030204" pitchFamily="34" charset="0"/>
              </a:rPr>
              <a:t>                        </a:t>
            </a:r>
            <a:r>
              <a:rPr lang="en-US" altLang="pl-PL" b="1" dirty="0">
                <a:solidFill>
                  <a:srgbClr val="FFFF00"/>
                </a:solidFill>
                <a:latin typeface="Calibri" panose="020F0502020204030204" pitchFamily="34" charset="0"/>
              </a:rPr>
              <a:t>FROM A LIVING </a:t>
            </a:r>
            <a:r>
              <a:rPr lang="en-US" altLang="pl-PL" b="1" dirty="0" smtClean="0">
                <a:solidFill>
                  <a:srgbClr val="FFFF00"/>
                </a:solidFill>
                <a:latin typeface="Calibri" panose="020F0502020204030204" pitchFamily="34" charset="0"/>
              </a:rPr>
              <a:t>PERSON</a:t>
            </a:r>
            <a:endParaRPr lang="pl-PL" altLang="pl-PL" b="1" dirty="0" smtClean="0">
              <a:solidFill>
                <a:srgbClr val="FFFF00"/>
              </a:solidFill>
              <a:latin typeface="Calibri" panose="020F0502020204030204" pitchFamily="34" charset="0"/>
            </a:endParaRPr>
          </a:p>
          <a:p>
            <a:r>
              <a:rPr lang="pl-PL" altLang="pl-PL" b="1" dirty="0" smtClean="0">
                <a:solidFill>
                  <a:srgbClr val="FFFF00"/>
                </a:solidFill>
                <a:latin typeface="Calibri" panose="020F0502020204030204" pitchFamily="34" charset="0"/>
              </a:rPr>
              <a:t>-</a:t>
            </a:r>
            <a:r>
              <a:rPr lang="en-US" altLang="pl-PL" b="1" dirty="0" smtClean="0">
                <a:solidFill>
                  <a:srgbClr val="FFFF00"/>
                </a:solidFill>
                <a:latin typeface="Calibri" panose="020F0502020204030204" pitchFamily="34" charset="0"/>
              </a:rPr>
              <a:t>The </a:t>
            </a:r>
            <a:r>
              <a:rPr lang="en-US" altLang="pl-PL" b="1" dirty="0">
                <a:solidFill>
                  <a:srgbClr val="FFFF00"/>
                </a:solidFill>
                <a:latin typeface="Calibri" panose="020F0502020204030204" pitchFamily="34" charset="0"/>
              </a:rPr>
              <a:t>collection is made for the benefit of a relative in the direct line, a sibling, an adopted person or a spouse (conditionally for the benefit of another person</a:t>
            </a:r>
            <a:r>
              <a:rPr lang="en-US" altLang="pl-PL" b="1" dirty="0" smtClean="0">
                <a:solidFill>
                  <a:srgbClr val="FFFF00"/>
                </a:solidFill>
                <a:latin typeface="Calibri" panose="020F0502020204030204" pitchFamily="34" charset="0"/>
              </a:rPr>
              <a:t>)</a:t>
            </a:r>
            <a:endParaRPr lang="pl-PL" altLang="pl-PL" b="1" dirty="0" smtClean="0">
              <a:solidFill>
                <a:srgbClr val="FFFF00"/>
              </a:solidFill>
              <a:latin typeface="Calibri" panose="020F0502020204030204" pitchFamily="34" charset="0"/>
            </a:endParaRPr>
          </a:p>
          <a:p>
            <a:endParaRPr lang="pl-PL" altLang="pl-PL" b="1" dirty="0" smtClean="0">
              <a:solidFill>
                <a:srgbClr val="FFFF00"/>
              </a:solidFill>
              <a:latin typeface="Calibri" panose="020F0502020204030204" pitchFamily="34" charset="0"/>
            </a:endParaRPr>
          </a:p>
          <a:p>
            <a:r>
              <a:rPr lang="pl-PL" altLang="pl-PL" b="1" dirty="0" smtClean="0">
                <a:solidFill>
                  <a:srgbClr val="FFFF00"/>
                </a:solidFill>
                <a:latin typeface="Calibri" panose="020F0502020204030204" pitchFamily="34" charset="0"/>
              </a:rPr>
              <a:t>-</a:t>
            </a:r>
            <a:r>
              <a:rPr lang="en-US" altLang="pl-PL" b="1" dirty="0" smtClean="0">
                <a:solidFill>
                  <a:srgbClr val="FFFF00"/>
                </a:solidFill>
                <a:latin typeface="Calibri" panose="020F0502020204030204" pitchFamily="34" charset="0"/>
              </a:rPr>
              <a:t>If </a:t>
            </a:r>
            <a:r>
              <a:rPr lang="en-US" altLang="pl-PL" b="1" dirty="0">
                <a:solidFill>
                  <a:srgbClr val="FFFF00"/>
                </a:solidFill>
                <a:latin typeface="Calibri" panose="020F0502020204030204" pitchFamily="34" charset="0"/>
              </a:rPr>
              <a:t>there is justification and </a:t>
            </a:r>
            <a:r>
              <a:rPr lang="en-US" altLang="pl-PL" b="1" dirty="0" err="1">
                <a:solidFill>
                  <a:srgbClr val="FFFF00"/>
                </a:solidFill>
                <a:latin typeface="Calibri" panose="020F0502020204030204" pitchFamily="34" charset="0"/>
              </a:rPr>
              <a:t>purposeBoth</a:t>
            </a:r>
            <a:r>
              <a:rPr lang="en-US" altLang="pl-PL" b="1" dirty="0">
                <a:solidFill>
                  <a:srgbClr val="FFFF00"/>
                </a:solidFill>
                <a:latin typeface="Calibri" panose="020F0502020204030204" pitchFamily="34" charset="0"/>
              </a:rPr>
              <a:t> parties express their consent</a:t>
            </a:r>
            <a:endParaRPr lang="pl-PL" altLang="pl-PL" sz="1600" dirty="0">
              <a:solidFill>
                <a:srgbClr val="FFFF00"/>
              </a:solidFill>
              <a:latin typeface="Calibri" panose="020F0502020204030204" pitchFamily="34" charset="0"/>
            </a:endParaRPr>
          </a:p>
          <a:p>
            <a:pPr>
              <a:buFontTx/>
              <a:buChar char="-"/>
            </a:pPr>
            <a:endParaRPr lang="pl-PL" altLang="pl-PL" sz="1600" dirty="0">
              <a:solidFill>
                <a:srgbClr val="FFFF00"/>
              </a:solidFill>
              <a:latin typeface="Calibri" panose="020F0502020204030204" pitchFamily="34" charset="0"/>
            </a:endParaRPr>
          </a:p>
          <a:p>
            <a:pPr>
              <a:buFontTx/>
              <a:buChar char="-"/>
            </a:pPr>
            <a:endParaRPr lang="pl-PL" altLang="pl-PL" sz="1600" dirty="0">
              <a:solidFill>
                <a:srgbClr val="FFFF00"/>
              </a:solidFill>
              <a:latin typeface="Calibri" panose="020F0502020204030204" pitchFamily="34" charset="0"/>
            </a:endParaRPr>
          </a:p>
          <a:p>
            <a:pPr>
              <a:buFontTx/>
              <a:buChar char="-"/>
            </a:pPr>
            <a:endParaRPr lang="pl-PL" altLang="pl-PL" sz="1600" dirty="0">
              <a:solidFill>
                <a:srgbClr val="FFFF00"/>
              </a:solidFill>
              <a:latin typeface="Calibri" panose="020F0502020204030204" pitchFamily="34" charset="0"/>
            </a:endParaRPr>
          </a:p>
          <a:p>
            <a:pPr>
              <a:buFontTx/>
              <a:buChar char="-"/>
            </a:pPr>
            <a:endParaRPr lang="pl-PL" altLang="pl-PL" sz="1600" dirty="0">
              <a:solidFill>
                <a:srgbClr val="FFFF00"/>
              </a:solidFill>
              <a:latin typeface="Calibri" panose="020F0502020204030204" pitchFamily="34" charset="0"/>
            </a:endParaRPr>
          </a:p>
          <a:p>
            <a:pPr>
              <a:buFontTx/>
              <a:buChar char="-"/>
            </a:pPr>
            <a:endParaRPr lang="pl-PL" altLang="pl-PL" sz="1600" dirty="0">
              <a:solidFill>
                <a:srgbClr val="FFFF00"/>
              </a:solidFill>
              <a:latin typeface="Calibri" panose="020F0502020204030204" pitchFamily="34" charset="0"/>
            </a:endParaRPr>
          </a:p>
          <a:p>
            <a:pPr>
              <a:buFontTx/>
              <a:buChar char="-"/>
            </a:pPr>
            <a:endParaRPr lang="pl-PL" altLang="pl-PL" dirty="0">
              <a:solidFill>
                <a:srgbClr val="FFFF00"/>
              </a:solidFill>
            </a:endParaRPr>
          </a:p>
        </p:txBody>
      </p:sp>
      <p:sp>
        <p:nvSpPr>
          <p:cNvPr id="2" name="Symbol zastępczy numeru slajdu 1"/>
          <p:cNvSpPr>
            <a:spLocks noGrp="1"/>
          </p:cNvSpPr>
          <p:nvPr>
            <p:ph type="sldNum" sz="quarter" idx="12"/>
          </p:nvPr>
        </p:nvSpPr>
        <p:spPr/>
        <p:txBody>
          <a:bodyPr/>
          <a:lstStyle/>
          <a:p>
            <a:fld id="{770A6749-074D-49F0-AF5C-CE553B70CF89}" type="slidenum">
              <a:rPr lang="pl-PL" smtClean="0"/>
              <a:t>10</a:t>
            </a:fld>
            <a:endParaRPr lang="pl-PL"/>
          </a:p>
        </p:txBody>
      </p:sp>
    </p:spTree>
    <p:extLst>
      <p:ext uri="{BB962C8B-B14F-4D97-AF65-F5344CB8AC3E}">
        <p14:creationId xmlns:p14="http://schemas.microsoft.com/office/powerpoint/2010/main" val="2326597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89" y="72887"/>
            <a:ext cx="4754493" cy="6712226"/>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41" y="72887"/>
            <a:ext cx="4193588" cy="6712226"/>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11</a:t>
            </a:fld>
            <a:endParaRPr lang="pl-PL"/>
          </a:p>
        </p:txBody>
      </p:sp>
    </p:spTree>
    <p:extLst>
      <p:ext uri="{BB962C8B-B14F-4D97-AF65-F5344CB8AC3E}">
        <p14:creationId xmlns:p14="http://schemas.microsoft.com/office/powerpoint/2010/main" val="2242187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2208214" y="3429000"/>
            <a:ext cx="7920037" cy="2520950"/>
          </a:xfrm>
          <a:prstGeom prst="rect">
            <a:avLst/>
          </a:prstGeom>
          <a:solidFill>
            <a:srgbClr val="99CCFF">
              <a:alpha val="28999"/>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solidFill>
                <a:srgbClr val="FFFF00"/>
              </a:solidFill>
            </a:endParaRPr>
          </a:p>
        </p:txBody>
      </p:sp>
      <p:sp>
        <p:nvSpPr>
          <p:cNvPr id="14340" name="Rectangle 4"/>
          <p:cNvSpPr>
            <a:spLocks noGrp="1" noChangeArrowheads="1"/>
          </p:cNvSpPr>
          <p:nvPr>
            <p:ph type="body" idx="1"/>
          </p:nvPr>
        </p:nvSpPr>
        <p:spPr>
          <a:xfrm>
            <a:off x="1992313" y="3068638"/>
            <a:ext cx="8229600" cy="2952750"/>
          </a:xfrm>
        </p:spPr>
        <p:txBody>
          <a:bodyPr>
            <a:normAutofit/>
          </a:bodyPr>
          <a:lstStyle/>
          <a:p>
            <a:pPr algn="ctr">
              <a:lnSpc>
                <a:spcPct val="80000"/>
              </a:lnSpc>
              <a:buFontTx/>
              <a:buNone/>
            </a:pPr>
            <a:endParaRPr lang="pl-PL" altLang="pl-PL" sz="2400" b="1" dirty="0">
              <a:solidFill>
                <a:srgbClr val="FFFF00"/>
              </a:solidFill>
              <a:latin typeface="Calibri" panose="020F0502020204030204" pitchFamily="34" charset="0"/>
            </a:endParaRPr>
          </a:p>
          <a:p>
            <a:pPr>
              <a:lnSpc>
                <a:spcPct val="80000"/>
              </a:lnSpc>
              <a:buFontTx/>
              <a:buNone/>
            </a:pPr>
            <a:r>
              <a:rPr lang="pl-PL" altLang="pl-PL" sz="2400" b="1" dirty="0">
                <a:solidFill>
                  <a:srgbClr val="FFFF00"/>
                </a:solidFill>
                <a:latin typeface="Calibri" panose="020F0502020204030204" pitchFamily="34" charset="0"/>
              </a:rPr>
              <a:t>     </a:t>
            </a:r>
            <a:r>
              <a:rPr lang="en-US" altLang="pl-PL" sz="1800" dirty="0">
                <a:solidFill>
                  <a:srgbClr val="FFFF00"/>
                </a:solidFill>
                <a:latin typeface="Calibri" panose="020F0502020204030204" pitchFamily="34" charset="0"/>
              </a:rPr>
              <a:t>Art. 6. 1. The objection shall be expressed in the form of</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marL="342900" indent="-342900">
              <a:lnSpc>
                <a:spcPct val="80000"/>
              </a:lnSpc>
              <a:buFontTx/>
              <a:buAutoNum type="arabicParenR"/>
            </a:pPr>
            <a:r>
              <a:rPr lang="en-US" altLang="pl-PL" sz="1800" dirty="0">
                <a:solidFill>
                  <a:srgbClr val="FFFF00"/>
                </a:solidFill>
                <a:latin typeface="Calibri" panose="020F0502020204030204" pitchFamily="34" charset="0"/>
              </a:rPr>
              <a:t> an entry in the Central Register of Objections to the collection of cells, tissues and organs from human corpses; </a:t>
            </a:r>
            <a:endParaRPr lang="pl-PL" altLang="pl-PL" sz="1800" dirty="0" smtClean="0">
              <a:solidFill>
                <a:srgbClr val="FFFF00"/>
              </a:solidFill>
              <a:latin typeface="Calibri" panose="020F0502020204030204" pitchFamily="34" charset="0"/>
            </a:endParaRPr>
          </a:p>
          <a:p>
            <a:pPr marL="342900" indent="-342900">
              <a:lnSpc>
                <a:spcPct val="80000"/>
              </a:lnSpc>
              <a:buFontTx/>
              <a:buAutoNum type="arabicParenR"/>
            </a:pPr>
            <a:r>
              <a:rPr lang="en-US" altLang="pl-PL" sz="1800" dirty="0" smtClean="0">
                <a:solidFill>
                  <a:srgbClr val="FFFF00"/>
                </a:solidFill>
                <a:latin typeface="Calibri" panose="020F0502020204030204" pitchFamily="34" charset="0"/>
              </a:rPr>
              <a:t>a </a:t>
            </a:r>
            <a:r>
              <a:rPr lang="en-US" altLang="pl-PL" sz="1800" dirty="0">
                <a:solidFill>
                  <a:srgbClr val="FFFF00"/>
                </a:solidFill>
                <a:latin typeface="Calibri" panose="020F0502020204030204" pitchFamily="34" charset="0"/>
              </a:rPr>
              <a:t>written statement provided with a handwritten signature</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marL="342900" indent="-342900">
              <a:lnSpc>
                <a:spcPct val="80000"/>
              </a:lnSpc>
              <a:buFontTx/>
              <a:buAutoNum type="arabicParenR"/>
            </a:pPr>
            <a:r>
              <a:rPr lang="en-US" altLang="pl-PL" sz="1800" dirty="0" smtClean="0">
                <a:solidFill>
                  <a:srgbClr val="FFFF00"/>
                </a:solidFill>
                <a:latin typeface="Calibri" panose="020F0502020204030204" pitchFamily="34" charset="0"/>
              </a:rPr>
              <a:t>an </a:t>
            </a:r>
            <a:r>
              <a:rPr lang="en-US" altLang="pl-PL" sz="1800" dirty="0">
                <a:solidFill>
                  <a:srgbClr val="FFFF00"/>
                </a:solidFill>
                <a:latin typeface="Calibri" panose="020F0502020204030204" pitchFamily="34" charset="0"/>
              </a:rPr>
              <a:t>oral statement made </a:t>
            </a:r>
            <a:r>
              <a:rPr lang="en-US" altLang="pl-PL" sz="1800" dirty="0" smtClean="0">
                <a:solidFill>
                  <a:srgbClr val="FFFF00"/>
                </a:solidFill>
                <a:latin typeface="Calibri" panose="020F0502020204030204" pitchFamily="34" charset="0"/>
              </a:rPr>
              <a:t>in</a:t>
            </a:r>
            <a:r>
              <a:rPr lang="pl-PL" altLang="pl-PL" sz="1800" dirty="0" smtClean="0">
                <a:solidFill>
                  <a:srgbClr val="FFFF00"/>
                </a:solidFill>
                <a:latin typeface="Calibri" panose="020F0502020204030204" pitchFamily="34" charset="0"/>
              </a:rPr>
              <a:t> </a:t>
            </a:r>
            <a:r>
              <a:rPr lang="en-US" altLang="pl-PL" sz="1800" dirty="0">
                <a:solidFill>
                  <a:srgbClr val="FFFF00"/>
                </a:solidFill>
                <a:latin typeface="Calibri" panose="020F0502020204030204" pitchFamily="34" charset="0"/>
              </a:rPr>
              <a:t>the presence of at least two witnesses, confirmed by them in writing.</a:t>
            </a:r>
            <a:endParaRPr lang="pl-PL" altLang="pl-PL" sz="1800" dirty="0">
              <a:solidFill>
                <a:srgbClr val="FFFF00"/>
              </a:solidFill>
              <a:latin typeface="Calibri" panose="020F0502020204030204" pitchFamily="34"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765175"/>
            <a:ext cx="6408737" cy="2247900"/>
          </a:xfrm>
          <a:prstGeom prst="rect">
            <a:avLst/>
          </a:prstGeom>
          <a:noFill/>
          <a:extLst>
            <a:ext uri="{909E8E84-426E-40DD-AFC4-6F175D3DCCD1}">
              <a14:hiddenFill xmlns:a14="http://schemas.microsoft.com/office/drawing/2010/main">
                <a:solidFill>
                  <a:srgbClr val="FFFFFF"/>
                </a:solidFill>
              </a14:hiddenFill>
            </a:ext>
          </a:extLst>
        </p:spPr>
      </p:pic>
      <p:sp>
        <p:nvSpPr>
          <p:cNvPr id="14342" name="Rectangle 6"/>
          <p:cNvSpPr>
            <a:spLocks noChangeArrowheads="1"/>
          </p:cNvSpPr>
          <p:nvPr/>
        </p:nvSpPr>
        <p:spPr bwMode="auto">
          <a:xfrm>
            <a:off x="3998119" y="127794"/>
            <a:ext cx="46920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2400" b="1">
                <a:solidFill>
                  <a:srgbClr val="FFFF00"/>
                </a:solidFill>
                <a:latin typeface="Calibri" panose="020F0502020204030204" pitchFamily="34" charset="0"/>
              </a:rPr>
              <a:t>FORMS OF EXPRESSING OBJECTION</a:t>
            </a:r>
            <a:endParaRPr lang="pl-PL" altLang="pl-PL" sz="2400" b="1" dirty="0">
              <a:solidFill>
                <a:srgbClr val="FFFF00"/>
              </a:solidFill>
              <a:latin typeface="Calibri" panose="020F0502020204030204" pitchFamily="34" charset="0"/>
            </a:endParaRPr>
          </a:p>
        </p:txBody>
      </p:sp>
      <p:sp>
        <p:nvSpPr>
          <p:cNvPr id="2" name="Symbol zastępczy numeru slajdu 1"/>
          <p:cNvSpPr>
            <a:spLocks noGrp="1"/>
          </p:cNvSpPr>
          <p:nvPr>
            <p:ph type="sldNum" sz="quarter" idx="12"/>
          </p:nvPr>
        </p:nvSpPr>
        <p:spPr/>
        <p:txBody>
          <a:bodyPr/>
          <a:lstStyle/>
          <a:p>
            <a:fld id="{770A6749-074D-49F0-AF5C-CE553B70CF89}" type="slidenum">
              <a:rPr lang="pl-PL" smtClean="0"/>
              <a:t>12</a:t>
            </a:fld>
            <a:endParaRPr lang="pl-PL"/>
          </a:p>
        </p:txBody>
      </p:sp>
    </p:spTree>
    <p:extLst>
      <p:ext uri="{BB962C8B-B14F-4D97-AF65-F5344CB8AC3E}">
        <p14:creationId xmlns:p14="http://schemas.microsoft.com/office/powerpoint/2010/main" val="3412394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1981200" y="274639"/>
            <a:ext cx="8229600" cy="706437"/>
          </a:xfrm>
        </p:spPr>
        <p:txBody>
          <a:bodyPr>
            <a:normAutofit/>
          </a:bodyPr>
          <a:lstStyle/>
          <a:p>
            <a:pPr algn="ctr"/>
            <a:r>
              <a:rPr lang="en-US" altLang="pl-PL" dirty="0">
                <a:solidFill>
                  <a:srgbClr val="FFFF00"/>
                </a:solidFill>
              </a:rPr>
              <a:t>WHAT IS A DECLARATION OF </a:t>
            </a:r>
            <a:r>
              <a:rPr lang="pl-PL" altLang="pl-PL" dirty="0" smtClean="0">
                <a:solidFill>
                  <a:srgbClr val="FFFF00"/>
                </a:solidFill>
              </a:rPr>
              <a:t>WILL </a:t>
            </a:r>
            <a:r>
              <a:rPr lang="en-US" altLang="pl-PL" dirty="0" smtClean="0">
                <a:solidFill>
                  <a:srgbClr val="FFFF00"/>
                </a:solidFill>
              </a:rPr>
              <a:t>?</a:t>
            </a:r>
            <a:endParaRPr lang="pl-PL" altLang="pl-PL" dirty="0">
              <a:solidFill>
                <a:srgbClr val="FFFF00"/>
              </a:solidFill>
            </a:endParaRPr>
          </a:p>
        </p:txBody>
      </p:sp>
      <p:sp>
        <p:nvSpPr>
          <p:cNvPr id="36868" name="Rectangle 4"/>
          <p:cNvSpPr>
            <a:spLocks noGrp="1" noChangeArrowheads="1"/>
          </p:cNvSpPr>
          <p:nvPr>
            <p:ph type="body" idx="1"/>
          </p:nvPr>
        </p:nvSpPr>
        <p:spPr>
          <a:xfrm>
            <a:off x="1918188" y="1627641"/>
            <a:ext cx="8229600" cy="2846387"/>
          </a:xfrm>
        </p:spPr>
        <p:txBody>
          <a:bodyPr>
            <a:noAutofit/>
          </a:bodyPr>
          <a:lstStyle/>
          <a:p>
            <a:pPr>
              <a:lnSpc>
                <a:spcPct val="80000"/>
              </a:lnSpc>
              <a:buFontTx/>
              <a:buNone/>
            </a:pPr>
            <a:endParaRPr lang="pl-PL" altLang="pl-PL" sz="1600" dirty="0">
              <a:solidFill>
                <a:srgbClr val="FFFF00"/>
              </a:solidFill>
            </a:endParaRPr>
          </a:p>
          <a:p>
            <a:pPr>
              <a:lnSpc>
                <a:spcPct val="80000"/>
              </a:lnSpc>
            </a:pPr>
            <a:r>
              <a:rPr lang="en-US" altLang="pl-PL" sz="1600" dirty="0">
                <a:solidFill>
                  <a:srgbClr val="FFFF00"/>
                </a:solidFill>
                <a:latin typeface="Calibri" panose="020F0502020204030204" pitchFamily="34" charset="0"/>
              </a:rPr>
              <a:t>An ID-card sized </a:t>
            </a:r>
            <a:r>
              <a:rPr lang="en-US" altLang="pl-PL" sz="1600" dirty="0" err="1">
                <a:solidFill>
                  <a:srgbClr val="FFFF00"/>
                </a:solidFill>
                <a:latin typeface="Calibri" panose="020F0502020204030204" pitchFamily="34" charset="0"/>
              </a:rPr>
              <a:t>formHas</a:t>
            </a:r>
            <a:r>
              <a:rPr lang="en-US" altLang="pl-PL" sz="1600" dirty="0">
                <a:solidFill>
                  <a:srgbClr val="FFFF00"/>
                </a:solidFill>
                <a:latin typeface="Calibri" panose="020F0502020204030204" pitchFamily="34" charset="0"/>
              </a:rPr>
              <a:t> no legal </a:t>
            </a:r>
            <a:r>
              <a:rPr lang="en-US" altLang="pl-PL" sz="1600" dirty="0" err="1">
                <a:solidFill>
                  <a:srgbClr val="FFFF00"/>
                </a:solidFill>
                <a:latin typeface="Calibri" panose="020F0502020204030204" pitchFamily="34" charset="0"/>
              </a:rPr>
              <a:t>forceIs</a:t>
            </a:r>
            <a:r>
              <a:rPr lang="en-US" altLang="pl-PL" sz="1600" dirty="0">
                <a:solidFill>
                  <a:srgbClr val="FFFF00"/>
                </a:solidFill>
                <a:latin typeface="Calibri" panose="020F0502020204030204" pitchFamily="34" charset="0"/>
              </a:rPr>
              <a:t> for informational </a:t>
            </a:r>
            <a:r>
              <a:rPr lang="en-US" altLang="pl-PL" sz="1600" dirty="0" smtClean="0">
                <a:solidFill>
                  <a:srgbClr val="FFFF00"/>
                </a:solidFill>
                <a:latin typeface="Calibri" panose="020F0502020204030204" pitchFamily="34" charset="0"/>
              </a:rPr>
              <a:t>purposes</a:t>
            </a:r>
            <a:endParaRPr lang="pl-PL" altLang="pl-PL" sz="1600" dirty="0" smtClean="0">
              <a:solidFill>
                <a:srgbClr val="FFFF00"/>
              </a:solidFill>
              <a:latin typeface="Calibri" panose="020F0502020204030204" pitchFamily="34" charset="0"/>
            </a:endParaRPr>
          </a:p>
          <a:p>
            <a:pPr>
              <a:lnSpc>
                <a:spcPct val="80000"/>
              </a:lnSpc>
            </a:pPr>
            <a:r>
              <a:rPr lang="en-US" altLang="pl-PL" sz="1600" dirty="0" smtClean="0">
                <a:solidFill>
                  <a:srgbClr val="FFFF00"/>
                </a:solidFill>
                <a:latin typeface="Calibri" panose="020F0502020204030204" pitchFamily="34" charset="0"/>
              </a:rPr>
              <a:t>Contains </a:t>
            </a:r>
            <a:r>
              <a:rPr lang="en-US" altLang="pl-PL" sz="1600" dirty="0">
                <a:solidFill>
                  <a:srgbClr val="FFFF00"/>
                </a:solidFill>
                <a:latin typeface="Calibri" panose="020F0502020204030204" pitchFamily="34" charset="0"/>
              </a:rPr>
              <a:t>personal data of the person filling it </a:t>
            </a:r>
            <a:r>
              <a:rPr lang="en-US" altLang="pl-PL" sz="1600" dirty="0" smtClean="0">
                <a:solidFill>
                  <a:srgbClr val="FFFF00"/>
                </a:solidFill>
                <a:latin typeface="Calibri" panose="020F0502020204030204" pitchFamily="34" charset="0"/>
              </a:rPr>
              <a:t>out</a:t>
            </a:r>
            <a:endParaRPr lang="pl-PL" altLang="pl-PL" sz="1600" dirty="0" smtClean="0">
              <a:solidFill>
                <a:srgbClr val="FFFF00"/>
              </a:solidFill>
              <a:latin typeface="Calibri" panose="020F0502020204030204" pitchFamily="34" charset="0"/>
            </a:endParaRPr>
          </a:p>
          <a:p>
            <a:pPr>
              <a:lnSpc>
                <a:spcPct val="80000"/>
              </a:lnSpc>
            </a:pPr>
            <a:r>
              <a:rPr lang="en-US" altLang="pl-PL" sz="1600" dirty="0" smtClean="0">
                <a:solidFill>
                  <a:srgbClr val="FFFF00"/>
                </a:solidFill>
                <a:latin typeface="Calibri" panose="020F0502020204030204" pitchFamily="34" charset="0"/>
              </a:rPr>
              <a:t>Contains </a:t>
            </a:r>
            <a:r>
              <a:rPr lang="en-US" altLang="pl-PL" sz="1600" dirty="0">
                <a:solidFill>
                  <a:srgbClr val="FFFF00"/>
                </a:solidFill>
                <a:latin typeface="Calibri" panose="020F0502020204030204" pitchFamily="34" charset="0"/>
              </a:rPr>
              <a:t>a statement that the family has been informed of the decision </a:t>
            </a:r>
            <a:r>
              <a:rPr lang="en-US" altLang="pl-PL" sz="1600" dirty="0" smtClean="0">
                <a:solidFill>
                  <a:srgbClr val="FFFF00"/>
                </a:solidFill>
                <a:latin typeface="Calibri" panose="020F0502020204030204" pitchFamily="34" charset="0"/>
              </a:rPr>
              <a:t>(!)</a:t>
            </a:r>
            <a:endParaRPr lang="pl-PL" altLang="pl-PL" sz="1600" dirty="0" smtClean="0">
              <a:solidFill>
                <a:srgbClr val="FFFF00"/>
              </a:solidFill>
              <a:latin typeface="Calibri" panose="020F0502020204030204" pitchFamily="34" charset="0"/>
            </a:endParaRPr>
          </a:p>
          <a:p>
            <a:pPr>
              <a:lnSpc>
                <a:spcPct val="80000"/>
              </a:lnSpc>
            </a:pPr>
            <a:r>
              <a:rPr lang="en-US" altLang="pl-PL" sz="1600" dirty="0" smtClean="0">
                <a:solidFill>
                  <a:srgbClr val="FFFF00"/>
                </a:solidFill>
                <a:latin typeface="Calibri" panose="020F0502020204030204" pitchFamily="34" charset="0"/>
              </a:rPr>
              <a:t>The </a:t>
            </a:r>
            <a:r>
              <a:rPr lang="en-US" altLang="pl-PL" sz="1600" dirty="0">
                <a:solidFill>
                  <a:srgbClr val="FFFF00"/>
                </a:solidFill>
                <a:latin typeface="Calibri" panose="020F0502020204030204" pitchFamily="34" charset="0"/>
              </a:rPr>
              <a:t>completed form does not need to be returned </a:t>
            </a:r>
            <a:r>
              <a:rPr lang="en-US" altLang="pl-PL" sz="1600" dirty="0" smtClean="0">
                <a:solidFill>
                  <a:srgbClr val="FFFF00"/>
                </a:solidFill>
                <a:latin typeface="Calibri" panose="020F0502020204030204" pitchFamily="34" charset="0"/>
              </a:rPr>
              <a:t>anywhere</a:t>
            </a:r>
            <a:r>
              <a:rPr lang="pl-PL" altLang="pl-PL" sz="1600" dirty="0" smtClean="0">
                <a:solidFill>
                  <a:srgbClr val="FFFF00"/>
                </a:solidFill>
                <a:latin typeface="Calibri" panose="020F0502020204030204" pitchFamily="34" charset="0"/>
              </a:rPr>
              <a:t>, </a:t>
            </a:r>
            <a:r>
              <a:rPr lang="en-US" altLang="pl-PL" sz="1600" dirty="0" smtClean="0">
                <a:solidFill>
                  <a:srgbClr val="FFFF00"/>
                </a:solidFill>
                <a:latin typeface="Calibri" panose="020F0502020204030204" pitchFamily="34" charset="0"/>
              </a:rPr>
              <a:t>but</a:t>
            </a:r>
            <a:r>
              <a:rPr lang="pl-PL" altLang="pl-PL" sz="1600" dirty="0" smtClean="0">
                <a:solidFill>
                  <a:srgbClr val="FFFF00"/>
                </a:solidFill>
                <a:latin typeface="Calibri" panose="020F0502020204030204" pitchFamily="34" charset="0"/>
              </a:rPr>
              <a:t> </a:t>
            </a:r>
            <a:r>
              <a:rPr lang="en-US" altLang="pl-PL" sz="1600" dirty="0" smtClean="0">
                <a:solidFill>
                  <a:srgbClr val="FFFF00"/>
                </a:solidFill>
                <a:latin typeface="Calibri" panose="020F0502020204030204" pitchFamily="34" charset="0"/>
              </a:rPr>
              <a:t>you </a:t>
            </a:r>
            <a:r>
              <a:rPr lang="en-US" altLang="pl-PL" sz="1600" dirty="0">
                <a:solidFill>
                  <a:srgbClr val="FFFF00"/>
                </a:solidFill>
                <a:latin typeface="Calibri" panose="020F0502020204030204" pitchFamily="34" charset="0"/>
              </a:rPr>
              <a:t>should inform your family and loved ones about filling it out so that they know </a:t>
            </a:r>
            <a:r>
              <a:rPr lang="pl-PL" altLang="pl-PL" sz="1600" dirty="0" err="1" smtClean="0">
                <a:solidFill>
                  <a:srgbClr val="FFFF00"/>
                </a:solidFill>
                <a:latin typeface="Calibri" panose="020F0502020204030204" pitchFamily="34" charset="0"/>
              </a:rPr>
              <a:t>your</a:t>
            </a:r>
            <a:r>
              <a:rPr lang="pl-PL" altLang="pl-PL" sz="1600" dirty="0" smtClean="0">
                <a:solidFill>
                  <a:srgbClr val="FFFF00"/>
                </a:solidFill>
                <a:latin typeface="Calibri" panose="020F0502020204030204" pitchFamily="34" charset="0"/>
              </a:rPr>
              <a:t> </a:t>
            </a:r>
            <a:r>
              <a:rPr lang="en-US" altLang="pl-PL" sz="1600" dirty="0" smtClean="0">
                <a:solidFill>
                  <a:srgbClr val="FFFF00"/>
                </a:solidFill>
                <a:latin typeface="Calibri" panose="020F0502020204030204" pitchFamily="34" charset="0"/>
              </a:rPr>
              <a:t>will</a:t>
            </a:r>
            <a:r>
              <a:rPr lang="en-US" altLang="pl-PL" sz="1600" dirty="0">
                <a:solidFill>
                  <a:srgbClr val="FFFF00"/>
                </a:solidFill>
                <a:latin typeface="Calibri" panose="020F0502020204030204" pitchFamily="34" charset="0"/>
              </a:rPr>
              <a:t>.</a:t>
            </a:r>
            <a:endParaRPr lang="pl-PL" altLang="pl-PL" sz="1600" dirty="0">
              <a:solidFill>
                <a:srgbClr val="FFFF00"/>
              </a:solidFill>
              <a:latin typeface="Calibri" panose="020F0502020204030204" pitchFamily="34" charset="0"/>
            </a:endParaRPr>
          </a:p>
          <a:p>
            <a:pPr>
              <a:lnSpc>
                <a:spcPct val="80000"/>
              </a:lnSpc>
            </a:pPr>
            <a:endParaRPr lang="pl-PL" altLang="pl-PL" sz="1600" dirty="0">
              <a:solidFill>
                <a:srgbClr val="FFFF00"/>
              </a:solidFill>
              <a:latin typeface="Calibri" panose="020F0502020204030204" pitchFamily="34" charset="0"/>
            </a:endParaRPr>
          </a:p>
          <a:p>
            <a:pPr>
              <a:lnSpc>
                <a:spcPct val="80000"/>
              </a:lnSpc>
            </a:pPr>
            <a:endParaRPr lang="pl-PL" altLang="pl-PL" sz="1600" dirty="0">
              <a:solidFill>
                <a:srgbClr val="FFFF00"/>
              </a:solidFill>
              <a:latin typeface="Calibri" panose="020F0502020204030204" pitchFamily="34" charset="0"/>
            </a:endParaRPr>
          </a:p>
        </p:txBody>
      </p:sp>
      <p:pic>
        <p:nvPicPr>
          <p:cNvPr id="36869" name="Picture 5" descr="OW_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224" y="3258902"/>
            <a:ext cx="3024188" cy="2065337"/>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numeru slajdu 1"/>
          <p:cNvSpPr>
            <a:spLocks noGrp="1"/>
          </p:cNvSpPr>
          <p:nvPr>
            <p:ph type="sldNum" sz="quarter" idx="12"/>
          </p:nvPr>
        </p:nvSpPr>
        <p:spPr/>
        <p:txBody>
          <a:bodyPr/>
          <a:lstStyle/>
          <a:p>
            <a:fld id="{770A6749-074D-49F0-AF5C-CE553B70CF89}" type="slidenum">
              <a:rPr lang="pl-PL" smtClean="0"/>
              <a:t>13</a:t>
            </a:fld>
            <a:endParaRPr lang="pl-PL"/>
          </a:p>
        </p:txBody>
      </p:sp>
      <p:sp>
        <p:nvSpPr>
          <p:cNvPr id="3" name="Prostokąt 2"/>
          <p:cNvSpPr/>
          <p:nvPr/>
        </p:nvSpPr>
        <p:spPr>
          <a:xfrm>
            <a:off x="1709058" y="5477495"/>
            <a:ext cx="7129324" cy="523220"/>
          </a:xfrm>
          <a:prstGeom prst="rect">
            <a:avLst/>
          </a:prstGeom>
        </p:spPr>
        <p:txBody>
          <a:bodyPr wrap="none">
            <a:spAutoFit/>
          </a:bodyPr>
          <a:lstStyle/>
          <a:p>
            <a:r>
              <a:rPr lang="en-US" sz="2800" b="1" dirty="0">
                <a:solidFill>
                  <a:srgbClr val="FFFF00"/>
                </a:solidFill>
              </a:rPr>
              <a:t>DECLARATION OF INTENT – NOT A DOCUMENT</a:t>
            </a:r>
            <a:endParaRPr lang="pl-PL" sz="2800" b="1" dirty="0">
              <a:solidFill>
                <a:srgbClr val="FFFF00"/>
              </a:solidFill>
            </a:endParaRPr>
          </a:p>
        </p:txBody>
      </p:sp>
    </p:spTree>
    <p:extLst>
      <p:ext uri="{BB962C8B-B14F-4D97-AF65-F5344CB8AC3E}">
        <p14:creationId xmlns:p14="http://schemas.microsoft.com/office/powerpoint/2010/main" val="315210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2133600" y="1981200"/>
            <a:ext cx="2438400" cy="762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l-PL" altLang="pl-PL"/>
          </a:p>
        </p:txBody>
      </p:sp>
      <p:sp>
        <p:nvSpPr>
          <p:cNvPr id="62467" name="Rectangle 2"/>
          <p:cNvSpPr>
            <a:spLocks noChangeArrowheads="1"/>
          </p:cNvSpPr>
          <p:nvPr/>
        </p:nvSpPr>
        <p:spPr bwMode="auto">
          <a:xfrm>
            <a:off x="2209800" y="838200"/>
            <a:ext cx="7772400" cy="914400"/>
          </a:xfrm>
          <a:prstGeom prst="rect">
            <a:avLst/>
          </a:prstGeom>
          <a:solidFill>
            <a:srgbClr val="00CC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Clr>
                <a:srgbClr val="000000"/>
              </a:buClr>
              <a:buSzPct val="100000"/>
              <a:buFont typeface="Times New Roman" panose="02020603050405020304" pitchFamily="18" charset="0"/>
              <a:buNone/>
            </a:pPr>
            <a:r>
              <a:rPr lang="en-US" altLang="pl-PL" b="1" dirty="0">
                <a:solidFill>
                  <a:srgbClr val="FFFF00"/>
                </a:solidFill>
              </a:rPr>
              <a:t>Organizational and Coordination Center for Transplantation</a:t>
            </a:r>
            <a:endParaRPr lang="pl-PL" altLang="pl-PL" b="1" dirty="0">
              <a:solidFill>
                <a:srgbClr val="FFFF00"/>
              </a:solidFill>
            </a:endParaRPr>
          </a:p>
        </p:txBody>
      </p:sp>
      <p:sp>
        <p:nvSpPr>
          <p:cNvPr id="62468" name="Text Box 3"/>
          <p:cNvSpPr txBox="1">
            <a:spLocks noChangeArrowheads="1"/>
          </p:cNvSpPr>
          <p:nvPr/>
        </p:nvSpPr>
        <p:spPr bwMode="auto">
          <a:xfrm>
            <a:off x="3886200" y="228601"/>
            <a:ext cx="44958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smtClean="0">
                <a:solidFill>
                  <a:srgbClr val="FFFF00"/>
                </a:solidFill>
              </a:rPr>
              <a:t>MINISTRY OF HEALTH</a:t>
            </a:r>
            <a:endParaRPr lang="pl-PL" altLang="pl-PL" dirty="0">
              <a:solidFill>
                <a:srgbClr val="FFFF00"/>
              </a:solidFill>
            </a:endParaRPr>
          </a:p>
        </p:txBody>
      </p:sp>
      <p:sp>
        <p:nvSpPr>
          <p:cNvPr id="62469" name="Text Box 4"/>
          <p:cNvSpPr txBox="1">
            <a:spLocks noChangeArrowheads="1"/>
          </p:cNvSpPr>
          <p:nvPr/>
        </p:nvSpPr>
        <p:spPr bwMode="auto">
          <a:xfrm>
            <a:off x="1828800" y="838201"/>
            <a:ext cx="86106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smtClean="0">
                <a:solidFill>
                  <a:srgbClr val="FF0000"/>
                </a:solidFill>
              </a:rPr>
              <a:t>POLTRANSPLANT</a:t>
            </a:r>
            <a:endParaRPr lang="pl-PL" altLang="pl-PL" dirty="0">
              <a:solidFill>
                <a:srgbClr val="FF0000"/>
              </a:solidFill>
            </a:endParaRPr>
          </a:p>
        </p:txBody>
      </p:sp>
      <p:sp>
        <p:nvSpPr>
          <p:cNvPr id="62470" name="Text Box 5"/>
          <p:cNvSpPr txBox="1">
            <a:spLocks noChangeArrowheads="1"/>
          </p:cNvSpPr>
          <p:nvPr/>
        </p:nvSpPr>
        <p:spPr bwMode="auto">
          <a:xfrm>
            <a:off x="2133600" y="1981201"/>
            <a:ext cx="24384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National</a:t>
            </a:r>
            <a:r>
              <a:rPr lang="pl-PL" altLang="pl-PL" dirty="0" smtClean="0">
                <a:solidFill>
                  <a:srgbClr val="000000"/>
                </a:solidFill>
              </a:rPr>
              <a:t> </a:t>
            </a:r>
            <a:r>
              <a:rPr lang="pl-PL" altLang="pl-PL" dirty="0" err="1" smtClean="0">
                <a:solidFill>
                  <a:srgbClr val="000000"/>
                </a:solidFill>
              </a:rPr>
              <a:t>Recipients</a:t>
            </a:r>
            <a:r>
              <a:rPr lang="pl-PL" altLang="pl-PL" dirty="0" smtClean="0">
                <a:solidFill>
                  <a:srgbClr val="000000"/>
                </a:solidFill>
              </a:rPr>
              <a:t> List</a:t>
            </a:r>
            <a:endParaRPr lang="pl-PL" altLang="pl-PL" dirty="0">
              <a:solidFill>
                <a:srgbClr val="000000"/>
              </a:solidFill>
            </a:endParaRPr>
          </a:p>
        </p:txBody>
      </p:sp>
      <p:sp>
        <p:nvSpPr>
          <p:cNvPr id="62471" name="Text Box 6"/>
          <p:cNvSpPr txBox="1">
            <a:spLocks noChangeArrowheads="1"/>
          </p:cNvSpPr>
          <p:nvPr/>
        </p:nvSpPr>
        <p:spPr bwMode="auto">
          <a:xfrm>
            <a:off x="4876800" y="1981201"/>
            <a:ext cx="2438400" cy="1017844"/>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National</a:t>
            </a:r>
            <a:r>
              <a:rPr lang="pl-PL" altLang="pl-PL" dirty="0" smtClean="0">
                <a:solidFill>
                  <a:srgbClr val="000000"/>
                </a:solidFill>
              </a:rPr>
              <a:t> </a:t>
            </a:r>
            <a:r>
              <a:rPr lang="pl-PL" altLang="pl-PL" dirty="0" err="1" smtClean="0">
                <a:solidFill>
                  <a:srgbClr val="000000"/>
                </a:solidFill>
              </a:rPr>
              <a:t>Coordination</a:t>
            </a:r>
            <a:r>
              <a:rPr lang="pl-PL" altLang="pl-PL" dirty="0" smtClean="0">
                <a:solidFill>
                  <a:srgbClr val="000000"/>
                </a:solidFill>
              </a:rPr>
              <a:t> Center</a:t>
            </a:r>
            <a:endParaRPr lang="pl-PL" altLang="pl-PL" dirty="0">
              <a:solidFill>
                <a:srgbClr val="000000"/>
              </a:solidFill>
            </a:endParaRPr>
          </a:p>
        </p:txBody>
      </p:sp>
      <p:sp>
        <p:nvSpPr>
          <p:cNvPr id="62472" name="Text Box 7"/>
          <p:cNvSpPr txBox="1">
            <a:spLocks noChangeArrowheads="1"/>
          </p:cNvSpPr>
          <p:nvPr/>
        </p:nvSpPr>
        <p:spPr bwMode="auto">
          <a:xfrm>
            <a:off x="7467600" y="1981201"/>
            <a:ext cx="2819400" cy="710067"/>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National</a:t>
            </a:r>
            <a:r>
              <a:rPr lang="pl-PL" altLang="pl-PL" dirty="0" smtClean="0">
                <a:solidFill>
                  <a:srgbClr val="000000"/>
                </a:solidFill>
              </a:rPr>
              <a:t> Registry of </a:t>
            </a:r>
            <a:r>
              <a:rPr lang="pl-PL" altLang="pl-PL" dirty="0" err="1" smtClean="0">
                <a:solidFill>
                  <a:srgbClr val="000000"/>
                </a:solidFill>
              </a:rPr>
              <a:t>Refusals</a:t>
            </a:r>
            <a:endParaRPr lang="pl-PL" altLang="pl-PL" dirty="0">
              <a:solidFill>
                <a:srgbClr val="000000"/>
              </a:solidFill>
            </a:endParaRPr>
          </a:p>
        </p:txBody>
      </p:sp>
      <p:sp>
        <p:nvSpPr>
          <p:cNvPr id="62473" name="Text Box 8"/>
          <p:cNvSpPr txBox="1">
            <a:spLocks noChangeArrowheads="1"/>
          </p:cNvSpPr>
          <p:nvPr/>
        </p:nvSpPr>
        <p:spPr bwMode="auto">
          <a:xfrm>
            <a:off x="2667000" y="3124201"/>
            <a:ext cx="1676400" cy="1017844"/>
          </a:xfrm>
          <a:prstGeom prst="rect">
            <a:avLst/>
          </a:prstGeom>
          <a:solidFill>
            <a:srgbClr val="FFFF00"/>
          </a:solidFill>
          <a:ln w="9360" cap="sq">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Regional</a:t>
            </a:r>
            <a:r>
              <a:rPr lang="pl-PL" altLang="pl-PL" dirty="0" smtClean="0">
                <a:solidFill>
                  <a:srgbClr val="000000"/>
                </a:solidFill>
              </a:rPr>
              <a:t> </a:t>
            </a:r>
            <a:r>
              <a:rPr lang="pl-PL" altLang="pl-PL" dirty="0" err="1" smtClean="0">
                <a:solidFill>
                  <a:srgbClr val="000000"/>
                </a:solidFill>
              </a:rPr>
              <a:t>Recipients</a:t>
            </a:r>
            <a:r>
              <a:rPr lang="pl-PL" altLang="pl-PL" dirty="0" smtClean="0">
                <a:solidFill>
                  <a:srgbClr val="000000"/>
                </a:solidFill>
              </a:rPr>
              <a:t> </a:t>
            </a:r>
            <a:r>
              <a:rPr lang="pl-PL" altLang="pl-PL" dirty="0" err="1" smtClean="0">
                <a:solidFill>
                  <a:srgbClr val="000000"/>
                </a:solidFill>
              </a:rPr>
              <a:t>LIst</a:t>
            </a:r>
            <a:endParaRPr lang="pl-PL" altLang="pl-PL" dirty="0">
              <a:solidFill>
                <a:srgbClr val="000000"/>
              </a:solidFill>
            </a:endParaRPr>
          </a:p>
        </p:txBody>
      </p:sp>
      <p:sp>
        <p:nvSpPr>
          <p:cNvPr id="62474" name="Text Box 9"/>
          <p:cNvSpPr txBox="1">
            <a:spLocks noChangeArrowheads="1"/>
          </p:cNvSpPr>
          <p:nvPr/>
        </p:nvSpPr>
        <p:spPr bwMode="auto">
          <a:xfrm>
            <a:off x="4876800" y="3048001"/>
            <a:ext cx="2590800" cy="710067"/>
          </a:xfrm>
          <a:prstGeom prst="rect">
            <a:avLst/>
          </a:prstGeom>
          <a:solidFill>
            <a:srgbClr val="FFFF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Regional</a:t>
            </a:r>
            <a:r>
              <a:rPr lang="pl-PL" altLang="pl-PL" dirty="0" smtClean="0">
                <a:solidFill>
                  <a:srgbClr val="000000"/>
                </a:solidFill>
              </a:rPr>
              <a:t> Transplant </a:t>
            </a:r>
            <a:r>
              <a:rPr lang="pl-PL" altLang="pl-PL" dirty="0" err="1" smtClean="0">
                <a:solidFill>
                  <a:srgbClr val="000000"/>
                </a:solidFill>
              </a:rPr>
              <a:t>Coordinator</a:t>
            </a:r>
            <a:endParaRPr lang="pl-PL" altLang="pl-PL" dirty="0">
              <a:solidFill>
                <a:srgbClr val="000000"/>
              </a:solidFill>
            </a:endParaRPr>
          </a:p>
        </p:txBody>
      </p:sp>
      <p:sp>
        <p:nvSpPr>
          <p:cNvPr id="62475" name="Text Box 10"/>
          <p:cNvSpPr txBox="1">
            <a:spLocks noChangeArrowheads="1"/>
          </p:cNvSpPr>
          <p:nvPr/>
        </p:nvSpPr>
        <p:spPr bwMode="auto">
          <a:xfrm>
            <a:off x="4724400" y="4343401"/>
            <a:ext cx="3048000" cy="710067"/>
          </a:xfrm>
          <a:prstGeom prst="rect">
            <a:avLst/>
          </a:prstGeom>
          <a:solidFill>
            <a:srgbClr val="FF00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250"/>
              </a:spcBef>
              <a:buClrTx/>
            </a:pPr>
            <a:r>
              <a:rPr lang="pl-PL" altLang="pl-PL" dirty="0" err="1" smtClean="0">
                <a:solidFill>
                  <a:srgbClr val="000000"/>
                </a:solidFill>
              </a:rPr>
              <a:t>Hospital</a:t>
            </a:r>
            <a:r>
              <a:rPr lang="pl-PL" altLang="pl-PL" dirty="0" smtClean="0">
                <a:solidFill>
                  <a:srgbClr val="000000"/>
                </a:solidFill>
              </a:rPr>
              <a:t> Transplant </a:t>
            </a:r>
            <a:r>
              <a:rPr lang="pl-PL" altLang="pl-PL" dirty="0" err="1" smtClean="0">
                <a:solidFill>
                  <a:srgbClr val="000000"/>
                </a:solidFill>
              </a:rPr>
              <a:t>Coordinator</a:t>
            </a:r>
            <a:endParaRPr lang="pl-PL" altLang="pl-PL" dirty="0">
              <a:solidFill>
                <a:srgbClr val="000000"/>
              </a:solidFill>
            </a:endParaRPr>
          </a:p>
        </p:txBody>
      </p:sp>
      <p:sp>
        <p:nvSpPr>
          <p:cNvPr id="2" name="Symbol zastępczy numeru slajdu 1"/>
          <p:cNvSpPr>
            <a:spLocks noGrp="1"/>
          </p:cNvSpPr>
          <p:nvPr>
            <p:ph type="sldNum" sz="quarter" idx="12"/>
          </p:nvPr>
        </p:nvSpPr>
        <p:spPr/>
        <p:txBody>
          <a:bodyPr/>
          <a:lstStyle/>
          <a:p>
            <a:fld id="{770A6749-074D-49F0-AF5C-CE553B70CF89}" type="slidenum">
              <a:rPr lang="pl-PL" smtClean="0"/>
              <a:t>14</a:t>
            </a:fld>
            <a:endParaRPr lang="pl-PL"/>
          </a:p>
        </p:txBody>
      </p:sp>
    </p:spTree>
    <p:extLst>
      <p:ext uri="{BB962C8B-B14F-4D97-AF65-F5344CB8AC3E}">
        <p14:creationId xmlns:p14="http://schemas.microsoft.com/office/powerpoint/2010/main" val="2399494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286000" y="762000"/>
            <a:ext cx="8001000" cy="5134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panose="020B0604020202020204" pitchFamily="34" charset="0"/>
                <a:ea typeface="Microsoft YaHei" panose="020B0503020204020204" pitchFamily="34" charset="-122"/>
              </a:defRPr>
            </a:lvl9pPr>
          </a:lstStyle>
          <a:p>
            <a:pPr algn="ctr">
              <a:spcBef>
                <a:spcPts val="1500"/>
              </a:spcBef>
              <a:buClrTx/>
            </a:pPr>
            <a:r>
              <a:rPr lang="en-US" altLang="pl-PL" sz="2400" b="1" dirty="0">
                <a:solidFill>
                  <a:srgbClr val="FFFF00"/>
                </a:solidFill>
              </a:rPr>
              <a:t>POLTRANSPLANT: Organizational and Coordination Center for Transplantation</a:t>
            </a:r>
            <a:endParaRPr lang="pl-PL" altLang="pl-PL" sz="2400" b="1" dirty="0">
              <a:solidFill>
                <a:srgbClr val="FFFF00"/>
              </a:solidFill>
            </a:endParaRPr>
          </a:p>
          <a:p>
            <a:pPr>
              <a:spcBef>
                <a:spcPts val="1500"/>
              </a:spcBef>
              <a:buClrTx/>
            </a:pPr>
            <a:r>
              <a:rPr lang="en-US" altLang="pl-PL" sz="2400" b="1" dirty="0" smtClean="0">
                <a:solidFill>
                  <a:srgbClr val="FFFF00"/>
                </a:solidFill>
              </a:rPr>
              <a:t>POLTRANSPLANT</a:t>
            </a:r>
            <a:r>
              <a:rPr lang="pl-PL" altLang="pl-PL" sz="2400" b="1" dirty="0" smtClean="0">
                <a:solidFill>
                  <a:srgbClr val="FFFF00"/>
                </a:solidFill>
              </a:rPr>
              <a:t>’s </a:t>
            </a:r>
            <a:r>
              <a:rPr lang="en-US" altLang="pl-PL" sz="2400" b="1" dirty="0" smtClean="0">
                <a:solidFill>
                  <a:srgbClr val="FFFF00"/>
                </a:solidFill>
              </a:rPr>
              <a:t> Tasks</a:t>
            </a:r>
            <a:endParaRPr lang="pl-PL" altLang="pl-PL" sz="2400" b="1"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organization </a:t>
            </a:r>
            <a:r>
              <a:rPr lang="en-US" altLang="pl-PL" sz="2400" dirty="0">
                <a:solidFill>
                  <a:srgbClr val="FFFF00"/>
                </a:solidFill>
              </a:rPr>
              <a:t>and coordination of organ collection and transplantation in </a:t>
            </a:r>
            <a:r>
              <a:rPr lang="en-US" altLang="pl-PL" sz="2400" dirty="0" smtClean="0">
                <a:solidFill>
                  <a:srgbClr val="FFFF00"/>
                </a:solidFill>
              </a:rPr>
              <a:t>Poland</a:t>
            </a:r>
            <a:endParaRPr lang="pl-PL" altLang="pl-PL" sz="2400"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maintenance </a:t>
            </a:r>
            <a:r>
              <a:rPr lang="en-US" altLang="pl-PL" sz="2400" dirty="0">
                <a:solidFill>
                  <a:srgbClr val="FFFF00"/>
                </a:solidFill>
              </a:rPr>
              <a:t>of the Central Register of </a:t>
            </a:r>
            <a:r>
              <a:rPr lang="en-US" altLang="pl-PL" sz="2400" dirty="0" smtClean="0">
                <a:solidFill>
                  <a:srgbClr val="FFFF00"/>
                </a:solidFill>
              </a:rPr>
              <a:t>Objections</a:t>
            </a:r>
            <a:endParaRPr lang="pl-PL" altLang="pl-PL" sz="2400"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supervision </a:t>
            </a:r>
            <a:r>
              <a:rPr lang="en-US" altLang="pl-PL" sz="2400" dirty="0">
                <a:solidFill>
                  <a:srgbClr val="FFFF00"/>
                </a:solidFill>
              </a:rPr>
              <a:t>of national lists of </a:t>
            </a:r>
            <a:r>
              <a:rPr lang="en-US" altLang="pl-PL" sz="2400" dirty="0" smtClean="0">
                <a:solidFill>
                  <a:srgbClr val="FFFF00"/>
                </a:solidFill>
              </a:rPr>
              <a:t>recipients</a:t>
            </a:r>
            <a:endParaRPr lang="pl-PL" altLang="pl-PL" sz="2400"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supervision </a:t>
            </a:r>
            <a:r>
              <a:rPr lang="en-US" altLang="pl-PL" sz="2400" dirty="0">
                <a:solidFill>
                  <a:srgbClr val="FFFF00"/>
                </a:solidFill>
              </a:rPr>
              <a:t>of the quality of tissue </a:t>
            </a:r>
            <a:r>
              <a:rPr lang="en-US" altLang="pl-PL" sz="2400" dirty="0" smtClean="0">
                <a:solidFill>
                  <a:srgbClr val="FFFF00"/>
                </a:solidFill>
              </a:rPr>
              <a:t>typing</a:t>
            </a:r>
            <a:endParaRPr lang="pl-PL" altLang="pl-PL" sz="2400"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organization </a:t>
            </a:r>
            <a:r>
              <a:rPr lang="en-US" altLang="pl-PL" sz="2400" dirty="0">
                <a:solidFill>
                  <a:srgbClr val="FFFF00"/>
                </a:solidFill>
              </a:rPr>
              <a:t>and training of field </a:t>
            </a:r>
            <a:r>
              <a:rPr lang="en-US" altLang="pl-PL" sz="2400" dirty="0" smtClean="0">
                <a:solidFill>
                  <a:srgbClr val="FFFF00"/>
                </a:solidFill>
              </a:rPr>
              <a:t>coordinators</a:t>
            </a:r>
            <a:endParaRPr lang="pl-PL" altLang="pl-PL" sz="2400" dirty="0" smtClean="0">
              <a:solidFill>
                <a:srgbClr val="FFFF00"/>
              </a:solidFill>
            </a:endParaRPr>
          </a:p>
          <a:p>
            <a:pPr marL="342900" indent="-342900">
              <a:spcBef>
                <a:spcPts val="1500"/>
              </a:spcBef>
              <a:buClrTx/>
              <a:buFont typeface="Arial" panose="020B0604020202020204" pitchFamily="34" charset="0"/>
              <a:buChar char="•"/>
            </a:pPr>
            <a:r>
              <a:rPr lang="en-US" altLang="pl-PL" sz="2400" dirty="0" smtClean="0">
                <a:solidFill>
                  <a:srgbClr val="FFFF00"/>
                </a:solidFill>
              </a:rPr>
              <a:t>activities </a:t>
            </a:r>
            <a:r>
              <a:rPr lang="en-US" altLang="pl-PL" sz="2400" dirty="0">
                <a:solidFill>
                  <a:srgbClr val="FFFF00"/>
                </a:solidFill>
              </a:rPr>
              <a:t>promoting organ transplantation in Poland</a:t>
            </a:r>
            <a:endParaRPr lang="pl-PL" altLang="pl-PL" sz="1800" dirty="0">
              <a:solidFill>
                <a:srgbClr val="FFFF00"/>
              </a:solidFill>
            </a:endParaRPr>
          </a:p>
        </p:txBody>
      </p:sp>
      <p:sp>
        <p:nvSpPr>
          <p:cNvPr id="2" name="Symbol zastępczy numeru slajdu 1"/>
          <p:cNvSpPr>
            <a:spLocks noGrp="1"/>
          </p:cNvSpPr>
          <p:nvPr>
            <p:ph type="sldNum" sz="quarter" idx="12"/>
          </p:nvPr>
        </p:nvSpPr>
        <p:spPr/>
        <p:txBody>
          <a:bodyPr/>
          <a:lstStyle/>
          <a:p>
            <a:fld id="{770A6749-074D-49F0-AF5C-CE553B70CF89}" type="slidenum">
              <a:rPr lang="pl-PL" smtClean="0"/>
              <a:t>15</a:t>
            </a:fld>
            <a:endParaRPr lang="pl-PL"/>
          </a:p>
        </p:txBody>
      </p:sp>
    </p:spTree>
    <p:extLst>
      <p:ext uri="{BB962C8B-B14F-4D97-AF65-F5344CB8AC3E}">
        <p14:creationId xmlns:p14="http://schemas.microsoft.com/office/powerpoint/2010/main" val="829239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can1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981076"/>
            <a:ext cx="3444875"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5" descr="W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264" y="1989139"/>
            <a:ext cx="3317875" cy="3640137"/>
          </a:xfrm>
          <a:prstGeom prst="rect">
            <a:avLst/>
          </a:prstGeom>
          <a:noFill/>
          <a:ln w="762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6"/>
          <p:cNvSpPr txBox="1">
            <a:spLocks noChangeArrowheads="1"/>
          </p:cNvSpPr>
          <p:nvPr/>
        </p:nvSpPr>
        <p:spPr bwMode="auto">
          <a:xfrm>
            <a:off x="3935413" y="404813"/>
            <a:ext cx="5688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pl-PL" sz="1800" b="1">
                <a:solidFill>
                  <a:srgbClr val="FFFF00"/>
                </a:solidFill>
              </a:rPr>
              <a:t>26.01.1966 - Warszawa</a:t>
            </a:r>
          </a:p>
        </p:txBody>
      </p:sp>
      <p:sp>
        <p:nvSpPr>
          <p:cNvPr id="5" name="pole tekstowe 4"/>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16</a:t>
            </a:fld>
            <a:endParaRPr lang="pl-PL"/>
          </a:p>
        </p:txBody>
      </p:sp>
    </p:spTree>
    <p:extLst>
      <p:ext uri="{BB962C8B-B14F-4D97-AF65-F5344CB8AC3E}">
        <p14:creationId xmlns:p14="http://schemas.microsoft.com/office/powerpoint/2010/main" val="1343498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a:solidFill>
                  <a:srgbClr val="FFFF00"/>
                </a:solidFill>
              </a:rPr>
              <a:t>Organ </a:t>
            </a:r>
            <a:r>
              <a:rPr lang="pl-PL" sz="3600" b="1" dirty="0" err="1">
                <a:solidFill>
                  <a:srgbClr val="FFFF00"/>
                </a:solidFill>
              </a:rPr>
              <a:t>transplantation</a:t>
            </a:r>
            <a:r>
              <a:rPr lang="pl-PL" sz="3600" b="1" dirty="0">
                <a:solidFill>
                  <a:srgbClr val="FFFF00"/>
                </a:solidFill>
              </a:rPr>
              <a:t> in Poland in 1966-2023</a:t>
            </a:r>
          </a:p>
        </p:txBody>
      </p:sp>
      <p:pic>
        <p:nvPicPr>
          <p:cNvPr id="8" name="Obraz 7"/>
          <p:cNvPicPr>
            <a:picLocks noChangeAspect="1"/>
          </p:cNvPicPr>
          <p:nvPr/>
        </p:nvPicPr>
        <p:blipFill>
          <a:blip r:embed="rId2"/>
          <a:stretch>
            <a:fillRect/>
          </a:stretch>
        </p:blipFill>
        <p:spPr>
          <a:xfrm>
            <a:off x="1180244" y="1397479"/>
            <a:ext cx="9573100" cy="4966148"/>
          </a:xfrm>
          <a:prstGeom prst="rect">
            <a:avLst/>
          </a:prstGeom>
        </p:spPr>
      </p:pic>
      <p:sp>
        <p:nvSpPr>
          <p:cNvPr id="9" name="pole tekstowe 8"/>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3" name="Symbol zastępczy numeru slajdu 2"/>
          <p:cNvSpPr>
            <a:spLocks noGrp="1"/>
          </p:cNvSpPr>
          <p:nvPr>
            <p:ph type="sldNum" sz="quarter" idx="12"/>
          </p:nvPr>
        </p:nvSpPr>
        <p:spPr/>
        <p:txBody>
          <a:bodyPr/>
          <a:lstStyle/>
          <a:p>
            <a:fld id="{770A6749-074D-49F0-AF5C-CE553B70CF89}" type="slidenum">
              <a:rPr lang="pl-PL" smtClean="0"/>
              <a:t>17</a:t>
            </a:fld>
            <a:endParaRPr lang="pl-PL"/>
          </a:p>
        </p:txBody>
      </p:sp>
    </p:spTree>
    <p:extLst>
      <p:ext uri="{BB962C8B-B14F-4D97-AF65-F5344CB8AC3E}">
        <p14:creationId xmlns:p14="http://schemas.microsoft.com/office/powerpoint/2010/main" val="174127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7813"/>
            <a:ext cx="8229600" cy="722312"/>
          </a:xfrm>
        </p:spPr>
        <p:txBody>
          <a:bodyPr/>
          <a:lstStyle/>
          <a:p>
            <a:pPr algn="ctr">
              <a:defRPr/>
            </a:pPr>
            <a:r>
              <a:rPr lang="en-US" sz="2400" b="1" dirty="0">
                <a:solidFill>
                  <a:srgbClr val="FFFF00"/>
                </a:solidFill>
                <a:effectLst>
                  <a:outerShdw blurRad="38100" dist="38100" dir="2700000" algn="tl">
                    <a:srgbClr val="000000">
                      <a:alpha val="43137"/>
                    </a:srgbClr>
                  </a:outerShdw>
                </a:effectLst>
              </a:rPr>
              <a:t>Number of organs transplanted in Poland 1966-2023</a:t>
            </a:r>
            <a:endParaRPr lang="pl-PL" sz="2400" b="1" dirty="0">
              <a:solidFill>
                <a:srgbClr val="FFFF00"/>
              </a:solidFill>
              <a:effectLst>
                <a:outerShdw blurRad="38100" dist="38100" dir="2700000" algn="tl">
                  <a:srgbClr val="000000">
                    <a:alpha val="43137"/>
                  </a:srgbClr>
                </a:outerShdw>
              </a:effectLst>
            </a:endParaRPr>
          </a:p>
        </p:txBody>
      </p:sp>
      <p:graphicFrame>
        <p:nvGraphicFramePr>
          <p:cNvPr id="4" name="Symbol zastępczy tabeli 3"/>
          <p:cNvGraphicFramePr>
            <a:graphicFrameLocks noGrp="1"/>
          </p:cNvGraphicFramePr>
          <p:nvPr>
            <p:ph type="tbl" idx="1"/>
            <p:extLst/>
          </p:nvPr>
        </p:nvGraphicFramePr>
        <p:xfrm>
          <a:off x="1842356" y="929240"/>
          <a:ext cx="8507288" cy="530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3" name="Symbol zastępczy numeru slajdu 2"/>
          <p:cNvSpPr>
            <a:spLocks noGrp="1"/>
          </p:cNvSpPr>
          <p:nvPr>
            <p:ph type="sldNum" sz="quarter" idx="12"/>
          </p:nvPr>
        </p:nvSpPr>
        <p:spPr/>
        <p:txBody>
          <a:bodyPr/>
          <a:lstStyle/>
          <a:p>
            <a:pPr>
              <a:defRPr/>
            </a:pPr>
            <a:fld id="{C58E4116-08D4-4B30-A36F-43F39A6B03CB}" type="slidenum">
              <a:rPr lang="pl-PL" smtClean="0"/>
              <a:pPr>
                <a:defRPr/>
              </a:pPr>
              <a:t>18</a:t>
            </a:fld>
            <a:endParaRPr lang="pl-PL"/>
          </a:p>
        </p:txBody>
      </p:sp>
    </p:spTree>
    <p:extLst>
      <p:ext uri="{BB962C8B-B14F-4D97-AF65-F5344CB8AC3E}">
        <p14:creationId xmlns:p14="http://schemas.microsoft.com/office/powerpoint/2010/main" val="1450136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hemat blokowy: proces alternatywny 4"/>
          <p:cNvSpPr/>
          <p:nvPr/>
        </p:nvSpPr>
        <p:spPr>
          <a:xfrm>
            <a:off x="1783492" y="210066"/>
            <a:ext cx="8625016" cy="8320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FFFF00"/>
                </a:solidFill>
              </a:rPr>
              <a:t>Transplantation of cells, tissues and organs in Poland</a:t>
            </a:r>
            <a:endParaRPr lang="pl-PL" sz="2800" b="1" dirty="0">
              <a:solidFill>
                <a:srgbClr val="FFFF00"/>
              </a:solidFill>
              <a:latin typeface="Calibri" panose="020F0502020204030204"/>
            </a:endParaRPr>
          </a:p>
        </p:txBody>
      </p:sp>
      <p:sp>
        <p:nvSpPr>
          <p:cNvPr id="6" name="Schemat blokowy: proces alternatywny 5"/>
          <p:cNvSpPr/>
          <p:nvPr/>
        </p:nvSpPr>
        <p:spPr>
          <a:xfrm>
            <a:off x="1783493" y="1359244"/>
            <a:ext cx="1890584" cy="82790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pl-PL">
                <a:solidFill>
                  <a:prstClr val="white"/>
                </a:solidFill>
              </a:rPr>
              <a:t>Blood-forming cells</a:t>
            </a:r>
            <a:endParaRPr lang="pl-PL" dirty="0">
              <a:solidFill>
                <a:prstClr val="white"/>
              </a:solidFill>
              <a:latin typeface="Calibri" panose="020F0502020204030204"/>
            </a:endParaRPr>
          </a:p>
        </p:txBody>
      </p:sp>
      <p:sp>
        <p:nvSpPr>
          <p:cNvPr id="10" name="Schemat blokowy: proces alternatywny 9"/>
          <p:cNvSpPr/>
          <p:nvPr/>
        </p:nvSpPr>
        <p:spPr>
          <a:xfrm>
            <a:off x="3842952" y="1359241"/>
            <a:ext cx="1890584" cy="827903"/>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pl-PL" dirty="0" err="1" smtClean="0">
                <a:solidFill>
                  <a:prstClr val="white"/>
                </a:solidFill>
                <a:latin typeface="Calibri" panose="020F0502020204030204"/>
              </a:rPr>
              <a:t>Tissues</a:t>
            </a:r>
            <a:r>
              <a:rPr lang="pl-PL" dirty="0" smtClean="0">
                <a:solidFill>
                  <a:prstClr val="white"/>
                </a:solidFill>
                <a:latin typeface="Calibri" panose="020F0502020204030204"/>
              </a:rPr>
              <a:t> and </a:t>
            </a:r>
            <a:r>
              <a:rPr lang="pl-PL" dirty="0" err="1" smtClean="0">
                <a:solidFill>
                  <a:prstClr val="white"/>
                </a:solidFill>
                <a:latin typeface="Calibri" panose="020F0502020204030204"/>
              </a:rPr>
              <a:t>cells</a:t>
            </a:r>
            <a:endParaRPr lang="pl-PL" dirty="0">
              <a:solidFill>
                <a:prstClr val="white"/>
              </a:solidFill>
              <a:latin typeface="Calibri" panose="020F0502020204030204"/>
            </a:endParaRPr>
          </a:p>
        </p:txBody>
      </p:sp>
      <p:sp>
        <p:nvSpPr>
          <p:cNvPr id="11" name="Schemat blokowy: proces alternatywny 10"/>
          <p:cNvSpPr/>
          <p:nvPr/>
        </p:nvSpPr>
        <p:spPr>
          <a:xfrm>
            <a:off x="6180438" y="1359241"/>
            <a:ext cx="1890584" cy="82790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err="1" smtClean="0">
                <a:solidFill>
                  <a:prstClr val="white"/>
                </a:solidFill>
                <a:latin typeface="Calibri" panose="020F0502020204030204"/>
              </a:rPr>
              <a:t>Vascularized</a:t>
            </a:r>
            <a:r>
              <a:rPr lang="pl-PL" dirty="0" smtClean="0">
                <a:solidFill>
                  <a:prstClr val="white"/>
                </a:solidFill>
                <a:latin typeface="Calibri" panose="020F0502020204030204"/>
              </a:rPr>
              <a:t> </a:t>
            </a:r>
            <a:r>
              <a:rPr lang="pl-PL" dirty="0" err="1" smtClean="0">
                <a:solidFill>
                  <a:prstClr val="white"/>
                </a:solidFill>
                <a:latin typeface="Calibri" panose="020F0502020204030204"/>
              </a:rPr>
              <a:t>grafts</a:t>
            </a:r>
            <a:endParaRPr lang="pl-PL" dirty="0">
              <a:solidFill>
                <a:prstClr val="white"/>
              </a:solidFill>
              <a:latin typeface="Calibri" panose="020F0502020204030204"/>
            </a:endParaRPr>
          </a:p>
        </p:txBody>
      </p:sp>
      <p:sp>
        <p:nvSpPr>
          <p:cNvPr id="12" name="Schemat blokowy: proces alternatywny 11"/>
          <p:cNvSpPr/>
          <p:nvPr/>
        </p:nvSpPr>
        <p:spPr>
          <a:xfrm>
            <a:off x="8517924" y="1359242"/>
            <a:ext cx="1890584" cy="827903"/>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pl-PL" dirty="0" err="1" smtClean="0">
                <a:solidFill>
                  <a:prstClr val="white"/>
                </a:solidFill>
                <a:latin typeface="Calibri" panose="020F0502020204030204"/>
              </a:rPr>
              <a:t>Multitissue</a:t>
            </a:r>
            <a:r>
              <a:rPr lang="pl-PL" dirty="0" smtClean="0">
                <a:solidFill>
                  <a:prstClr val="white"/>
                </a:solidFill>
                <a:latin typeface="Calibri" panose="020F0502020204030204"/>
              </a:rPr>
              <a:t> </a:t>
            </a:r>
            <a:r>
              <a:rPr lang="pl-PL" dirty="0" err="1" smtClean="0">
                <a:solidFill>
                  <a:prstClr val="white"/>
                </a:solidFill>
                <a:latin typeface="Calibri" panose="020F0502020204030204"/>
              </a:rPr>
              <a:t>grafts</a:t>
            </a:r>
            <a:endParaRPr lang="pl-PL" dirty="0">
              <a:solidFill>
                <a:prstClr val="white"/>
              </a:solidFill>
              <a:latin typeface="Calibri" panose="020F0502020204030204"/>
            </a:endParaRPr>
          </a:p>
        </p:txBody>
      </p:sp>
      <p:sp>
        <p:nvSpPr>
          <p:cNvPr id="13" name="Schemat blokowy: proces alternatywny 12"/>
          <p:cNvSpPr/>
          <p:nvPr/>
        </p:nvSpPr>
        <p:spPr>
          <a:xfrm>
            <a:off x="1866901" y="2496066"/>
            <a:ext cx="1680519" cy="84025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pl-PL" dirty="0" err="1" smtClean="0">
                <a:solidFill>
                  <a:prstClr val="white"/>
                </a:solidFill>
                <a:latin typeface="Calibri" panose="020F0502020204030204"/>
              </a:rPr>
              <a:t>Bone</a:t>
            </a:r>
            <a:r>
              <a:rPr lang="pl-PL" dirty="0" smtClean="0">
                <a:solidFill>
                  <a:prstClr val="white"/>
                </a:solidFill>
                <a:latin typeface="Calibri" panose="020F0502020204030204"/>
              </a:rPr>
              <a:t> </a:t>
            </a:r>
            <a:r>
              <a:rPr lang="pl-PL" dirty="0" err="1" smtClean="0">
                <a:solidFill>
                  <a:prstClr val="white"/>
                </a:solidFill>
                <a:latin typeface="Calibri" panose="020F0502020204030204"/>
              </a:rPr>
              <a:t>marrow</a:t>
            </a:r>
            <a:endParaRPr lang="pl-PL" dirty="0">
              <a:solidFill>
                <a:prstClr val="white"/>
              </a:solidFill>
              <a:latin typeface="Calibri" panose="020F0502020204030204"/>
            </a:endParaRPr>
          </a:p>
        </p:txBody>
      </p:sp>
      <p:sp>
        <p:nvSpPr>
          <p:cNvPr id="14" name="Schemat blokowy: proces alternatywny 13"/>
          <p:cNvSpPr/>
          <p:nvPr/>
        </p:nvSpPr>
        <p:spPr>
          <a:xfrm>
            <a:off x="1866901" y="3645244"/>
            <a:ext cx="1680519" cy="84025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pl-PL" sz="1600" dirty="0" err="1" smtClean="0">
                <a:solidFill>
                  <a:prstClr val="white"/>
                </a:solidFill>
                <a:latin typeface="Calibri" panose="020F0502020204030204"/>
              </a:rPr>
              <a:t>Stem</a:t>
            </a:r>
            <a:r>
              <a:rPr lang="pl-PL" sz="1600" dirty="0" smtClean="0">
                <a:solidFill>
                  <a:prstClr val="white"/>
                </a:solidFill>
                <a:latin typeface="Calibri" panose="020F0502020204030204"/>
              </a:rPr>
              <a:t> </a:t>
            </a:r>
            <a:r>
              <a:rPr lang="pl-PL" sz="1600" dirty="0" err="1" smtClean="0">
                <a:solidFill>
                  <a:prstClr val="white"/>
                </a:solidFill>
                <a:latin typeface="Calibri" panose="020F0502020204030204"/>
              </a:rPr>
              <a:t>cells</a:t>
            </a:r>
            <a:endParaRPr lang="pl-PL" sz="1600" dirty="0">
              <a:solidFill>
                <a:prstClr val="white"/>
              </a:solidFill>
              <a:latin typeface="Calibri" panose="020F0502020204030204"/>
            </a:endParaRPr>
          </a:p>
        </p:txBody>
      </p:sp>
      <p:sp>
        <p:nvSpPr>
          <p:cNvPr id="15" name="Schemat blokowy: proces alternatywny 14"/>
          <p:cNvSpPr/>
          <p:nvPr/>
        </p:nvSpPr>
        <p:spPr>
          <a:xfrm>
            <a:off x="1866901" y="4798542"/>
            <a:ext cx="1680519" cy="84025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pl-PL" dirty="0" err="1" smtClean="0">
                <a:solidFill>
                  <a:prstClr val="white"/>
                </a:solidFill>
                <a:latin typeface="Calibri" panose="020F0502020204030204"/>
              </a:rPr>
              <a:t>Umbilical</a:t>
            </a:r>
            <a:r>
              <a:rPr lang="pl-PL" dirty="0" smtClean="0">
                <a:solidFill>
                  <a:prstClr val="white"/>
                </a:solidFill>
                <a:latin typeface="Calibri" panose="020F0502020204030204"/>
              </a:rPr>
              <a:t> </a:t>
            </a:r>
            <a:r>
              <a:rPr lang="pl-PL" dirty="0" err="1" smtClean="0">
                <a:solidFill>
                  <a:prstClr val="white"/>
                </a:solidFill>
                <a:latin typeface="Calibri" panose="020F0502020204030204"/>
              </a:rPr>
              <a:t>cells</a:t>
            </a:r>
            <a:endParaRPr lang="pl-PL" dirty="0">
              <a:solidFill>
                <a:prstClr val="white"/>
              </a:solidFill>
              <a:latin typeface="Calibri" panose="020F0502020204030204"/>
            </a:endParaRPr>
          </a:p>
        </p:txBody>
      </p:sp>
      <p:sp>
        <p:nvSpPr>
          <p:cNvPr id="17" name="Schemat blokowy: proces alternatywny 16"/>
          <p:cNvSpPr/>
          <p:nvPr/>
        </p:nvSpPr>
        <p:spPr>
          <a:xfrm>
            <a:off x="3947985" y="2496066"/>
            <a:ext cx="1680519" cy="840259"/>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pl-PL" dirty="0" err="1" smtClean="0">
                <a:solidFill>
                  <a:prstClr val="white"/>
                </a:solidFill>
                <a:latin typeface="Calibri" panose="020F0502020204030204"/>
              </a:rPr>
              <a:t>Biostatic</a:t>
            </a:r>
            <a:r>
              <a:rPr lang="pl-PL" dirty="0" smtClean="0">
                <a:solidFill>
                  <a:prstClr val="white"/>
                </a:solidFill>
                <a:latin typeface="Calibri" panose="020F0502020204030204"/>
              </a:rPr>
              <a:t> </a:t>
            </a:r>
            <a:r>
              <a:rPr lang="pl-PL" dirty="0" err="1" smtClean="0">
                <a:solidFill>
                  <a:prstClr val="white"/>
                </a:solidFill>
                <a:latin typeface="Calibri" panose="020F0502020204030204"/>
              </a:rPr>
              <a:t>grafts</a:t>
            </a:r>
            <a:endParaRPr lang="pl-PL" dirty="0">
              <a:solidFill>
                <a:prstClr val="white"/>
              </a:solidFill>
              <a:latin typeface="Calibri" panose="020F0502020204030204"/>
            </a:endParaRPr>
          </a:p>
        </p:txBody>
      </p:sp>
      <p:sp>
        <p:nvSpPr>
          <p:cNvPr id="18" name="Schemat blokowy: proces alternatywny 17"/>
          <p:cNvSpPr/>
          <p:nvPr/>
        </p:nvSpPr>
        <p:spPr>
          <a:xfrm>
            <a:off x="3947984" y="3645243"/>
            <a:ext cx="1680519" cy="840259"/>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pl-PL" dirty="0" smtClean="0">
                <a:solidFill>
                  <a:prstClr val="white"/>
                </a:solidFill>
                <a:latin typeface="Calibri" panose="020F0502020204030204"/>
              </a:rPr>
              <a:t>Biovital </a:t>
            </a:r>
            <a:r>
              <a:rPr lang="pl-PL" dirty="0" err="1" smtClean="0">
                <a:solidFill>
                  <a:prstClr val="white"/>
                </a:solidFill>
                <a:latin typeface="Calibri" panose="020F0502020204030204"/>
              </a:rPr>
              <a:t>grafts</a:t>
            </a:r>
            <a:endParaRPr lang="pl-PL" dirty="0">
              <a:solidFill>
                <a:prstClr val="white"/>
              </a:solidFill>
              <a:latin typeface="Calibri" panose="020F0502020204030204"/>
            </a:endParaRPr>
          </a:p>
        </p:txBody>
      </p:sp>
      <p:sp>
        <p:nvSpPr>
          <p:cNvPr id="20" name="Schemat blokowy: proces alternatywny 19"/>
          <p:cNvSpPr/>
          <p:nvPr/>
        </p:nvSpPr>
        <p:spPr>
          <a:xfrm>
            <a:off x="5255741" y="5836507"/>
            <a:ext cx="1680519" cy="8402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err="1" smtClean="0">
                <a:solidFill>
                  <a:prstClr val="white"/>
                </a:solidFill>
                <a:latin typeface="Calibri" panose="020F0502020204030204"/>
              </a:rPr>
              <a:t>Lungs</a:t>
            </a:r>
            <a:endParaRPr lang="pl-PL" dirty="0">
              <a:solidFill>
                <a:prstClr val="white"/>
              </a:solidFill>
              <a:latin typeface="Calibri" panose="020F0502020204030204"/>
            </a:endParaRPr>
          </a:p>
        </p:txBody>
      </p:sp>
      <p:sp>
        <p:nvSpPr>
          <p:cNvPr id="21" name="Schemat blokowy: proces alternatywny 20"/>
          <p:cNvSpPr/>
          <p:nvPr/>
        </p:nvSpPr>
        <p:spPr>
          <a:xfrm>
            <a:off x="6285469" y="4753233"/>
            <a:ext cx="1680519" cy="8402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smtClean="0">
                <a:solidFill>
                  <a:prstClr val="white"/>
                </a:solidFill>
                <a:latin typeface="Calibri" panose="020F0502020204030204"/>
              </a:rPr>
              <a:t>|</a:t>
            </a:r>
            <a:r>
              <a:rPr lang="pl-PL" dirty="0" err="1" smtClean="0">
                <a:solidFill>
                  <a:prstClr val="white"/>
                </a:solidFill>
                <a:latin typeface="Calibri" panose="020F0502020204030204"/>
              </a:rPr>
              <a:t>Hearts</a:t>
            </a:r>
            <a:endParaRPr lang="pl-PL" dirty="0">
              <a:solidFill>
                <a:prstClr val="white"/>
              </a:solidFill>
              <a:latin typeface="Calibri" panose="020F0502020204030204"/>
            </a:endParaRPr>
          </a:p>
        </p:txBody>
      </p:sp>
      <p:sp>
        <p:nvSpPr>
          <p:cNvPr id="22" name="Schemat blokowy: proces alternatywny 21"/>
          <p:cNvSpPr/>
          <p:nvPr/>
        </p:nvSpPr>
        <p:spPr>
          <a:xfrm>
            <a:off x="6285470" y="3624649"/>
            <a:ext cx="1680519" cy="8402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err="1" smtClean="0">
                <a:solidFill>
                  <a:prstClr val="white"/>
                </a:solidFill>
                <a:latin typeface="Calibri" panose="020F0502020204030204"/>
              </a:rPr>
              <a:t>Livers</a:t>
            </a:r>
            <a:endParaRPr lang="pl-PL" dirty="0">
              <a:solidFill>
                <a:prstClr val="white"/>
              </a:solidFill>
              <a:latin typeface="Calibri" panose="020F0502020204030204"/>
            </a:endParaRPr>
          </a:p>
        </p:txBody>
      </p:sp>
      <p:sp>
        <p:nvSpPr>
          <p:cNvPr id="23" name="Schemat blokowy: proces alternatywny 22"/>
          <p:cNvSpPr/>
          <p:nvPr/>
        </p:nvSpPr>
        <p:spPr>
          <a:xfrm>
            <a:off x="6285468" y="2496065"/>
            <a:ext cx="1680519" cy="8402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err="1" smtClean="0">
                <a:solidFill>
                  <a:prstClr val="white"/>
                </a:solidFill>
                <a:latin typeface="Calibri" panose="020F0502020204030204"/>
              </a:rPr>
              <a:t>Kidneys</a:t>
            </a:r>
            <a:endParaRPr lang="pl-PL" dirty="0">
              <a:solidFill>
                <a:prstClr val="white"/>
              </a:solidFill>
              <a:latin typeface="Calibri" panose="020F0502020204030204"/>
            </a:endParaRPr>
          </a:p>
        </p:txBody>
      </p:sp>
      <p:sp>
        <p:nvSpPr>
          <p:cNvPr id="24" name="Schemat blokowy: proces alternatywny 23"/>
          <p:cNvSpPr/>
          <p:nvPr/>
        </p:nvSpPr>
        <p:spPr>
          <a:xfrm>
            <a:off x="7366689" y="5836508"/>
            <a:ext cx="1680519" cy="8402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pl-PL" dirty="0" err="1" smtClean="0">
                <a:solidFill>
                  <a:prstClr val="white"/>
                </a:solidFill>
                <a:latin typeface="Calibri" panose="020F0502020204030204"/>
              </a:rPr>
              <a:t>Pancreas</a:t>
            </a:r>
            <a:endParaRPr lang="pl-PL" dirty="0">
              <a:solidFill>
                <a:prstClr val="white"/>
              </a:solidFill>
              <a:latin typeface="Calibri" panose="020F0502020204030204"/>
            </a:endParaRPr>
          </a:p>
        </p:txBody>
      </p:sp>
      <p:sp>
        <p:nvSpPr>
          <p:cNvPr id="25" name="Schemat blokowy: proces alternatywny 24"/>
          <p:cNvSpPr/>
          <p:nvPr/>
        </p:nvSpPr>
        <p:spPr>
          <a:xfrm>
            <a:off x="8622950" y="3661720"/>
            <a:ext cx="1680519" cy="840259"/>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pl-PL" dirty="0" smtClean="0">
                <a:solidFill>
                  <a:prstClr val="white"/>
                </a:solidFill>
                <a:latin typeface="Calibri" panose="020F0502020204030204"/>
              </a:rPr>
              <a:t>face</a:t>
            </a:r>
            <a:endParaRPr lang="pl-PL" dirty="0">
              <a:solidFill>
                <a:prstClr val="white"/>
              </a:solidFill>
              <a:latin typeface="Calibri" panose="020F0502020204030204"/>
            </a:endParaRPr>
          </a:p>
        </p:txBody>
      </p:sp>
      <p:sp>
        <p:nvSpPr>
          <p:cNvPr id="26" name="Schemat blokowy: proces alternatywny 25"/>
          <p:cNvSpPr/>
          <p:nvPr/>
        </p:nvSpPr>
        <p:spPr>
          <a:xfrm>
            <a:off x="8622951" y="2504303"/>
            <a:ext cx="1680519" cy="840259"/>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pl-PL" dirty="0" smtClean="0">
                <a:solidFill>
                  <a:prstClr val="white"/>
                </a:solidFill>
                <a:latin typeface="Calibri" panose="020F0502020204030204"/>
              </a:rPr>
              <a:t>Upper limb</a:t>
            </a:r>
            <a:endParaRPr lang="pl-PL" dirty="0">
              <a:solidFill>
                <a:prstClr val="white"/>
              </a:solidFill>
              <a:latin typeface="Calibri" panose="020F0502020204030204"/>
            </a:endParaRPr>
          </a:p>
        </p:txBody>
      </p:sp>
      <p:sp>
        <p:nvSpPr>
          <p:cNvPr id="27" name="Schemat blokowy: proces alternatywny 26"/>
          <p:cNvSpPr/>
          <p:nvPr/>
        </p:nvSpPr>
        <p:spPr>
          <a:xfrm>
            <a:off x="8622949" y="4798542"/>
            <a:ext cx="1680519" cy="840259"/>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pl-PL" dirty="0" smtClean="0">
                <a:solidFill>
                  <a:prstClr val="white"/>
                </a:solidFill>
                <a:latin typeface="Calibri" panose="020F0502020204030204"/>
              </a:rPr>
              <a:t>Neck </a:t>
            </a:r>
            <a:r>
              <a:rPr lang="pl-PL" dirty="0" err="1" smtClean="0">
                <a:solidFill>
                  <a:prstClr val="white"/>
                </a:solidFill>
                <a:latin typeface="Calibri" panose="020F0502020204030204"/>
              </a:rPr>
              <a:t>structures</a:t>
            </a:r>
            <a:endParaRPr lang="pl-PL" dirty="0">
              <a:solidFill>
                <a:prstClr val="white"/>
              </a:solidFill>
              <a:latin typeface="Calibri" panose="020F0502020204030204"/>
            </a:endParaRPr>
          </a:p>
        </p:txBody>
      </p:sp>
      <p:sp>
        <p:nvSpPr>
          <p:cNvPr id="29" name="pole tekstowe 28"/>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19</a:t>
            </a:fld>
            <a:endParaRPr lang="pl-PL"/>
          </a:p>
        </p:txBody>
      </p:sp>
    </p:spTree>
    <p:extLst>
      <p:ext uri="{BB962C8B-B14F-4D97-AF65-F5344CB8AC3E}">
        <p14:creationId xmlns:p14="http://schemas.microsoft.com/office/powerpoint/2010/main" val="686956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 y="636105"/>
            <a:ext cx="11887199"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8616462" y="6418512"/>
            <a:ext cx="4246684" cy="307777"/>
          </a:xfrm>
          <a:prstGeom prst="rect">
            <a:avLst/>
          </a:prstGeom>
          <a:noFill/>
        </p:spPr>
        <p:txBody>
          <a:bodyPr wrap="square" rtlCol="0">
            <a:spAutoFit/>
          </a:bodyPr>
          <a:lstStyle/>
          <a:p>
            <a:r>
              <a:rPr lang="pl-PL" sz="1400" i="1" dirty="0">
                <a:solidFill>
                  <a:srgbClr val="FFFF00"/>
                </a:solidFill>
              </a:rPr>
              <a:t>https://www.poltransplant.org.pl/</a:t>
            </a:r>
          </a:p>
        </p:txBody>
      </p:sp>
      <p:sp>
        <p:nvSpPr>
          <p:cNvPr id="3" name="Symbol zastępczy numeru slajdu 2"/>
          <p:cNvSpPr>
            <a:spLocks noGrp="1"/>
          </p:cNvSpPr>
          <p:nvPr>
            <p:ph type="sldNum" sz="quarter" idx="12"/>
          </p:nvPr>
        </p:nvSpPr>
        <p:spPr/>
        <p:txBody>
          <a:bodyPr/>
          <a:lstStyle/>
          <a:p>
            <a:fld id="{770A6749-074D-49F0-AF5C-CE553B70CF89}" type="slidenum">
              <a:rPr lang="pl-PL" smtClean="0"/>
              <a:t>2</a:t>
            </a:fld>
            <a:endParaRPr lang="pl-PL"/>
          </a:p>
        </p:txBody>
      </p:sp>
    </p:spTree>
    <p:extLst>
      <p:ext uri="{BB962C8B-B14F-4D97-AF65-F5344CB8AC3E}">
        <p14:creationId xmlns:p14="http://schemas.microsoft.com/office/powerpoint/2010/main" val="216275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ytuł 1"/>
          <p:cNvSpPr>
            <a:spLocks noGrp="1"/>
          </p:cNvSpPr>
          <p:nvPr>
            <p:ph type="title"/>
          </p:nvPr>
        </p:nvSpPr>
        <p:spPr>
          <a:xfrm>
            <a:off x="1981201" y="149469"/>
            <a:ext cx="8229600" cy="1143000"/>
          </a:xfrm>
        </p:spPr>
        <p:txBody>
          <a:bodyPr/>
          <a:lstStyle/>
          <a:p>
            <a:pPr algn="ctr" eaLnBrk="1" hangingPunct="1"/>
            <a:r>
              <a:rPr lang="pl-PL" sz="3200" b="1" dirty="0" smtClean="0">
                <a:solidFill>
                  <a:srgbClr val="FFFF00"/>
                </a:solidFill>
              </a:rPr>
              <a:t>Transplant </a:t>
            </a:r>
            <a:r>
              <a:rPr lang="pl-PL" sz="3200" b="1" dirty="0" err="1" smtClean="0">
                <a:solidFill>
                  <a:srgbClr val="FFFF00"/>
                </a:solidFill>
              </a:rPr>
              <a:t>Centers</a:t>
            </a:r>
            <a:r>
              <a:rPr lang="pl-PL" sz="3200" b="1" dirty="0" smtClean="0">
                <a:solidFill>
                  <a:srgbClr val="FFFF00"/>
                </a:solidFill>
              </a:rPr>
              <a:t> in Poland</a:t>
            </a:r>
            <a:r>
              <a:rPr lang="pl-PL" sz="3200" b="1" dirty="0">
                <a:solidFill>
                  <a:srgbClr val="FFFF00"/>
                </a:solidFill>
              </a:rPr>
              <a:t/>
            </a:r>
            <a:br>
              <a:rPr lang="pl-PL" sz="3200" b="1" dirty="0">
                <a:solidFill>
                  <a:srgbClr val="FFFF00"/>
                </a:solidFill>
              </a:rPr>
            </a:br>
            <a:endParaRPr lang="pl-PL" sz="2000" b="1" dirty="0">
              <a:solidFill>
                <a:srgbClr val="FFFF00"/>
              </a:solidFill>
            </a:endParaRPr>
          </a:p>
        </p:txBody>
      </p:sp>
      <p:sp>
        <p:nvSpPr>
          <p:cNvPr id="2" name="Elipsa 1"/>
          <p:cNvSpPr/>
          <p:nvPr/>
        </p:nvSpPr>
        <p:spPr>
          <a:xfrm>
            <a:off x="4511828" y="3570747"/>
            <a:ext cx="315721" cy="3170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l-PL" dirty="0">
                <a:solidFill>
                  <a:prstClr val="white"/>
                </a:solidFill>
                <a:latin typeface="Calibri"/>
              </a:rPr>
              <a:t>3</a:t>
            </a:r>
          </a:p>
        </p:txBody>
      </p:sp>
      <p:sp>
        <p:nvSpPr>
          <p:cNvPr id="3" name="pole tekstowe 2"/>
          <p:cNvSpPr txBox="1"/>
          <p:nvPr/>
        </p:nvSpPr>
        <p:spPr>
          <a:xfrm>
            <a:off x="4525253" y="3573020"/>
            <a:ext cx="276038" cy="307777"/>
          </a:xfrm>
          <a:prstGeom prst="rect">
            <a:avLst/>
          </a:prstGeom>
          <a:noFill/>
        </p:spPr>
        <p:txBody>
          <a:bodyPr wrap="none" rtlCol="0">
            <a:spAutoFit/>
          </a:bodyPr>
          <a:lstStyle/>
          <a:p>
            <a:pPr>
              <a:defRPr/>
            </a:pPr>
            <a:r>
              <a:rPr lang="pl-PL" sz="1400" b="1" dirty="0">
                <a:solidFill>
                  <a:srgbClr val="FF0000"/>
                </a:solidFill>
                <a:latin typeface="Calibri"/>
              </a:rPr>
              <a:t>3</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933" y="1081253"/>
            <a:ext cx="5566137" cy="5291309"/>
          </a:xfrm>
          <a:prstGeom prst="rect">
            <a:avLst/>
          </a:prstGeom>
          <a:effectLst>
            <a:outerShdw blurRad="50800" dist="38100" dir="2700000" algn="tl" rotWithShape="0">
              <a:prstClr val="black">
                <a:alpha val="40000"/>
              </a:prstClr>
            </a:outerShdw>
          </a:effectLst>
        </p:spPr>
      </p:pic>
      <p:sp>
        <p:nvSpPr>
          <p:cNvPr id="9" name="pole tekstowe 8"/>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4" name="Symbol zastępczy numeru slajdu 3"/>
          <p:cNvSpPr>
            <a:spLocks noGrp="1"/>
          </p:cNvSpPr>
          <p:nvPr>
            <p:ph type="sldNum" sz="quarter" idx="12"/>
          </p:nvPr>
        </p:nvSpPr>
        <p:spPr/>
        <p:txBody>
          <a:bodyPr/>
          <a:lstStyle/>
          <a:p>
            <a:fld id="{770A6749-074D-49F0-AF5C-CE553B70CF89}" type="slidenum">
              <a:rPr lang="pl-PL" smtClean="0"/>
              <a:t>20</a:t>
            </a:fld>
            <a:endParaRPr lang="pl-PL"/>
          </a:p>
        </p:txBody>
      </p:sp>
    </p:spTree>
    <p:extLst>
      <p:ext uri="{BB962C8B-B14F-4D97-AF65-F5344CB8AC3E}">
        <p14:creationId xmlns:p14="http://schemas.microsoft.com/office/powerpoint/2010/main" val="11720858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25922" y="4257044"/>
            <a:ext cx="2314599" cy="2255803"/>
          </a:xfrm>
        </p:spPr>
      </p:pic>
      <p:sp>
        <p:nvSpPr>
          <p:cNvPr id="2" name="Tytuł 1"/>
          <p:cNvSpPr>
            <a:spLocks noGrp="1"/>
          </p:cNvSpPr>
          <p:nvPr>
            <p:ph type="title"/>
          </p:nvPr>
        </p:nvSpPr>
        <p:spPr/>
        <p:txBody>
          <a:bodyPr>
            <a:noAutofit/>
          </a:bodyPr>
          <a:lstStyle/>
          <a:p>
            <a:pPr algn="ctr"/>
            <a:r>
              <a:rPr lang="en-US" sz="2800" b="1" dirty="0">
                <a:solidFill>
                  <a:srgbClr val="FFFF00"/>
                </a:solidFill>
              </a:rPr>
              <a:t>Number of deceased donors per million inhabitants in Poland in 2013-2014-2015-2018</a:t>
            </a:r>
            <a:endParaRPr lang="pl-PL" sz="2800" b="1" dirty="0">
              <a:solidFill>
                <a:srgbClr val="FFFF00"/>
              </a:solidFill>
            </a:endParaRPr>
          </a:p>
        </p:txBody>
      </p:sp>
      <p:sp>
        <p:nvSpPr>
          <p:cNvPr id="3" name="Symbol zastępczy tekstu 2"/>
          <p:cNvSpPr>
            <a:spLocks noGrp="1"/>
          </p:cNvSpPr>
          <p:nvPr>
            <p:ph type="body" idx="1"/>
          </p:nvPr>
        </p:nvSpPr>
        <p:spPr>
          <a:xfrm>
            <a:off x="1271212" y="1157723"/>
            <a:ext cx="1081536" cy="458086"/>
          </a:xfrm>
        </p:spPr>
        <p:txBody>
          <a:bodyPr>
            <a:normAutofit/>
          </a:bodyPr>
          <a:lstStyle/>
          <a:p>
            <a:pPr algn="ctr"/>
            <a:r>
              <a:rPr lang="pl-PL" sz="1800" dirty="0"/>
              <a:t>2013 r.</a:t>
            </a:r>
          </a:p>
        </p:txBody>
      </p:sp>
      <p:pic>
        <p:nvPicPr>
          <p:cNvPr id="4" name="Symbol zastępczy zawartości 3"/>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88249" y="1615809"/>
            <a:ext cx="2314599" cy="2199475"/>
          </a:xfrm>
        </p:spPr>
      </p:pic>
      <p:sp>
        <p:nvSpPr>
          <p:cNvPr id="5" name="Symbol zastępczy tekstu 4"/>
          <p:cNvSpPr>
            <a:spLocks noGrp="1"/>
          </p:cNvSpPr>
          <p:nvPr>
            <p:ph type="body" sz="quarter" idx="3"/>
          </p:nvPr>
        </p:nvSpPr>
        <p:spPr>
          <a:xfrm>
            <a:off x="1205435" y="4046771"/>
            <a:ext cx="1079103" cy="420546"/>
          </a:xfrm>
        </p:spPr>
        <p:txBody>
          <a:bodyPr>
            <a:normAutofit/>
          </a:bodyPr>
          <a:lstStyle/>
          <a:p>
            <a:pPr algn="ctr"/>
            <a:r>
              <a:rPr lang="pl-PL" sz="1800" dirty="0"/>
              <a:t>2014 r.</a:t>
            </a:r>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626" y="2532883"/>
            <a:ext cx="3221037" cy="3027775"/>
          </a:xfrm>
          <a:prstGeom prst="rect">
            <a:avLst/>
          </a:prstGeom>
        </p:spPr>
      </p:pic>
      <p:sp>
        <p:nvSpPr>
          <p:cNvPr id="9" name="Symbol zastępczy tekstu 4"/>
          <p:cNvSpPr txBox="1">
            <a:spLocks/>
          </p:cNvSpPr>
          <p:nvPr/>
        </p:nvSpPr>
        <p:spPr>
          <a:xfrm>
            <a:off x="4282548" y="2122167"/>
            <a:ext cx="1079103" cy="420546"/>
          </a:xfrm>
          <a:prstGeom prst="rect">
            <a:avLst/>
          </a:prstGeom>
        </p:spPr>
        <p:txBody>
          <a:bodyPr vert="horz" lIns="91440" tIns="45720" rIns="91440" bIns="45720" rtlCol="0" anchor="b">
            <a:normAutofit/>
          </a:bodyPr>
          <a:lstStyle>
            <a:lvl1pPr marL="0" indent="0" algn="l" defTabSz="914377"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189" indent="0" algn="l" defTabSz="914377"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377" indent="0" algn="l" defTabSz="914377"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566"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754"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5943"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pl-PL" sz="1800" dirty="0"/>
              <a:t>2015 r.</a:t>
            </a:r>
          </a:p>
        </p:txBody>
      </p:sp>
      <p:pic>
        <p:nvPicPr>
          <p:cNvPr id="8" name="Obraz 7"/>
          <p:cNvPicPr>
            <a:picLocks noChangeAspect="1"/>
          </p:cNvPicPr>
          <p:nvPr/>
        </p:nvPicPr>
        <p:blipFill>
          <a:blip r:embed="rId5"/>
          <a:stretch>
            <a:fillRect/>
          </a:stretch>
        </p:blipFill>
        <p:spPr>
          <a:xfrm>
            <a:off x="6754484" y="2276051"/>
            <a:ext cx="4158956" cy="3541437"/>
          </a:xfrm>
          <a:prstGeom prst="rect">
            <a:avLst/>
          </a:prstGeom>
        </p:spPr>
      </p:pic>
      <p:sp>
        <p:nvSpPr>
          <p:cNvPr id="11" name="Symbol zastępczy tekstu 4"/>
          <p:cNvSpPr txBox="1">
            <a:spLocks/>
          </p:cNvSpPr>
          <p:nvPr/>
        </p:nvSpPr>
        <p:spPr>
          <a:xfrm>
            <a:off x="6746639" y="5242054"/>
            <a:ext cx="1079103" cy="420546"/>
          </a:xfrm>
          <a:prstGeom prst="rect">
            <a:avLst/>
          </a:prstGeom>
        </p:spPr>
        <p:txBody>
          <a:bodyPr vert="horz" lIns="91440" tIns="45720" rIns="91440" bIns="45720" rtlCol="0" anchor="b">
            <a:normAutofit/>
          </a:bodyPr>
          <a:lstStyle>
            <a:lvl1pPr marL="0" indent="0" algn="l" defTabSz="914377"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189" indent="0" algn="l" defTabSz="914377"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377" indent="0" algn="l" defTabSz="914377"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566"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754"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5943"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pl-PL" sz="1800" dirty="0" smtClean="0"/>
              <a:t>2018 </a:t>
            </a:r>
            <a:r>
              <a:rPr lang="pl-PL" sz="1800" dirty="0"/>
              <a:t>r.</a:t>
            </a:r>
          </a:p>
        </p:txBody>
      </p:sp>
      <p:sp>
        <p:nvSpPr>
          <p:cNvPr id="12" name="pole tekstowe 11"/>
          <p:cNvSpPr txBox="1"/>
          <p:nvPr/>
        </p:nvSpPr>
        <p:spPr>
          <a:xfrm>
            <a:off x="9545516" y="6427304"/>
            <a:ext cx="2646484" cy="523220"/>
          </a:xfrm>
          <a:prstGeom prst="rect">
            <a:avLst/>
          </a:prstGeom>
          <a:noFill/>
        </p:spPr>
        <p:txBody>
          <a:bodyPr wrap="square" rtlCol="0">
            <a:spAutoFit/>
          </a:bodyPr>
          <a:lstStyle/>
          <a:p>
            <a:r>
              <a:rPr lang="pl-PL" sz="1400" i="1" dirty="0">
                <a:solidFill>
                  <a:srgbClr val="FFFF00"/>
                </a:solidFill>
              </a:rPr>
              <a:t>https://www.poltransplant.org.pl/</a:t>
            </a:r>
          </a:p>
        </p:txBody>
      </p:sp>
      <p:sp>
        <p:nvSpPr>
          <p:cNvPr id="10" name="Symbol zastępczy numeru slajdu 9"/>
          <p:cNvSpPr>
            <a:spLocks noGrp="1"/>
          </p:cNvSpPr>
          <p:nvPr>
            <p:ph type="sldNum" sz="quarter" idx="12"/>
          </p:nvPr>
        </p:nvSpPr>
        <p:spPr/>
        <p:txBody>
          <a:bodyPr/>
          <a:lstStyle/>
          <a:p>
            <a:fld id="{770A6749-074D-49F0-AF5C-CE553B70CF89}" type="slidenum">
              <a:rPr lang="pl-PL" smtClean="0"/>
              <a:t>21</a:t>
            </a:fld>
            <a:endParaRPr lang="pl-PL"/>
          </a:p>
        </p:txBody>
      </p:sp>
    </p:spTree>
    <p:extLst>
      <p:ext uri="{BB962C8B-B14F-4D97-AF65-F5344CB8AC3E}">
        <p14:creationId xmlns:p14="http://schemas.microsoft.com/office/powerpoint/2010/main" val="302290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pPr algn="ctr"/>
            <a:r>
              <a:rPr lang="en-US" sz="2800" b="1" dirty="0">
                <a:solidFill>
                  <a:srgbClr val="FFFF00"/>
                </a:solidFill>
              </a:rPr>
              <a:t>Results of kidney transplantation in Poland based on transplants performed in 1996-2021</a:t>
            </a:r>
            <a:endParaRPr lang="pl-PL" sz="2800" b="1" dirty="0">
              <a:solidFill>
                <a:srgbClr val="FFFF00"/>
              </a:solidFill>
            </a:endParaRPr>
          </a:p>
        </p:txBody>
      </p:sp>
      <p:graphicFrame>
        <p:nvGraphicFramePr>
          <p:cNvPr id="6" name="Symbol zastępczy zawartości 5"/>
          <p:cNvGraphicFramePr>
            <a:graphicFrameLocks noGrp="1"/>
          </p:cNvGraphicFramePr>
          <p:nvPr>
            <p:ph sz="half" idx="1"/>
            <p:extLst/>
          </p:nvPr>
        </p:nvGraphicFramePr>
        <p:xfrm>
          <a:off x="2152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ymbol zastępczy zawartości 5"/>
          <p:cNvGraphicFramePr>
            <a:graphicFrameLocks noGrp="1"/>
          </p:cNvGraphicFramePr>
          <p:nvPr>
            <p:ph sz="half" idx="2"/>
          </p:nvPr>
        </p:nvGraphicFramePr>
        <p:xfrm>
          <a:off x="6153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928" y="6374012"/>
            <a:ext cx="466632" cy="460982"/>
          </a:xfrm>
          <a:prstGeom prst="rect">
            <a:avLst/>
          </a:prstGeom>
        </p:spPr>
      </p:pic>
      <p:sp>
        <p:nvSpPr>
          <p:cNvPr id="10" name="pole tekstowe 9"/>
          <p:cNvSpPr txBox="1"/>
          <p:nvPr/>
        </p:nvSpPr>
        <p:spPr>
          <a:xfrm>
            <a:off x="1469481" y="6584986"/>
            <a:ext cx="3854710" cy="276999"/>
          </a:xfrm>
          <a:prstGeom prst="rect">
            <a:avLst/>
          </a:prstGeom>
          <a:noFill/>
        </p:spPr>
        <p:txBody>
          <a:bodyPr wrap="none" rtlCol="0">
            <a:spAutoFit/>
          </a:bodyPr>
          <a:lstStyle/>
          <a:p>
            <a:r>
              <a:rPr lang="pl-PL" sz="1200" dirty="0">
                <a:solidFill>
                  <a:prstClr val="black"/>
                </a:solidFill>
              </a:rPr>
              <a:t>Na podstawie danych z rejestru przeszczepień, 1996-2015</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22</a:t>
            </a:fld>
            <a:endParaRPr lang="pl-PL"/>
          </a:p>
        </p:txBody>
      </p:sp>
    </p:spTree>
    <p:extLst>
      <p:ext uri="{BB962C8B-B14F-4D97-AF65-F5344CB8AC3E}">
        <p14:creationId xmlns:p14="http://schemas.microsoft.com/office/powerpoint/2010/main" val="857605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580793" y="2892669"/>
            <a:ext cx="3050931" cy="954107"/>
          </a:xfrm>
          <a:prstGeom prst="rect">
            <a:avLst/>
          </a:prstGeom>
          <a:noFill/>
        </p:spPr>
        <p:txBody>
          <a:bodyPr wrap="square" rtlCol="0">
            <a:spAutoFit/>
          </a:bodyPr>
          <a:lstStyle/>
          <a:p>
            <a:pPr algn="ctr"/>
            <a:r>
              <a:rPr lang="en-US" sz="2800">
                <a:solidFill>
                  <a:srgbClr val="FFFF00"/>
                </a:solidFill>
              </a:rPr>
              <a:t>Thank you for your attention</a:t>
            </a:r>
            <a:endParaRPr lang="pl-PL" sz="2800" dirty="0">
              <a:solidFill>
                <a:srgbClr val="FFFF00"/>
              </a:solidFill>
            </a:endParaRPr>
          </a:p>
        </p:txBody>
      </p:sp>
      <p:sp>
        <p:nvSpPr>
          <p:cNvPr id="3" name="Symbol zastępczy numeru slajdu 2"/>
          <p:cNvSpPr>
            <a:spLocks noGrp="1"/>
          </p:cNvSpPr>
          <p:nvPr>
            <p:ph type="sldNum" sz="quarter" idx="12"/>
          </p:nvPr>
        </p:nvSpPr>
        <p:spPr/>
        <p:txBody>
          <a:bodyPr/>
          <a:lstStyle/>
          <a:p>
            <a:fld id="{770A6749-074D-49F0-AF5C-CE553B70CF89}" type="slidenum">
              <a:rPr lang="pl-PL" smtClean="0"/>
              <a:t>23</a:t>
            </a:fld>
            <a:endParaRPr lang="pl-PL"/>
          </a:p>
        </p:txBody>
      </p:sp>
    </p:spTree>
    <p:extLst>
      <p:ext uri="{BB962C8B-B14F-4D97-AF65-F5344CB8AC3E}">
        <p14:creationId xmlns:p14="http://schemas.microsoft.com/office/powerpoint/2010/main" val="125627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800" b="1" dirty="0">
                <a:solidFill>
                  <a:srgbClr val="FFFF00"/>
                </a:solidFill>
              </a:rPr>
              <a:t>Do you think it is right to transplant organs taken from deceased people to save the lives or restore the health of other people?</a:t>
            </a:r>
            <a:endParaRPr lang="pl-PL" sz="2800" b="1" dirty="0">
              <a:solidFill>
                <a:srgbClr val="FFFF00"/>
              </a:solidFill>
            </a:endParaRP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862889371"/>
              </p:ext>
            </p:extLst>
          </p:nvPr>
        </p:nvGraphicFramePr>
        <p:xfrm>
          <a:off x="1775520" y="1844825"/>
          <a:ext cx="8640960" cy="484373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928" y="6374012"/>
            <a:ext cx="466632" cy="460982"/>
          </a:xfrm>
          <a:prstGeom prst="rect">
            <a:avLst/>
          </a:prstGeom>
        </p:spPr>
      </p:pic>
      <p:pic>
        <p:nvPicPr>
          <p:cNvPr id="10" name="chart"/>
          <p:cNvPicPr>
            <a:picLocks noChangeAspect="1"/>
          </p:cNvPicPr>
          <p:nvPr/>
        </p:nvPicPr>
        <p:blipFill>
          <a:blip r:embed="rId4"/>
          <a:stretch>
            <a:fillRect/>
          </a:stretch>
        </p:blipFill>
        <p:spPr>
          <a:xfrm>
            <a:off x="1524000" y="6211468"/>
            <a:ext cx="2563344" cy="646532"/>
          </a:xfrm>
          <a:prstGeom prst="rect">
            <a:avLst/>
          </a:prstGeom>
        </p:spPr>
      </p:pic>
      <p:sp>
        <p:nvSpPr>
          <p:cNvPr id="11" name="pole tekstowe 10"/>
          <p:cNvSpPr txBox="1"/>
          <p:nvPr/>
        </p:nvSpPr>
        <p:spPr>
          <a:xfrm>
            <a:off x="9480376" y="1844824"/>
            <a:ext cx="349776" cy="369332"/>
          </a:xfrm>
          <a:prstGeom prst="rect">
            <a:avLst/>
          </a:prstGeom>
          <a:noFill/>
        </p:spPr>
        <p:txBody>
          <a:bodyPr wrap="none" rtlCol="0">
            <a:spAutoFit/>
          </a:bodyPr>
          <a:lstStyle/>
          <a:p>
            <a:r>
              <a:rPr lang="pl-PL" dirty="0"/>
              <a:t>%</a:t>
            </a:r>
          </a:p>
        </p:txBody>
      </p:sp>
      <p:sp>
        <p:nvSpPr>
          <p:cNvPr id="7" name="pole tekstowe 6"/>
          <p:cNvSpPr txBox="1"/>
          <p:nvPr/>
        </p:nvSpPr>
        <p:spPr>
          <a:xfrm>
            <a:off x="8616462" y="6418512"/>
            <a:ext cx="2737338" cy="307777"/>
          </a:xfrm>
          <a:prstGeom prst="rect">
            <a:avLst/>
          </a:prstGeom>
          <a:noFill/>
        </p:spPr>
        <p:txBody>
          <a:bodyPr wrap="square" rtlCol="0">
            <a:spAutoFit/>
          </a:bodyPr>
          <a:lstStyle/>
          <a:p>
            <a:r>
              <a:rPr lang="pl-PL" sz="1400" i="1" dirty="0">
                <a:solidFill>
                  <a:srgbClr val="FFFF00"/>
                </a:solidFill>
              </a:rPr>
              <a:t>https://www.poltransplant.org.pl/</a:t>
            </a:r>
          </a:p>
        </p:txBody>
      </p:sp>
      <p:sp>
        <p:nvSpPr>
          <p:cNvPr id="3" name="Symbol zastępczy numeru slajdu 2"/>
          <p:cNvSpPr>
            <a:spLocks noGrp="1"/>
          </p:cNvSpPr>
          <p:nvPr>
            <p:ph type="sldNum" sz="quarter" idx="12"/>
          </p:nvPr>
        </p:nvSpPr>
        <p:spPr/>
        <p:txBody>
          <a:bodyPr/>
          <a:lstStyle/>
          <a:p>
            <a:fld id="{770A6749-074D-49F0-AF5C-CE553B70CF89}" type="slidenum">
              <a:rPr lang="pl-PL" smtClean="0"/>
              <a:t>3</a:t>
            </a:fld>
            <a:endParaRPr lang="pl-PL"/>
          </a:p>
        </p:txBody>
      </p:sp>
    </p:spTree>
    <p:extLst>
      <p:ext uri="{BB962C8B-B14F-4D97-AF65-F5344CB8AC3E}">
        <p14:creationId xmlns:p14="http://schemas.microsoft.com/office/powerpoint/2010/main" val="85567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216276" y="476250"/>
            <a:ext cx="6048375" cy="1081088"/>
          </a:xfrm>
          <a:prstGeom prst="rect">
            <a:avLst/>
          </a:prstGeom>
          <a:solidFill>
            <a:srgbClr val="99CCFF">
              <a:alpha val="28999"/>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solidFill>
                <a:srgbClr val="FFFF00"/>
              </a:solidFill>
            </a:endParaRPr>
          </a:p>
        </p:txBody>
      </p:sp>
      <p:sp>
        <p:nvSpPr>
          <p:cNvPr id="44035" name="Rectangle 3"/>
          <p:cNvSpPr>
            <a:spLocks noGrp="1" noChangeArrowheads="1"/>
          </p:cNvSpPr>
          <p:nvPr>
            <p:ph type="body" idx="1"/>
          </p:nvPr>
        </p:nvSpPr>
        <p:spPr>
          <a:xfrm>
            <a:off x="1847851" y="620713"/>
            <a:ext cx="8569325" cy="5505450"/>
          </a:xfrm>
        </p:spPr>
        <p:txBody>
          <a:bodyPr>
            <a:normAutofit lnSpcReduction="10000"/>
          </a:bodyPr>
          <a:lstStyle/>
          <a:p>
            <a:pPr marL="533400" indent="-533400" algn="ctr">
              <a:lnSpc>
                <a:spcPct val="80000"/>
              </a:lnSpc>
            </a:pPr>
            <a:endParaRPr lang="pl-PL" altLang="pl-PL" sz="1800" dirty="0">
              <a:solidFill>
                <a:srgbClr val="FFFF00"/>
              </a:solidFill>
              <a:latin typeface="Calibri" panose="020F0502020204030204" pitchFamily="34" charset="0"/>
            </a:endParaRPr>
          </a:p>
          <a:p>
            <a:pPr marL="533400" indent="-533400" algn="ctr">
              <a:lnSpc>
                <a:spcPct val="80000"/>
              </a:lnSpc>
            </a:pPr>
            <a:r>
              <a:rPr lang="pl-PL" altLang="pl-PL" sz="1800" dirty="0" err="1" smtClean="0">
                <a:solidFill>
                  <a:srgbClr val="FFFF00"/>
                </a:solidFill>
                <a:latin typeface="Calibri" panose="020F0502020204030204" pitchFamily="34" charset="0"/>
              </a:rPr>
              <a:t>Parliament</a:t>
            </a:r>
            <a:r>
              <a:rPr lang="pl-PL" altLang="pl-PL" sz="1800" dirty="0" smtClean="0">
                <a:solidFill>
                  <a:srgbClr val="FFFF00"/>
                </a:solidFill>
                <a:latin typeface="Calibri" panose="020F0502020204030204" pitchFamily="34" charset="0"/>
              </a:rPr>
              <a:t> </a:t>
            </a:r>
            <a:r>
              <a:rPr lang="en-US" altLang="pl-PL" sz="1800" dirty="0" smtClean="0">
                <a:solidFill>
                  <a:srgbClr val="FFFF00"/>
                </a:solidFill>
                <a:latin typeface="Calibri" panose="020F0502020204030204" pitchFamily="34" charset="0"/>
              </a:rPr>
              <a:t>Act </a:t>
            </a:r>
            <a:r>
              <a:rPr lang="en-US" altLang="pl-PL" sz="1800" dirty="0">
                <a:solidFill>
                  <a:srgbClr val="FFFF00"/>
                </a:solidFill>
                <a:latin typeface="Calibri" panose="020F0502020204030204" pitchFamily="34" charset="0"/>
              </a:rPr>
              <a:t>of 1 July 2005 on the collection, storage and transplantation of cells, tissues and organs</a:t>
            </a:r>
            <a:endParaRPr lang="pl-PL" altLang="pl-PL" sz="1800" dirty="0">
              <a:solidFill>
                <a:srgbClr val="FFFF00"/>
              </a:solidFill>
              <a:latin typeface="Calibri" panose="020F0502020204030204" pitchFamily="34" charset="0"/>
            </a:endParaRPr>
          </a:p>
          <a:p>
            <a:pPr marL="533400" indent="-533400">
              <a:lnSpc>
                <a:spcPct val="80000"/>
              </a:lnSpc>
              <a:buNone/>
            </a:pPr>
            <a:r>
              <a:rPr lang="pl-PL" altLang="pl-PL" sz="1800" b="1" dirty="0">
                <a:solidFill>
                  <a:srgbClr val="FFFF00"/>
                </a:solidFill>
                <a:latin typeface="Calibri" panose="020F0502020204030204" pitchFamily="34" charset="0"/>
              </a:rPr>
              <a:t/>
            </a:r>
            <a:br>
              <a:rPr lang="pl-PL" altLang="pl-PL" sz="1800" b="1" dirty="0">
                <a:solidFill>
                  <a:srgbClr val="FFFF00"/>
                </a:solidFill>
                <a:latin typeface="Calibri" panose="020F0502020204030204" pitchFamily="34" charset="0"/>
              </a:rPr>
            </a:br>
            <a:endParaRPr lang="pl-PL" altLang="pl-PL" sz="1800" dirty="0">
              <a:solidFill>
                <a:srgbClr val="FFFF00"/>
              </a:solidFill>
              <a:latin typeface="Calibri" panose="020F0502020204030204" pitchFamily="34" charset="0"/>
            </a:endParaRPr>
          </a:p>
          <a:p>
            <a:pPr marL="533400" indent="-533400">
              <a:lnSpc>
                <a:spcPct val="80000"/>
              </a:lnSpc>
              <a:buNone/>
            </a:pPr>
            <a:endParaRPr lang="pl-PL" altLang="pl-PL" sz="2000" dirty="0">
              <a:solidFill>
                <a:srgbClr val="FFFF00"/>
              </a:solidFill>
              <a:latin typeface="Calibri" panose="020F0502020204030204" pitchFamily="34" charset="0"/>
            </a:endParaRPr>
          </a:p>
          <a:p>
            <a:pPr marL="533400" indent="-533400">
              <a:lnSpc>
                <a:spcPct val="80000"/>
              </a:lnSpc>
            </a:pPr>
            <a:r>
              <a:rPr lang="en-US" altLang="pl-PL" dirty="0">
                <a:solidFill>
                  <a:srgbClr val="FFFF00"/>
                </a:solidFill>
              </a:rPr>
              <a:t>1. The Act specifies the principles </a:t>
            </a:r>
            <a:r>
              <a:rPr lang="en-US" altLang="pl-PL" dirty="0" err="1">
                <a:solidFill>
                  <a:srgbClr val="FFFF00"/>
                </a:solidFill>
              </a:rPr>
              <a:t>for:collecting</a:t>
            </a:r>
            <a:r>
              <a:rPr lang="en-US" altLang="pl-PL" dirty="0">
                <a:solidFill>
                  <a:srgbClr val="FFFF00"/>
                </a:solidFill>
              </a:rPr>
              <a:t>, storing and transplanting cells, including hematopoietic cells from bone marrow, peripheral blood and umbilical cord </a:t>
            </a:r>
            <a:r>
              <a:rPr lang="en-US" altLang="pl-PL" dirty="0" err="1">
                <a:solidFill>
                  <a:srgbClr val="FFFF00"/>
                </a:solidFill>
              </a:rPr>
              <a:t>blood;tissues</a:t>
            </a:r>
            <a:r>
              <a:rPr lang="en-US" altLang="pl-PL" dirty="0">
                <a:solidFill>
                  <a:srgbClr val="FFFF00"/>
                </a:solidFill>
              </a:rPr>
              <a:t> and organs from a living donor or a corpse;2) testing, processing, storing and distributing human cells and tissues.2. The provisions of the Act shall not apply </a:t>
            </a:r>
            <a:r>
              <a:rPr lang="en-US" altLang="pl-PL" dirty="0" err="1">
                <a:solidFill>
                  <a:srgbClr val="FFFF00"/>
                </a:solidFill>
              </a:rPr>
              <a:t>to:collecting</a:t>
            </a:r>
            <a:r>
              <a:rPr lang="en-US" altLang="pl-PL" dirty="0">
                <a:solidFill>
                  <a:srgbClr val="FFFF00"/>
                </a:solidFill>
              </a:rPr>
              <a:t>, transplanting reproductive cells, gonads, embryonic and fetal tissues and reproductive organs or parts thereof;2) collecting, storing and distributing blood for the purposes of its transfusion, separating its components or processing into medicines.</a:t>
            </a:r>
            <a:endParaRPr lang="pl-PL" altLang="pl-PL" dirty="0">
              <a:solidFill>
                <a:srgbClr val="FFFF00"/>
              </a:solidFill>
            </a:endParaRPr>
          </a:p>
        </p:txBody>
      </p:sp>
      <p:sp>
        <p:nvSpPr>
          <p:cNvPr id="2" name="Symbol zastępczy numeru slajdu 1"/>
          <p:cNvSpPr>
            <a:spLocks noGrp="1"/>
          </p:cNvSpPr>
          <p:nvPr>
            <p:ph type="sldNum" sz="quarter" idx="12"/>
          </p:nvPr>
        </p:nvSpPr>
        <p:spPr/>
        <p:txBody>
          <a:bodyPr/>
          <a:lstStyle/>
          <a:p>
            <a:fld id="{770A6749-074D-49F0-AF5C-CE553B70CF89}" type="slidenum">
              <a:rPr lang="pl-PL" smtClean="0"/>
              <a:t>4</a:t>
            </a:fld>
            <a:endParaRPr lang="pl-PL"/>
          </a:p>
        </p:txBody>
      </p:sp>
    </p:spTree>
    <p:extLst>
      <p:ext uri="{BB962C8B-B14F-4D97-AF65-F5344CB8AC3E}">
        <p14:creationId xmlns:p14="http://schemas.microsoft.com/office/powerpoint/2010/main" val="163748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1764"/>
            <a:ext cx="9299575" cy="666908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9398977" y="6493074"/>
            <a:ext cx="2699238" cy="307777"/>
          </a:xfrm>
          <a:prstGeom prst="rect">
            <a:avLst/>
          </a:prstGeom>
          <a:noFill/>
        </p:spPr>
        <p:txBody>
          <a:bodyPr wrap="square" rtlCol="0">
            <a:spAutoFit/>
          </a:bodyPr>
          <a:lstStyle/>
          <a:p>
            <a:r>
              <a:rPr lang="pl-PL" sz="1400" i="1" dirty="0">
                <a:solidFill>
                  <a:srgbClr val="FFFF00"/>
                </a:solidFill>
              </a:rPr>
              <a:t>https://www.poltransplant.org.pl/</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5</a:t>
            </a:fld>
            <a:endParaRPr lang="pl-PL"/>
          </a:p>
        </p:txBody>
      </p:sp>
    </p:spTree>
    <p:extLst>
      <p:ext uri="{BB962C8B-B14F-4D97-AF65-F5344CB8AC3E}">
        <p14:creationId xmlns:p14="http://schemas.microsoft.com/office/powerpoint/2010/main" val="411774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n-US" altLang="pl-PL" sz="2400" b="1" dirty="0">
                <a:solidFill>
                  <a:srgbClr val="FFFF00"/>
                </a:solidFill>
                <a:latin typeface="Calibri" panose="020F0502020204030204" pitchFamily="34" charset="0"/>
              </a:rPr>
              <a:t>The main provisions resulting from the Act and the orders and regulations implementing the Act:</a:t>
            </a:r>
            <a:endParaRPr lang="pl-PL" altLang="pl-PL" sz="2400" b="1" dirty="0">
              <a:solidFill>
                <a:srgbClr val="FFFF00"/>
              </a:solidFill>
              <a:latin typeface="Calibri" panose="020F0502020204030204" pitchFamily="34" charset="0"/>
            </a:endParaRPr>
          </a:p>
        </p:txBody>
      </p:sp>
      <p:sp>
        <p:nvSpPr>
          <p:cNvPr id="55299" name="Rectangle 3"/>
          <p:cNvSpPr>
            <a:spLocks noGrp="1" noChangeArrowheads="1"/>
          </p:cNvSpPr>
          <p:nvPr>
            <p:ph type="body" idx="1"/>
          </p:nvPr>
        </p:nvSpPr>
        <p:spPr>
          <a:xfrm>
            <a:off x="2552700" y="1843209"/>
            <a:ext cx="8437685" cy="4351338"/>
          </a:xfrm>
        </p:spPr>
        <p:txBody>
          <a:bodyPr>
            <a:normAutofit/>
          </a:bodyPr>
          <a:lstStyle/>
          <a:p>
            <a:pPr marL="533400" indent="-533400">
              <a:buAutoNum type="arabicPeriod"/>
            </a:pPr>
            <a:r>
              <a:rPr lang="en-US" altLang="pl-PL" sz="1800" dirty="0" smtClean="0">
                <a:solidFill>
                  <a:srgbClr val="FFFF00"/>
                </a:solidFill>
                <a:latin typeface="Calibri" panose="020F0502020204030204" pitchFamily="34" charset="0"/>
              </a:rPr>
              <a:t>The </a:t>
            </a:r>
            <a:r>
              <a:rPr lang="en-US" altLang="pl-PL" sz="1800" dirty="0">
                <a:solidFill>
                  <a:srgbClr val="FFFF00"/>
                </a:solidFill>
                <a:latin typeface="Calibri" panose="020F0502020204030204" pitchFamily="34" charset="0"/>
              </a:rPr>
              <a:t>collection of organs from a deceased person is possible after a committee diagnosis </a:t>
            </a:r>
            <a:r>
              <a:rPr lang="en-US" altLang="pl-PL" sz="1800" dirty="0" err="1">
                <a:solidFill>
                  <a:srgbClr val="FFFF00"/>
                </a:solidFill>
                <a:latin typeface="Calibri" panose="020F0502020204030204" pitchFamily="34" charset="0"/>
              </a:rPr>
              <a:t>ofdeath</a:t>
            </a:r>
            <a:r>
              <a:rPr lang="en-US" altLang="pl-PL" sz="1800" dirty="0">
                <a:solidFill>
                  <a:srgbClr val="FFFF00"/>
                </a:solidFill>
                <a:latin typeface="Calibri" panose="020F0502020204030204" pitchFamily="34" charset="0"/>
              </a:rPr>
              <a:t> (brain death or irreversible cessation of circulation</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marL="533400" indent="-533400">
              <a:buAutoNum type="arabicPeriod"/>
            </a:pPr>
            <a:r>
              <a:rPr lang="en-US" altLang="pl-PL" sz="1800" dirty="0" smtClean="0">
                <a:solidFill>
                  <a:srgbClr val="FFFF00"/>
                </a:solidFill>
                <a:latin typeface="Calibri" panose="020F0502020204030204" pitchFamily="34" charset="0"/>
              </a:rPr>
              <a:t>The </a:t>
            </a:r>
            <a:r>
              <a:rPr lang="en-US" altLang="pl-PL" sz="1800" dirty="0">
                <a:solidFill>
                  <a:srgbClr val="FFFF00"/>
                </a:solidFill>
                <a:latin typeface="Calibri" panose="020F0502020204030204" pitchFamily="34" charset="0"/>
              </a:rPr>
              <a:t>collection of tissues and organs is permissible if the deceased did not </a:t>
            </a:r>
            <a:r>
              <a:rPr lang="en-US" altLang="pl-PL" sz="1800" dirty="0" smtClean="0">
                <a:solidFill>
                  <a:srgbClr val="FFFF00"/>
                </a:solidFill>
                <a:latin typeface="Calibri" panose="020F0502020204030204" pitchFamily="34" charset="0"/>
              </a:rPr>
              <a:t>express</a:t>
            </a:r>
            <a:r>
              <a:rPr lang="pl-PL" altLang="pl-PL" sz="1800" dirty="0" smtClean="0">
                <a:solidFill>
                  <a:srgbClr val="FFFF00"/>
                </a:solidFill>
                <a:latin typeface="Calibri" panose="020F0502020204030204" pitchFamily="34" charset="0"/>
              </a:rPr>
              <a:t> </a:t>
            </a:r>
            <a:r>
              <a:rPr lang="en-US" altLang="pl-PL" sz="1800" dirty="0" smtClean="0">
                <a:solidFill>
                  <a:srgbClr val="FFFF00"/>
                </a:solidFill>
                <a:latin typeface="Calibri" panose="020F0502020204030204" pitchFamily="34" charset="0"/>
              </a:rPr>
              <a:t>objection </a:t>
            </a:r>
            <a:r>
              <a:rPr lang="en-US" altLang="pl-PL" sz="1800" dirty="0">
                <a:solidFill>
                  <a:srgbClr val="FFFF00"/>
                </a:solidFill>
                <a:latin typeface="Calibri" panose="020F0502020204030204" pitchFamily="34" charset="0"/>
              </a:rPr>
              <a:t>during their lifetime (a Central Register of Objections has </a:t>
            </a:r>
            <a:r>
              <a:rPr lang="en-US" altLang="pl-PL" sz="1800" dirty="0" smtClean="0">
                <a:solidFill>
                  <a:srgbClr val="FFFF00"/>
                </a:solidFill>
                <a:latin typeface="Calibri" panose="020F0502020204030204" pitchFamily="34" charset="0"/>
              </a:rPr>
              <a:t>been</a:t>
            </a:r>
            <a:r>
              <a:rPr lang="pl-PL" altLang="pl-PL" sz="1800" dirty="0" smtClean="0">
                <a:solidFill>
                  <a:srgbClr val="FFFF00"/>
                </a:solidFill>
                <a:latin typeface="Calibri" panose="020F0502020204030204" pitchFamily="34" charset="0"/>
              </a:rPr>
              <a:t> </a:t>
            </a:r>
            <a:r>
              <a:rPr lang="en-US" altLang="pl-PL" sz="1800" dirty="0" smtClean="0">
                <a:solidFill>
                  <a:srgbClr val="FFFF00"/>
                </a:solidFill>
                <a:latin typeface="Calibri" panose="020F0502020204030204" pitchFamily="34" charset="0"/>
              </a:rPr>
              <a:t>created</a:t>
            </a:r>
            <a:r>
              <a:rPr lang="en-US" altLang="pl-PL" sz="1800" dirty="0">
                <a:solidFill>
                  <a:srgbClr val="FFFF00"/>
                </a:solidFill>
                <a:latin typeface="Calibri" panose="020F0502020204030204" pitchFamily="34" charset="0"/>
              </a:rPr>
              <a:t>, where one can state that one does not want to donate organs </a:t>
            </a:r>
            <a:r>
              <a:rPr lang="en-US" altLang="pl-PL" sz="1800" dirty="0" err="1">
                <a:solidFill>
                  <a:srgbClr val="FFFF00"/>
                </a:solidFill>
                <a:latin typeface="Calibri" panose="020F0502020204030204" pitchFamily="34" charset="0"/>
              </a:rPr>
              <a:t>fortransplantation</a:t>
            </a:r>
            <a:r>
              <a:rPr lang="en-US" altLang="pl-PL" sz="1800" dirty="0">
                <a:solidFill>
                  <a:srgbClr val="FFFF00"/>
                </a:solidFill>
                <a:latin typeface="Calibri" panose="020F0502020204030204" pitchFamily="34" charset="0"/>
              </a:rPr>
              <a:t> in the event of sudden death. Two other forms </a:t>
            </a:r>
            <a:r>
              <a:rPr lang="en-US" altLang="pl-PL" sz="1800" dirty="0" err="1">
                <a:solidFill>
                  <a:srgbClr val="FFFF00"/>
                </a:solidFill>
                <a:latin typeface="Calibri" panose="020F0502020204030204" pitchFamily="34" charset="0"/>
              </a:rPr>
              <a:t>ofexpressing</a:t>
            </a:r>
            <a:r>
              <a:rPr lang="en-US" altLang="pl-PL" sz="1800" dirty="0">
                <a:solidFill>
                  <a:srgbClr val="FFFF00"/>
                </a:solidFill>
                <a:latin typeface="Calibri" panose="020F0502020204030204" pitchFamily="34" charset="0"/>
              </a:rPr>
              <a:t> objection have also been introduced</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marL="533400" indent="-533400">
              <a:buAutoNum type="arabicPeriod"/>
            </a:pPr>
            <a:r>
              <a:rPr lang="en-US" altLang="pl-PL" sz="1800" dirty="0" smtClean="0">
                <a:solidFill>
                  <a:srgbClr val="FFFF00"/>
                </a:solidFill>
                <a:latin typeface="Calibri" panose="020F0502020204030204" pitchFamily="34" charset="0"/>
              </a:rPr>
              <a:t>The </a:t>
            </a:r>
            <a:r>
              <a:rPr lang="en-US" altLang="pl-PL" sz="1800" dirty="0">
                <a:solidFill>
                  <a:srgbClr val="FFFF00"/>
                </a:solidFill>
                <a:latin typeface="Calibri" panose="020F0502020204030204" pitchFamily="34" charset="0"/>
              </a:rPr>
              <a:t>collection of an organ for the purpose of transplantation (</a:t>
            </a:r>
            <a:r>
              <a:rPr lang="en-US" altLang="pl-PL" sz="1800" dirty="0" err="1">
                <a:solidFill>
                  <a:srgbClr val="FFFF00"/>
                </a:solidFill>
                <a:latin typeface="Calibri" panose="020F0502020204030204" pitchFamily="34" charset="0"/>
              </a:rPr>
              <a:t>inpractice</a:t>
            </a:r>
            <a:r>
              <a:rPr lang="en-US" altLang="pl-PL" sz="1800" dirty="0">
                <a:solidFill>
                  <a:srgbClr val="FFFF00"/>
                </a:solidFill>
                <a:latin typeface="Calibri" panose="020F0502020204030204" pitchFamily="34" charset="0"/>
              </a:rPr>
              <a:t> a kidney or a fragment of the liver, but also </a:t>
            </a:r>
            <a:r>
              <a:rPr lang="en-US" altLang="pl-PL" sz="1800" dirty="0" err="1">
                <a:solidFill>
                  <a:srgbClr val="FFFF00"/>
                </a:solidFill>
                <a:latin typeface="Calibri" panose="020F0502020204030204" pitchFamily="34" charset="0"/>
              </a:rPr>
              <a:t>theintestine</a:t>
            </a:r>
            <a:r>
              <a:rPr lang="en-US" altLang="pl-PL" sz="1800" dirty="0">
                <a:solidFill>
                  <a:srgbClr val="FFFF00"/>
                </a:solidFill>
                <a:latin typeface="Calibri" panose="020F0502020204030204" pitchFamily="34" charset="0"/>
              </a:rPr>
              <a:t> or pancreas) from a living donor is permissible for </a:t>
            </a:r>
            <a:r>
              <a:rPr lang="en-US" altLang="pl-PL" sz="1800" dirty="0" err="1">
                <a:solidFill>
                  <a:srgbClr val="FFFF00"/>
                </a:solidFill>
                <a:latin typeface="Calibri" panose="020F0502020204030204" pitchFamily="34" charset="0"/>
              </a:rPr>
              <a:t>thebenefit</a:t>
            </a:r>
            <a:r>
              <a:rPr lang="en-US" altLang="pl-PL" sz="1800" dirty="0">
                <a:solidFill>
                  <a:srgbClr val="FFFF00"/>
                </a:solidFill>
                <a:latin typeface="Calibri" panose="020F0502020204030204" pitchFamily="34" charset="0"/>
              </a:rPr>
              <a:t> of a relative in the direct line, a sibling, </a:t>
            </a:r>
            <a:r>
              <a:rPr lang="en-US" altLang="pl-PL" sz="1800" dirty="0" err="1">
                <a:solidFill>
                  <a:srgbClr val="FFFF00"/>
                </a:solidFill>
                <a:latin typeface="Calibri" panose="020F0502020204030204" pitchFamily="34" charset="0"/>
              </a:rPr>
              <a:t>anadopted</a:t>
            </a:r>
            <a:r>
              <a:rPr lang="en-US" altLang="pl-PL" sz="1800" dirty="0">
                <a:solidFill>
                  <a:srgbClr val="FFFF00"/>
                </a:solidFill>
                <a:latin typeface="Calibri" panose="020F0502020204030204" pitchFamily="34" charset="0"/>
              </a:rPr>
              <a:t> person or a spouse, and another person, </a:t>
            </a:r>
            <a:r>
              <a:rPr lang="en-US" altLang="pl-PL" sz="1800" dirty="0" smtClean="0">
                <a:solidFill>
                  <a:srgbClr val="FFFF00"/>
                </a:solidFill>
                <a:latin typeface="Calibri" panose="020F0502020204030204" pitchFamily="34" charset="0"/>
              </a:rPr>
              <a:t>if</a:t>
            </a:r>
            <a:r>
              <a:rPr lang="pl-PL" altLang="pl-PL" sz="1800" dirty="0" smtClean="0">
                <a:solidFill>
                  <a:srgbClr val="FFFF00"/>
                </a:solidFill>
                <a:latin typeface="Calibri" panose="020F0502020204030204" pitchFamily="34" charset="0"/>
              </a:rPr>
              <a:t> </a:t>
            </a:r>
            <a:r>
              <a:rPr lang="en-US" altLang="pl-PL" sz="1800" dirty="0" smtClean="0">
                <a:solidFill>
                  <a:srgbClr val="FFFF00"/>
                </a:solidFill>
                <a:latin typeface="Calibri" panose="020F0502020204030204" pitchFamily="34" charset="0"/>
              </a:rPr>
              <a:t>special </a:t>
            </a:r>
            <a:r>
              <a:rPr lang="en-US" altLang="pl-PL" sz="1800" dirty="0">
                <a:solidFill>
                  <a:srgbClr val="FFFF00"/>
                </a:solidFill>
                <a:latin typeface="Calibri" panose="020F0502020204030204" pitchFamily="34" charset="0"/>
              </a:rPr>
              <a:t>personal reasons justify it;</a:t>
            </a:r>
            <a:endParaRPr lang="pl-PL" altLang="pl-PL" sz="1800" dirty="0">
              <a:solidFill>
                <a:srgbClr val="FFFF00"/>
              </a:solidFill>
              <a:latin typeface="Calibri" panose="020F0502020204030204" pitchFamily="34" charset="0"/>
            </a:endParaRPr>
          </a:p>
        </p:txBody>
      </p:sp>
      <p:sp>
        <p:nvSpPr>
          <p:cNvPr id="55300" name="Text Box 4"/>
          <p:cNvSpPr txBox="1">
            <a:spLocks noChangeArrowheads="1"/>
          </p:cNvSpPr>
          <p:nvPr/>
        </p:nvSpPr>
        <p:spPr bwMode="auto">
          <a:xfrm>
            <a:off x="1611314" y="6521451"/>
            <a:ext cx="6815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1000">
                <a:solidFill>
                  <a:srgbClr val="FFFF00"/>
                </a:solidFill>
                <a:latin typeface="Calibri" panose="020F0502020204030204" pitchFamily="34" charset="0"/>
              </a:rPr>
              <a:t>J. Czerwiński, R. Danielewicz, Prawo i organizacja przestrzeni transplantacyjnej, Pielęgniarstwo Transplantacyjne, Warszawa 2014</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6</a:t>
            </a:fld>
            <a:endParaRPr lang="pl-PL"/>
          </a:p>
        </p:txBody>
      </p:sp>
    </p:spTree>
    <p:extLst>
      <p:ext uri="{BB962C8B-B14F-4D97-AF65-F5344CB8AC3E}">
        <p14:creationId xmlns:p14="http://schemas.microsoft.com/office/powerpoint/2010/main" val="418511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2016003" y="1457325"/>
            <a:ext cx="8229600" cy="5400675"/>
          </a:xfrm>
        </p:spPr>
        <p:txBody>
          <a:bodyPr>
            <a:normAutofit/>
          </a:bodyPr>
          <a:lstStyle/>
          <a:p>
            <a:pPr>
              <a:lnSpc>
                <a:spcPct val="80000"/>
              </a:lnSpc>
              <a:buFontTx/>
              <a:buNone/>
            </a:pPr>
            <a:r>
              <a:rPr lang="en-US" altLang="pl-PL" sz="1800" dirty="0">
                <a:solidFill>
                  <a:srgbClr val="FFFF00"/>
                </a:solidFill>
                <a:latin typeface="Calibri" panose="020F0502020204030204" pitchFamily="34" charset="0"/>
              </a:rPr>
              <a:t>4. The Act requires the development and application of transparent and fair principles for the selection of the organ recipient (organ allocation) based on medical criteria (urgency of transplantation, tissue compatibility, age of the recipient and </a:t>
            </a:r>
            <a:r>
              <a:rPr lang="en-US" altLang="pl-PL" sz="1800" dirty="0" err="1">
                <a:solidFill>
                  <a:srgbClr val="FFFF00"/>
                </a:solidFill>
                <a:latin typeface="Calibri" panose="020F0502020204030204" pitchFamily="34" charset="0"/>
              </a:rPr>
              <a:t>donor,expected</a:t>
            </a:r>
            <a:r>
              <a:rPr lang="en-US" altLang="pl-PL" sz="1800" dirty="0">
                <a:solidFill>
                  <a:srgbClr val="FFFF00"/>
                </a:solidFill>
                <a:latin typeface="Calibri" panose="020F0502020204030204" pitchFamily="34" charset="0"/>
              </a:rPr>
              <a:t> transplantation results).The allocation applies to persons entered on the national list of persons waiting </a:t>
            </a:r>
            <a:r>
              <a:rPr lang="en-US" altLang="pl-PL" sz="1800" dirty="0" err="1">
                <a:solidFill>
                  <a:srgbClr val="FFFF00"/>
                </a:solidFill>
                <a:latin typeface="Calibri" panose="020F0502020204030204" pitchFamily="34" charset="0"/>
              </a:rPr>
              <a:t>fortransplantation</a:t>
            </a:r>
            <a:r>
              <a:rPr lang="en-US" altLang="pl-PL" sz="1800" dirty="0">
                <a:solidFill>
                  <a:srgbClr val="FFFF00"/>
                </a:solidFill>
                <a:latin typeface="Calibri" panose="020F0502020204030204" pitchFamily="34" charset="0"/>
              </a:rPr>
              <a:t>, which is an absolute condition for receiving a transplant in Poland</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5</a:t>
            </a:r>
            <a:r>
              <a:rPr lang="en-US" altLang="pl-PL" sz="1800" dirty="0">
                <a:solidFill>
                  <a:srgbClr val="FFFF00"/>
                </a:solidFill>
                <a:latin typeface="Calibri" panose="020F0502020204030204" pitchFamily="34" charset="0"/>
              </a:rPr>
              <a:t>. The principles for monitoring the quality and safety of transplantation procedures have been established and institutions supervising the system have been indicated (Ministry of </a:t>
            </a:r>
            <a:r>
              <a:rPr lang="en-US" altLang="pl-PL" sz="1800" dirty="0" err="1">
                <a:solidFill>
                  <a:srgbClr val="FFFF00"/>
                </a:solidFill>
                <a:latin typeface="Calibri" panose="020F0502020204030204" pitchFamily="34" charset="0"/>
              </a:rPr>
              <a:t>Health,National</a:t>
            </a:r>
            <a:r>
              <a:rPr lang="en-US" altLang="pl-PL" sz="1800" dirty="0">
                <a:solidFill>
                  <a:srgbClr val="FFFF00"/>
                </a:solidFill>
                <a:latin typeface="Calibri" panose="020F0502020204030204" pitchFamily="34" charset="0"/>
              </a:rPr>
              <a:t> Center for Tissue and Cell Banking, Organizational and Coordination Center for Transplantation - </a:t>
            </a:r>
            <a:r>
              <a:rPr lang="en-US" altLang="pl-PL" sz="1800" dirty="0" err="1">
                <a:solidFill>
                  <a:srgbClr val="FFFF00"/>
                </a:solidFill>
                <a:latin typeface="Calibri" panose="020F0502020204030204" pitchFamily="34" charset="0"/>
              </a:rPr>
              <a:t>Poltransplant</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6</a:t>
            </a:r>
            <a:r>
              <a:rPr lang="en-US" altLang="pl-PL" sz="1800" dirty="0">
                <a:solidFill>
                  <a:srgbClr val="FFFF00"/>
                </a:solidFill>
                <a:latin typeface="Calibri" panose="020F0502020204030204" pitchFamily="34" charset="0"/>
              </a:rPr>
              <a:t>. Transplantation procedures can be performed in medical </a:t>
            </a:r>
            <a:r>
              <a:rPr lang="en-US" altLang="pl-PL" sz="1800" dirty="0" err="1">
                <a:solidFill>
                  <a:srgbClr val="FFFF00"/>
                </a:solidFill>
                <a:latin typeface="Calibri" panose="020F0502020204030204" pitchFamily="34" charset="0"/>
              </a:rPr>
              <a:t>entitieswith</a:t>
            </a:r>
            <a:r>
              <a:rPr lang="en-US" altLang="pl-PL" sz="1800" dirty="0">
                <a:solidFill>
                  <a:srgbClr val="FFFF00"/>
                </a:solidFill>
                <a:latin typeface="Calibri" panose="020F0502020204030204" pitchFamily="34" charset="0"/>
              </a:rPr>
              <a:t> permits from the Minister of Health, which are issued after conducting </a:t>
            </a:r>
            <a:r>
              <a:rPr lang="en-US" altLang="pl-PL" sz="1800" dirty="0" err="1">
                <a:solidFill>
                  <a:srgbClr val="FFFF00"/>
                </a:solidFill>
                <a:latin typeface="Calibri" panose="020F0502020204030204" pitchFamily="34" charset="0"/>
              </a:rPr>
              <a:t>aninspection</a:t>
            </a:r>
            <a:r>
              <a:rPr lang="en-US" altLang="pl-PL" sz="1800" dirty="0">
                <a:solidFill>
                  <a:srgbClr val="FFFF00"/>
                </a:solidFill>
                <a:latin typeface="Calibri" panose="020F0502020204030204" pitchFamily="34" charset="0"/>
              </a:rPr>
              <a:t> and after a positive opinion on the application by the National Transplantation Council;</a:t>
            </a:r>
            <a:endParaRPr lang="pl-PL" altLang="pl-PL" sz="1800" dirty="0">
              <a:solidFill>
                <a:srgbClr val="FFFF00"/>
              </a:solidFill>
              <a:latin typeface="Calibri" panose="020F0502020204030204" pitchFamily="34" charset="0"/>
            </a:endParaRPr>
          </a:p>
        </p:txBody>
      </p:sp>
      <p:sp>
        <p:nvSpPr>
          <p:cNvPr id="56324" name="Text Box 4"/>
          <p:cNvSpPr txBox="1">
            <a:spLocks noChangeArrowheads="1"/>
          </p:cNvSpPr>
          <p:nvPr/>
        </p:nvSpPr>
        <p:spPr bwMode="auto">
          <a:xfrm>
            <a:off x="5849206" y="6492509"/>
            <a:ext cx="5499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800" dirty="0">
                <a:solidFill>
                  <a:srgbClr val="FFFF00"/>
                </a:solidFill>
                <a:latin typeface="Calibri" panose="020F0502020204030204" pitchFamily="34" charset="0"/>
              </a:rPr>
              <a:t>J. Czerwiński, R. Danielewicz, Prawo i organizacja przestrzeni transplantacyjnej, Pielęgniarstwo Transplantacyjne, Warszawa 2014</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7</a:t>
            </a:fld>
            <a:endParaRPr lang="pl-PL"/>
          </a:p>
        </p:txBody>
      </p:sp>
    </p:spTree>
    <p:extLst>
      <p:ext uri="{BB962C8B-B14F-4D97-AF65-F5344CB8AC3E}">
        <p14:creationId xmlns:p14="http://schemas.microsoft.com/office/powerpoint/2010/main" val="26606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053859" y="1615343"/>
            <a:ext cx="8229600" cy="4525963"/>
          </a:xfrm>
        </p:spPr>
        <p:txBody>
          <a:bodyPr/>
          <a:lstStyle/>
          <a:p>
            <a:pPr>
              <a:lnSpc>
                <a:spcPct val="80000"/>
              </a:lnSpc>
              <a:buFontTx/>
              <a:buNone/>
            </a:pPr>
            <a:r>
              <a:rPr lang="en-US" altLang="pl-PL" sz="1800" dirty="0">
                <a:solidFill>
                  <a:srgbClr val="FFFF00"/>
                </a:solidFill>
              </a:rPr>
              <a:t>7. The Act provided the basis for the creation of registers such as the Central Register of Objections, the national list of people waiting for transplantation, the transplantation </a:t>
            </a:r>
            <a:r>
              <a:rPr lang="en-US" altLang="pl-PL" sz="1800" dirty="0" smtClean="0">
                <a:solidFill>
                  <a:srgbClr val="FFFF00"/>
                </a:solidFill>
              </a:rPr>
              <a:t>register</a:t>
            </a:r>
            <a:r>
              <a:rPr lang="pl-PL" altLang="pl-PL" sz="1800" dirty="0" smtClean="0">
                <a:solidFill>
                  <a:srgbClr val="FFFF00"/>
                </a:solidFill>
              </a:rPr>
              <a:t> </a:t>
            </a:r>
            <a:r>
              <a:rPr lang="en-US" altLang="pl-PL" sz="1800" dirty="0" smtClean="0">
                <a:solidFill>
                  <a:srgbClr val="FFFF00"/>
                </a:solidFill>
              </a:rPr>
              <a:t>and </a:t>
            </a:r>
            <a:r>
              <a:rPr lang="en-US" altLang="pl-PL" sz="1800" dirty="0">
                <a:solidFill>
                  <a:srgbClr val="FFFF00"/>
                </a:solidFill>
              </a:rPr>
              <a:t>the register of living donors. Entering data </a:t>
            </a:r>
            <a:r>
              <a:rPr lang="en-US" altLang="pl-PL" sz="1800" dirty="0" smtClean="0">
                <a:solidFill>
                  <a:srgbClr val="FFFF00"/>
                </a:solidFill>
              </a:rPr>
              <a:t>in</a:t>
            </a:r>
            <a:r>
              <a:rPr lang="pl-PL" altLang="pl-PL" sz="1800" dirty="0" smtClean="0">
                <a:solidFill>
                  <a:srgbClr val="FFFF00"/>
                </a:solidFill>
              </a:rPr>
              <a:t>to</a:t>
            </a:r>
            <a:r>
              <a:rPr lang="en-US" altLang="pl-PL" sz="1800" dirty="0" smtClean="0">
                <a:solidFill>
                  <a:srgbClr val="FFFF00"/>
                </a:solidFill>
              </a:rPr>
              <a:t> </a:t>
            </a:r>
            <a:r>
              <a:rPr lang="en-US" altLang="pl-PL" sz="1800" dirty="0">
                <a:solidFill>
                  <a:srgbClr val="FFFF00"/>
                </a:solidFill>
              </a:rPr>
              <a:t>the registers is mandatory</a:t>
            </a:r>
            <a:r>
              <a:rPr lang="en-US" altLang="pl-PL" sz="1800" dirty="0" smtClean="0">
                <a:solidFill>
                  <a:srgbClr val="FFFF00"/>
                </a:solidFill>
              </a:rPr>
              <a:t>.;</a:t>
            </a:r>
            <a:endParaRPr lang="pl-PL" altLang="pl-PL" sz="1800" dirty="0" smtClean="0">
              <a:solidFill>
                <a:srgbClr val="FFFF00"/>
              </a:solidFill>
            </a:endParaRPr>
          </a:p>
          <a:p>
            <a:pPr>
              <a:lnSpc>
                <a:spcPct val="80000"/>
              </a:lnSpc>
              <a:buFontTx/>
              <a:buNone/>
            </a:pPr>
            <a:r>
              <a:rPr lang="en-US" altLang="pl-PL" sz="1800" dirty="0" smtClean="0">
                <a:solidFill>
                  <a:srgbClr val="FFFF00"/>
                </a:solidFill>
              </a:rPr>
              <a:t>8</a:t>
            </a:r>
            <a:r>
              <a:rPr lang="en-US" altLang="pl-PL" sz="1800" dirty="0">
                <a:solidFill>
                  <a:srgbClr val="FFFF00"/>
                </a:solidFill>
              </a:rPr>
              <a:t>. The principles for the creation and operation of bone marrow donor </a:t>
            </a:r>
            <a:r>
              <a:rPr lang="en-US" altLang="pl-PL" sz="1800" dirty="0" smtClean="0">
                <a:solidFill>
                  <a:srgbClr val="FFFF00"/>
                </a:solidFill>
              </a:rPr>
              <a:t>centers</a:t>
            </a:r>
            <a:r>
              <a:rPr lang="pl-PL" altLang="pl-PL" sz="1800" dirty="0" smtClean="0">
                <a:solidFill>
                  <a:srgbClr val="FFFF00"/>
                </a:solidFill>
              </a:rPr>
              <a:t> </a:t>
            </a:r>
            <a:r>
              <a:rPr lang="en-US" altLang="pl-PL" sz="1800" dirty="0" smtClean="0">
                <a:solidFill>
                  <a:srgbClr val="FFFF00"/>
                </a:solidFill>
              </a:rPr>
              <a:t>(</a:t>
            </a:r>
            <a:r>
              <a:rPr lang="en-US" altLang="pl-PL" sz="1800" dirty="0">
                <a:solidFill>
                  <a:srgbClr val="FFFF00"/>
                </a:solidFill>
              </a:rPr>
              <a:t>permission of the Minister of Health required) and the Central Register of </a:t>
            </a:r>
            <a:r>
              <a:rPr lang="en-US" altLang="pl-PL" sz="1800" dirty="0" smtClean="0">
                <a:solidFill>
                  <a:srgbClr val="FFFF00"/>
                </a:solidFill>
              </a:rPr>
              <a:t>Unrelated</a:t>
            </a:r>
            <a:r>
              <a:rPr lang="pl-PL" altLang="pl-PL" sz="1800" dirty="0" smtClean="0">
                <a:solidFill>
                  <a:srgbClr val="FFFF00"/>
                </a:solidFill>
              </a:rPr>
              <a:t> </a:t>
            </a:r>
            <a:r>
              <a:rPr lang="en-US" altLang="pl-PL" sz="1800" dirty="0" smtClean="0">
                <a:solidFill>
                  <a:srgbClr val="FFFF00"/>
                </a:solidFill>
              </a:rPr>
              <a:t>Potential </a:t>
            </a:r>
            <a:r>
              <a:rPr lang="en-US" altLang="pl-PL" sz="1800" dirty="0">
                <a:solidFill>
                  <a:srgbClr val="FFFF00"/>
                </a:solidFill>
              </a:rPr>
              <a:t>Bone Marrow and Cord Blood Donors as the only register of bone marrow donors in Poland (the management was entrusted to </a:t>
            </a:r>
            <a:r>
              <a:rPr lang="en-US" altLang="pl-PL" sz="1800" dirty="0" err="1">
                <a:solidFill>
                  <a:srgbClr val="FFFF00"/>
                </a:solidFill>
              </a:rPr>
              <a:t>Poltransplant</a:t>
            </a:r>
            <a:r>
              <a:rPr lang="en-US" altLang="pl-PL" sz="1800" dirty="0" smtClean="0">
                <a:solidFill>
                  <a:srgbClr val="FFFF00"/>
                </a:solidFill>
              </a:rPr>
              <a:t>);</a:t>
            </a:r>
            <a:endParaRPr lang="pl-PL" altLang="pl-PL" sz="1800" dirty="0" smtClean="0">
              <a:solidFill>
                <a:srgbClr val="FFFF00"/>
              </a:solidFill>
            </a:endParaRPr>
          </a:p>
          <a:p>
            <a:pPr>
              <a:lnSpc>
                <a:spcPct val="80000"/>
              </a:lnSpc>
              <a:buFontTx/>
              <a:buNone/>
            </a:pPr>
            <a:r>
              <a:rPr lang="en-US" altLang="pl-PL" sz="1800" dirty="0" smtClean="0">
                <a:solidFill>
                  <a:srgbClr val="FFFF00"/>
                </a:solidFill>
              </a:rPr>
              <a:t>9</a:t>
            </a:r>
            <a:r>
              <a:rPr lang="en-US" altLang="pl-PL" sz="1800" dirty="0">
                <a:solidFill>
                  <a:srgbClr val="FFFF00"/>
                </a:solidFill>
              </a:rPr>
              <a:t>. The scope of competences was established and assigned to institutions such as:- National Transplantation Council (consultative and advisory body of the Minister of Health);- National Center for Tissue and Cell Banking;- Organizational and Coordination Center for Transplantation </a:t>
            </a:r>
            <a:r>
              <a:rPr lang="en-US" altLang="pl-PL" sz="1800" dirty="0" err="1">
                <a:solidFill>
                  <a:srgbClr val="FFFF00"/>
                </a:solidFill>
              </a:rPr>
              <a:t>Poltransplant</a:t>
            </a:r>
            <a:r>
              <a:rPr lang="en-US" altLang="pl-PL" sz="1800" dirty="0">
                <a:solidFill>
                  <a:srgbClr val="FFFF00"/>
                </a:solidFill>
              </a:rPr>
              <a:t>.</a:t>
            </a:r>
            <a:endParaRPr lang="pl-PL" altLang="pl-PL" sz="1800" dirty="0">
              <a:solidFill>
                <a:srgbClr val="FFFF00"/>
              </a:solidFill>
            </a:endParaRPr>
          </a:p>
        </p:txBody>
      </p:sp>
      <p:sp>
        <p:nvSpPr>
          <p:cNvPr id="57348" name="Text Box 4"/>
          <p:cNvSpPr txBox="1">
            <a:spLocks noChangeArrowheads="1"/>
          </p:cNvSpPr>
          <p:nvPr/>
        </p:nvSpPr>
        <p:spPr bwMode="auto">
          <a:xfrm>
            <a:off x="5805244" y="6457340"/>
            <a:ext cx="5499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800" dirty="0">
                <a:solidFill>
                  <a:srgbClr val="FFFF00"/>
                </a:solidFill>
                <a:latin typeface="Calibri" panose="020F0502020204030204" pitchFamily="34" charset="0"/>
              </a:rPr>
              <a:t>J. Czerwiński, R. Danielewicz, Prawo i organizacja przestrzeni transplantacyjnej, Pielęgniarstwo Transplantacyjne, Warszawa 2014</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8</a:t>
            </a:fld>
            <a:endParaRPr lang="pl-PL"/>
          </a:p>
        </p:txBody>
      </p:sp>
    </p:spTree>
    <p:extLst>
      <p:ext uri="{BB962C8B-B14F-4D97-AF65-F5344CB8AC3E}">
        <p14:creationId xmlns:p14="http://schemas.microsoft.com/office/powerpoint/2010/main" val="176431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007577" y="954088"/>
            <a:ext cx="8218488" cy="5903912"/>
          </a:xfrm>
        </p:spPr>
        <p:txBody>
          <a:bodyPr>
            <a:normAutofit/>
          </a:bodyPr>
          <a:lstStyle/>
          <a:p>
            <a:pPr>
              <a:lnSpc>
                <a:spcPct val="80000"/>
              </a:lnSpc>
              <a:buFontTx/>
              <a:buNone/>
            </a:pPr>
            <a:r>
              <a:rPr lang="pl-PL" altLang="pl-PL" sz="1800" dirty="0" smtClean="0">
                <a:solidFill>
                  <a:srgbClr val="FFFF00"/>
                </a:solidFill>
                <a:latin typeface="Calibri" panose="020F0502020204030204" pitchFamily="34" charset="0"/>
              </a:rPr>
              <a:t>10. </a:t>
            </a:r>
            <a:r>
              <a:rPr lang="en-US" altLang="pl-PL" sz="1800" dirty="0" smtClean="0">
                <a:solidFill>
                  <a:srgbClr val="FFFF00"/>
                </a:solidFill>
                <a:latin typeface="Calibri" panose="020F0502020204030204" pitchFamily="34" charset="0"/>
              </a:rPr>
              <a:t>The </a:t>
            </a:r>
            <a:r>
              <a:rPr lang="en-US" altLang="pl-PL" sz="1800" dirty="0">
                <a:solidFill>
                  <a:srgbClr val="FFFF00"/>
                </a:solidFill>
                <a:latin typeface="Calibri" panose="020F0502020204030204" pitchFamily="34" charset="0"/>
              </a:rPr>
              <a:t>import and export of organs from Poland is subject to strict registration and each </a:t>
            </a:r>
            <a:r>
              <a:rPr lang="en-US" altLang="pl-PL" sz="1800" dirty="0" err="1">
                <a:solidFill>
                  <a:srgbClr val="FFFF00"/>
                </a:solidFill>
                <a:latin typeface="Calibri" panose="020F0502020204030204" pitchFamily="34" charset="0"/>
              </a:rPr>
              <a:t>timerequires</a:t>
            </a:r>
            <a:r>
              <a:rPr lang="en-US" altLang="pl-PL" sz="1800" dirty="0">
                <a:solidFill>
                  <a:srgbClr val="FFFF00"/>
                </a:solidFill>
                <a:latin typeface="Calibri" panose="020F0502020204030204" pitchFamily="34" charset="0"/>
              </a:rPr>
              <a:t> the consent of the </a:t>
            </a:r>
            <a:r>
              <a:rPr lang="en-US" altLang="pl-PL" sz="1800" dirty="0" err="1">
                <a:solidFill>
                  <a:srgbClr val="FFFF00"/>
                </a:solidFill>
                <a:latin typeface="Calibri" panose="020F0502020204030204" pitchFamily="34" charset="0"/>
              </a:rPr>
              <a:t>Poltransplant</a:t>
            </a:r>
            <a:r>
              <a:rPr lang="en-US" altLang="pl-PL" sz="1800" dirty="0">
                <a:solidFill>
                  <a:srgbClr val="FFFF00"/>
                </a:solidFill>
                <a:latin typeface="Calibri" panose="020F0502020204030204" pitchFamily="34" charset="0"/>
              </a:rPr>
              <a:t> director, in the case of organs and blood-forming </a:t>
            </a:r>
            <a:r>
              <a:rPr lang="en-US" altLang="pl-PL" sz="1800" dirty="0" err="1">
                <a:solidFill>
                  <a:srgbClr val="FFFF00"/>
                </a:solidFill>
                <a:latin typeface="Calibri" panose="020F0502020204030204" pitchFamily="34" charset="0"/>
              </a:rPr>
              <a:t>cellsor</a:t>
            </a:r>
            <a:r>
              <a:rPr lang="en-US" altLang="pl-PL" sz="1800" dirty="0">
                <a:solidFill>
                  <a:srgbClr val="FFFF00"/>
                </a:solidFill>
                <a:latin typeface="Calibri" panose="020F0502020204030204" pitchFamily="34" charset="0"/>
              </a:rPr>
              <a:t> the director of the National Center for Tissue and Cell Banking, in the case of tissues and cells other than blood-forming cells of the marrow </a:t>
            </a:r>
            <a:r>
              <a:rPr lang="en-US" altLang="pl-PL" sz="1800" dirty="0" err="1">
                <a:solidFill>
                  <a:srgbClr val="FFFF00"/>
                </a:solidFill>
                <a:latin typeface="Calibri" panose="020F0502020204030204" pitchFamily="34" charset="0"/>
              </a:rPr>
              <a:t>andcord</a:t>
            </a:r>
            <a:r>
              <a:rPr lang="en-US" altLang="pl-PL" sz="1800" dirty="0">
                <a:solidFill>
                  <a:srgbClr val="FFFF00"/>
                </a:solidFill>
                <a:latin typeface="Calibri" panose="020F0502020204030204" pitchFamily="34" charset="0"/>
              </a:rPr>
              <a:t> blood</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11</a:t>
            </a:r>
            <a:r>
              <a:rPr lang="en-US" altLang="pl-PL" sz="1800" dirty="0">
                <a:solidFill>
                  <a:srgbClr val="FFFF00"/>
                </a:solidFill>
                <a:latin typeface="Calibri" panose="020F0502020204030204" pitchFamily="34" charset="0"/>
              </a:rPr>
              <a:t>. Financing of the collection, storage and transplantation of cells, tissues </a:t>
            </a:r>
            <a:r>
              <a:rPr lang="en-US" altLang="pl-PL" sz="1800" dirty="0" err="1">
                <a:solidFill>
                  <a:srgbClr val="FFFF00"/>
                </a:solidFill>
                <a:latin typeface="Calibri" panose="020F0502020204030204" pitchFamily="34" charset="0"/>
              </a:rPr>
              <a:t>andorgans</a:t>
            </a:r>
            <a:r>
              <a:rPr lang="en-US" altLang="pl-PL" sz="1800" dirty="0">
                <a:solidFill>
                  <a:srgbClr val="FFFF00"/>
                </a:solidFill>
                <a:latin typeface="Calibri" panose="020F0502020204030204" pitchFamily="34" charset="0"/>
              </a:rPr>
              <a:t> is done from public funds, the payers are the Ministry of Health </a:t>
            </a:r>
            <a:r>
              <a:rPr lang="en-US" altLang="pl-PL" sz="1800" dirty="0" err="1">
                <a:solidFill>
                  <a:srgbClr val="FFFF00"/>
                </a:solidFill>
                <a:latin typeface="Calibri" panose="020F0502020204030204" pitchFamily="34" charset="0"/>
              </a:rPr>
              <a:t>andthe</a:t>
            </a:r>
            <a:r>
              <a:rPr lang="en-US" altLang="pl-PL" sz="1800" dirty="0">
                <a:solidFill>
                  <a:srgbClr val="FFFF00"/>
                </a:solidFill>
                <a:latin typeface="Calibri" panose="020F0502020204030204" pitchFamily="34" charset="0"/>
              </a:rPr>
              <a:t> National Health Fund</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12</a:t>
            </a:r>
            <a:r>
              <a:rPr lang="en-US" altLang="pl-PL" sz="1800" dirty="0">
                <a:solidFill>
                  <a:srgbClr val="FFFF00"/>
                </a:solidFill>
                <a:latin typeface="Calibri" panose="020F0502020204030204" pitchFamily="34" charset="0"/>
              </a:rPr>
              <a:t>. Transplantation medicine in Poland is open to international </a:t>
            </a:r>
            <a:r>
              <a:rPr lang="en-US" altLang="pl-PL" sz="1800" dirty="0" err="1">
                <a:solidFill>
                  <a:srgbClr val="FFFF00"/>
                </a:solidFill>
                <a:latin typeface="Calibri" panose="020F0502020204030204" pitchFamily="34" charset="0"/>
              </a:rPr>
              <a:t>cooperationin</a:t>
            </a:r>
            <a:r>
              <a:rPr lang="en-US" altLang="pl-PL" sz="1800" dirty="0">
                <a:solidFill>
                  <a:srgbClr val="FFFF00"/>
                </a:solidFill>
                <a:latin typeface="Calibri" panose="020F0502020204030204" pitchFamily="34" charset="0"/>
              </a:rPr>
              <a:t> the scope of exchanging scientific achievements, experiences and best practices</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13</a:t>
            </a:r>
            <a:r>
              <a:rPr lang="en-US" altLang="pl-PL" sz="1800" dirty="0">
                <a:solidFill>
                  <a:srgbClr val="FFFF00"/>
                </a:solidFill>
                <a:latin typeface="Calibri" panose="020F0502020204030204" pitchFamily="34" charset="0"/>
              </a:rPr>
              <a:t>. Persons whose activities affect the quality of the collected and </a:t>
            </a:r>
            <a:r>
              <a:rPr lang="en-US" altLang="pl-PL" sz="1800" dirty="0" err="1">
                <a:solidFill>
                  <a:srgbClr val="FFFF00"/>
                </a:solidFill>
                <a:latin typeface="Calibri" panose="020F0502020204030204" pitchFamily="34" charset="0"/>
              </a:rPr>
              <a:t>transplantedcells</a:t>
            </a:r>
            <a:r>
              <a:rPr lang="en-US" altLang="pl-PL" sz="1800" dirty="0">
                <a:solidFill>
                  <a:srgbClr val="FFFF00"/>
                </a:solidFill>
                <a:latin typeface="Calibri" panose="020F0502020204030204" pitchFamily="34" charset="0"/>
              </a:rPr>
              <a:t>, tissues and organs and the safety of donors and recipients of </a:t>
            </a:r>
            <a:r>
              <a:rPr lang="en-US" altLang="pl-PL" sz="1800" dirty="0" err="1">
                <a:solidFill>
                  <a:srgbClr val="FFFF00"/>
                </a:solidFill>
                <a:latin typeface="Calibri" panose="020F0502020204030204" pitchFamily="34" charset="0"/>
              </a:rPr>
              <a:t>transplantsrequire</a:t>
            </a:r>
            <a:r>
              <a:rPr lang="en-US" altLang="pl-PL" sz="1800" dirty="0">
                <a:solidFill>
                  <a:srgbClr val="FFFF00"/>
                </a:solidFill>
                <a:latin typeface="Calibri" panose="020F0502020204030204" pitchFamily="34" charset="0"/>
              </a:rPr>
              <a:t> initial, updating and ongoing training</a:t>
            </a:r>
            <a:r>
              <a:rPr lang="en-US" altLang="pl-PL" sz="1800" dirty="0" smtClean="0">
                <a:solidFill>
                  <a:srgbClr val="FFFF00"/>
                </a:solidFill>
                <a:latin typeface="Calibri" panose="020F0502020204030204" pitchFamily="34" charset="0"/>
              </a:rPr>
              <a:t>.</a:t>
            </a:r>
            <a:endParaRPr lang="pl-PL" altLang="pl-PL" sz="1800" dirty="0" smtClean="0">
              <a:solidFill>
                <a:srgbClr val="FFFF00"/>
              </a:solidFill>
              <a:latin typeface="Calibri" panose="020F0502020204030204" pitchFamily="34" charset="0"/>
            </a:endParaRPr>
          </a:p>
          <a:p>
            <a:pPr>
              <a:lnSpc>
                <a:spcPct val="80000"/>
              </a:lnSpc>
              <a:buFontTx/>
              <a:buNone/>
            </a:pPr>
            <a:r>
              <a:rPr lang="en-US" altLang="pl-PL" sz="1800" dirty="0" smtClean="0">
                <a:solidFill>
                  <a:srgbClr val="FFFF00"/>
                </a:solidFill>
                <a:latin typeface="Calibri" panose="020F0502020204030204" pitchFamily="34" charset="0"/>
              </a:rPr>
              <a:t>14</a:t>
            </a:r>
            <a:r>
              <a:rPr lang="en-US" altLang="pl-PL" sz="1800" dirty="0">
                <a:solidFill>
                  <a:srgbClr val="FFFF00"/>
                </a:solidFill>
                <a:latin typeface="Calibri" panose="020F0502020204030204" pitchFamily="34" charset="0"/>
              </a:rPr>
              <a:t>. A ban and </a:t>
            </a:r>
            <a:r>
              <a:rPr lang="en-US" altLang="pl-PL" sz="1800" dirty="0" err="1">
                <a:solidFill>
                  <a:srgbClr val="FFFF00"/>
                </a:solidFill>
                <a:latin typeface="Calibri" panose="020F0502020204030204" pitchFamily="34" charset="0"/>
              </a:rPr>
              <a:t>penalisation</a:t>
            </a:r>
            <a:r>
              <a:rPr lang="en-US" altLang="pl-PL" sz="1800" dirty="0">
                <a:solidFill>
                  <a:srgbClr val="FFFF00"/>
                </a:solidFill>
                <a:latin typeface="Calibri" panose="020F0502020204030204" pitchFamily="34" charset="0"/>
              </a:rPr>
              <a:t> have been introduced on trading in cells, tissues and </a:t>
            </a:r>
            <a:r>
              <a:rPr lang="en-US" altLang="pl-PL" sz="1800" dirty="0" err="1">
                <a:solidFill>
                  <a:srgbClr val="FFFF00"/>
                </a:solidFill>
                <a:latin typeface="Calibri" panose="020F0502020204030204" pitchFamily="34" charset="0"/>
              </a:rPr>
              <a:t>organs,performing</a:t>
            </a:r>
            <a:r>
              <a:rPr lang="en-US" altLang="pl-PL" sz="1800" dirty="0">
                <a:solidFill>
                  <a:srgbClr val="FFFF00"/>
                </a:solidFill>
                <a:latin typeface="Calibri" panose="020F0502020204030204" pitchFamily="34" charset="0"/>
              </a:rPr>
              <a:t> transplant procedures without the required </a:t>
            </a:r>
            <a:r>
              <a:rPr lang="en-US" altLang="pl-PL" sz="1800" dirty="0" err="1">
                <a:solidFill>
                  <a:srgbClr val="FFFF00"/>
                </a:solidFill>
                <a:latin typeface="Calibri" panose="020F0502020204030204" pitchFamily="34" charset="0"/>
              </a:rPr>
              <a:t>permit,running</a:t>
            </a:r>
            <a:r>
              <a:rPr lang="en-US" altLang="pl-PL" sz="1800" dirty="0">
                <a:solidFill>
                  <a:srgbClr val="FFFF00"/>
                </a:solidFill>
                <a:latin typeface="Calibri" panose="020F0502020204030204" pitchFamily="34" charset="0"/>
              </a:rPr>
              <a:t> a tissue bank without the required permit, and failure to register recipients </a:t>
            </a:r>
            <a:r>
              <a:rPr lang="en-US" altLang="pl-PL" sz="1800" dirty="0" err="1">
                <a:solidFill>
                  <a:srgbClr val="FFFF00"/>
                </a:solidFill>
                <a:latin typeface="Calibri" panose="020F0502020204030204" pitchFamily="34" charset="0"/>
              </a:rPr>
              <a:t>ordonors</a:t>
            </a:r>
            <a:r>
              <a:rPr lang="en-US" altLang="pl-PL" sz="1800" dirty="0">
                <a:solidFill>
                  <a:srgbClr val="FFFF00"/>
                </a:solidFill>
                <a:latin typeface="Calibri" panose="020F0502020204030204" pitchFamily="34" charset="0"/>
              </a:rPr>
              <a:t> of bone marrow or organs in the relevant registers.</a:t>
            </a:r>
            <a:endParaRPr lang="pl-PL" altLang="pl-PL" sz="1800" dirty="0">
              <a:solidFill>
                <a:srgbClr val="FFFF00"/>
              </a:solidFill>
            </a:endParaRPr>
          </a:p>
        </p:txBody>
      </p:sp>
      <p:sp>
        <p:nvSpPr>
          <p:cNvPr id="58372" name="Text Box 4"/>
          <p:cNvSpPr txBox="1">
            <a:spLocks noChangeArrowheads="1"/>
          </p:cNvSpPr>
          <p:nvPr/>
        </p:nvSpPr>
        <p:spPr bwMode="auto">
          <a:xfrm>
            <a:off x="6025052" y="6524625"/>
            <a:ext cx="54991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800" dirty="0">
                <a:solidFill>
                  <a:srgbClr val="FFFF00"/>
                </a:solidFill>
                <a:latin typeface="Calibri" panose="020F0502020204030204" pitchFamily="34" charset="0"/>
              </a:rPr>
              <a:t>J. Czerwiński, R. Danielewicz, Prawo i organizacja przestrzeni transplantacyjnej, Pielęgniarstwo Transplantacyjne, Warszawa 2014</a:t>
            </a:r>
          </a:p>
        </p:txBody>
      </p:sp>
      <p:sp>
        <p:nvSpPr>
          <p:cNvPr id="2" name="Symbol zastępczy numeru slajdu 1"/>
          <p:cNvSpPr>
            <a:spLocks noGrp="1"/>
          </p:cNvSpPr>
          <p:nvPr>
            <p:ph type="sldNum" sz="quarter" idx="12"/>
          </p:nvPr>
        </p:nvSpPr>
        <p:spPr/>
        <p:txBody>
          <a:bodyPr/>
          <a:lstStyle/>
          <a:p>
            <a:fld id="{770A6749-074D-49F0-AF5C-CE553B70CF89}" type="slidenum">
              <a:rPr lang="pl-PL" smtClean="0"/>
              <a:t>9</a:t>
            </a:fld>
            <a:endParaRPr lang="pl-PL"/>
          </a:p>
        </p:txBody>
      </p:sp>
    </p:spTree>
    <p:extLst>
      <p:ext uri="{BB962C8B-B14F-4D97-AF65-F5344CB8AC3E}">
        <p14:creationId xmlns:p14="http://schemas.microsoft.com/office/powerpoint/2010/main" val="194625427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1343</Words>
  <Application>Microsoft Office PowerPoint</Application>
  <PresentationFormat>Panoramiczny</PresentationFormat>
  <Paragraphs>163</Paragraphs>
  <Slides>23</Slides>
  <Notes>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23</vt:i4>
      </vt:variant>
    </vt:vector>
  </HeadingPairs>
  <TitlesOfParts>
    <vt:vector size="30" baseType="lpstr">
      <vt:lpstr>Arial Unicode MS</vt:lpstr>
      <vt:lpstr>Microsoft YaHei</vt:lpstr>
      <vt:lpstr>Arial</vt:lpstr>
      <vt:lpstr>Calibri</vt:lpstr>
      <vt:lpstr>Calibri Light</vt:lpstr>
      <vt:lpstr>Times New Roman</vt:lpstr>
      <vt:lpstr>Motyw pakietu Office</vt:lpstr>
      <vt:lpstr>Legal conditions and organization of organ transplantation in Poland </vt:lpstr>
      <vt:lpstr>Prezentacja programu PowerPoint</vt:lpstr>
      <vt:lpstr>Do you think it is right to transplant organs taken from deceased people to save the lives or restore the health of other people?</vt:lpstr>
      <vt:lpstr>Prezentacja programu PowerPoint</vt:lpstr>
      <vt:lpstr>Prezentacja programu PowerPoint</vt:lpstr>
      <vt:lpstr>The main provisions resulting from the Act and the orders and regulations implementing the Act:</vt:lpstr>
      <vt:lpstr>Prezentacja programu PowerPoint</vt:lpstr>
      <vt:lpstr>Prezentacja programu PowerPoint</vt:lpstr>
      <vt:lpstr>Prezentacja programu PowerPoint</vt:lpstr>
      <vt:lpstr>Legal conditions for organ collection for transplantation</vt:lpstr>
      <vt:lpstr>Prezentacja programu PowerPoint</vt:lpstr>
      <vt:lpstr>Prezentacja programu PowerPoint</vt:lpstr>
      <vt:lpstr>WHAT IS A DECLARATION OF WILL ?</vt:lpstr>
      <vt:lpstr>Prezentacja programu PowerPoint</vt:lpstr>
      <vt:lpstr>Prezentacja programu PowerPoint</vt:lpstr>
      <vt:lpstr>Prezentacja programu PowerPoint</vt:lpstr>
      <vt:lpstr>Organ transplantation in Poland in 1966-2023</vt:lpstr>
      <vt:lpstr>Number of organs transplanted in Poland 1966-2023</vt:lpstr>
      <vt:lpstr>Prezentacja programu PowerPoint</vt:lpstr>
      <vt:lpstr>Transplant Centers in Poland </vt:lpstr>
      <vt:lpstr>Number of deceased donors per million inhabitants in Poland in 2013-2014-2015-2018</vt:lpstr>
      <vt:lpstr>Results of kidney transplantation in Poland based on transplants performed in 1996-2021</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Zbigniew Włodarczyk</dc:creator>
  <cp:lastModifiedBy>Zbigniew Włodarczyk</cp:lastModifiedBy>
  <cp:revision>20</cp:revision>
  <dcterms:created xsi:type="dcterms:W3CDTF">2016-10-26T11:44:45Z</dcterms:created>
  <dcterms:modified xsi:type="dcterms:W3CDTF">2024-11-25T12:11:38Z</dcterms:modified>
</cp:coreProperties>
</file>