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49" r:id="rId4"/>
    <p:sldId id="365" r:id="rId5"/>
    <p:sldId id="312" r:id="rId6"/>
    <p:sldId id="350" r:id="rId7"/>
    <p:sldId id="351" r:id="rId8"/>
    <p:sldId id="294" r:id="rId9"/>
    <p:sldId id="313" r:id="rId10"/>
    <p:sldId id="352" r:id="rId11"/>
    <p:sldId id="319" r:id="rId12"/>
    <p:sldId id="340" r:id="rId13"/>
    <p:sldId id="339" r:id="rId14"/>
    <p:sldId id="341" r:id="rId15"/>
    <p:sldId id="343" r:id="rId16"/>
    <p:sldId id="344" r:id="rId17"/>
    <p:sldId id="345" r:id="rId18"/>
    <p:sldId id="346" r:id="rId19"/>
    <p:sldId id="347" r:id="rId20"/>
    <p:sldId id="348" r:id="rId21"/>
    <p:sldId id="302" r:id="rId22"/>
    <p:sldId id="300" r:id="rId23"/>
    <p:sldId id="308" r:id="rId24"/>
    <p:sldId id="314" r:id="rId25"/>
    <p:sldId id="310" r:id="rId26"/>
    <p:sldId id="321" r:id="rId27"/>
    <p:sldId id="324" r:id="rId28"/>
    <p:sldId id="322" r:id="rId29"/>
    <p:sldId id="353" r:id="rId30"/>
    <p:sldId id="323" r:id="rId31"/>
    <p:sldId id="334" r:id="rId32"/>
    <p:sldId id="327" r:id="rId33"/>
    <p:sldId id="330" r:id="rId34"/>
    <p:sldId id="329" r:id="rId35"/>
    <p:sldId id="355" r:id="rId36"/>
    <p:sldId id="336" r:id="rId37"/>
    <p:sldId id="354" r:id="rId38"/>
    <p:sldId id="295" r:id="rId39"/>
    <p:sldId id="337" r:id="rId40"/>
    <p:sldId id="316" r:id="rId41"/>
    <p:sldId id="309" r:id="rId42"/>
    <p:sldId id="325" r:id="rId43"/>
    <p:sldId id="357" r:id="rId44"/>
    <p:sldId id="335" r:id="rId45"/>
    <p:sldId id="278" r:id="rId46"/>
    <p:sldId id="274" r:id="rId47"/>
    <p:sldId id="275" r:id="rId48"/>
    <p:sldId id="358" r:id="rId49"/>
    <p:sldId id="361" r:id="rId50"/>
    <p:sldId id="362" r:id="rId51"/>
    <p:sldId id="364" r:id="rId52"/>
    <p:sldId id="283" r:id="rId53"/>
    <p:sldId id="291" r:id="rId54"/>
    <p:sldId id="363" r:id="rId55"/>
    <p:sldId id="292" r:id="rId56"/>
    <p:sldId id="284" r:id="rId57"/>
    <p:sldId id="293" r:id="rId58"/>
    <p:sldId id="290" r:id="rId59"/>
    <p:sldId id="285" r:id="rId60"/>
    <p:sldId id="359" r:id="rId61"/>
    <p:sldId id="286" r:id="rId62"/>
    <p:sldId id="287" r:id="rId63"/>
    <p:sldId id="360" r:id="rId6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Recipient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Arkusz1!$A$2:$A$12</c:f>
              <c:strCache>
                <c:ptCount val="11"/>
                <c:pt idx="0">
                  <c:v>Day 0</c:v>
                </c:pt>
                <c:pt idx="1">
                  <c:v>Day 1</c:v>
                </c:pt>
                <c:pt idx="2">
                  <c:v>Day 2</c:v>
                </c:pt>
                <c:pt idx="3">
                  <c:v>Day 3</c:v>
                </c:pt>
                <c:pt idx="4">
                  <c:v>Day 4</c:v>
                </c:pt>
                <c:pt idx="5">
                  <c:v>Day 5</c:v>
                </c:pt>
                <c:pt idx="6">
                  <c:v>Day 6</c:v>
                </c:pt>
                <c:pt idx="7">
                  <c:v>Day 7</c:v>
                </c:pt>
                <c:pt idx="8">
                  <c:v>Day 8</c:v>
                </c:pt>
                <c:pt idx="9">
                  <c:v>Day 9</c:v>
                </c:pt>
                <c:pt idx="10">
                  <c:v>Day 10</c:v>
                </c:pt>
              </c:strCache>
            </c:str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3400</c:v>
                </c:pt>
                <c:pt idx="1">
                  <c:v>4500</c:v>
                </c:pt>
                <c:pt idx="2">
                  <c:v>3700</c:v>
                </c:pt>
                <c:pt idx="3">
                  <c:v>2800</c:v>
                </c:pt>
                <c:pt idx="4">
                  <c:v>2700</c:v>
                </c:pt>
                <c:pt idx="5">
                  <c:v>2500</c:v>
                </c:pt>
                <c:pt idx="6">
                  <c:v>2300</c:v>
                </c:pt>
                <c:pt idx="7">
                  <c:v>2500</c:v>
                </c:pt>
                <c:pt idx="8">
                  <c:v>2400</c:v>
                </c:pt>
                <c:pt idx="9">
                  <c:v>2500</c:v>
                </c:pt>
                <c:pt idx="10">
                  <c:v>2200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B6-44B3-A5F9-66BB2BC8B70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Recipient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Arkusz1!$A$2:$A$12</c:f>
              <c:strCache>
                <c:ptCount val="11"/>
                <c:pt idx="0">
                  <c:v>Day 0</c:v>
                </c:pt>
                <c:pt idx="1">
                  <c:v>Day 1</c:v>
                </c:pt>
                <c:pt idx="2">
                  <c:v>Day 2</c:v>
                </c:pt>
                <c:pt idx="3">
                  <c:v>Day 3</c:v>
                </c:pt>
                <c:pt idx="4">
                  <c:v>Day 4</c:v>
                </c:pt>
                <c:pt idx="5">
                  <c:v>Day 5</c:v>
                </c:pt>
                <c:pt idx="6">
                  <c:v>Day 6</c:v>
                </c:pt>
                <c:pt idx="7">
                  <c:v>Day 7</c:v>
                </c:pt>
                <c:pt idx="8">
                  <c:v>Day 8</c:v>
                </c:pt>
                <c:pt idx="9">
                  <c:v>Day 9</c:v>
                </c:pt>
                <c:pt idx="10">
                  <c:v>Day 10</c:v>
                </c:pt>
              </c:strCache>
            </c:str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50</c:v>
                </c:pt>
                <c:pt idx="1">
                  <c:v>70</c:v>
                </c:pt>
                <c:pt idx="2">
                  <c:v>200</c:v>
                </c:pt>
                <c:pt idx="3">
                  <c:v>350</c:v>
                </c:pt>
                <c:pt idx="4">
                  <c:v>700</c:v>
                </c:pt>
                <c:pt idx="5">
                  <c:v>1900</c:v>
                </c:pt>
                <c:pt idx="6">
                  <c:v>2700</c:v>
                </c:pt>
                <c:pt idx="7">
                  <c:v>4000</c:v>
                </c:pt>
                <c:pt idx="8">
                  <c:v>4500</c:v>
                </c:pt>
                <c:pt idx="9">
                  <c:v>4300</c:v>
                </c:pt>
                <c:pt idx="10">
                  <c:v>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B6-44B3-A5F9-66BB2BC8B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651408"/>
        <c:axId val="311651800"/>
      </c:barChart>
      <c:catAx>
        <c:axId val="311651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1651800"/>
        <c:crosses val="autoZero"/>
        <c:auto val="1"/>
        <c:lblAlgn val="ctr"/>
        <c:lblOffset val="100"/>
        <c:noMultiLvlLbl val="0"/>
      </c:catAx>
      <c:valAx>
        <c:axId val="311651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l-PL" sz="1400" dirty="0" err="1"/>
                  <a:t>Daily</a:t>
                </a:r>
                <a:r>
                  <a:rPr lang="pl-PL" sz="1400" dirty="0"/>
                  <a:t> </a:t>
                </a:r>
                <a:r>
                  <a:rPr lang="pl-PL" sz="1400" dirty="0" err="1"/>
                  <a:t>urinary</a:t>
                </a:r>
                <a:r>
                  <a:rPr lang="pl-PL" sz="1400" dirty="0"/>
                  <a:t> </a:t>
                </a:r>
                <a:r>
                  <a:rPr lang="pl-PL" sz="1400" dirty="0" err="1"/>
                  <a:t>output</a:t>
                </a:r>
                <a:r>
                  <a:rPr lang="pl-PL" sz="1400" baseline="0" dirty="0"/>
                  <a:t> (ml)</a:t>
                </a:r>
                <a:endParaRPr lang="pl-PL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116514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358F6-9578-4ABB-B8CE-3CB550548E27}" type="datetimeFigureOut">
              <a:rPr lang="pl-PL" smtClean="0"/>
              <a:pPr/>
              <a:t>2024-11-25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4286A-4D02-40C5-99CB-49AC6785286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Infectious</a:t>
            </a:r>
            <a:r>
              <a:rPr lang="pl-PL" dirty="0"/>
              <a:t> and </a:t>
            </a:r>
            <a:r>
              <a:rPr lang="pl-PL" dirty="0" err="1"/>
              <a:t>non-infectious</a:t>
            </a:r>
            <a:r>
              <a:rPr lang="pl-PL" dirty="0"/>
              <a:t> </a:t>
            </a:r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</a:t>
            </a:r>
            <a:r>
              <a:rPr lang="pl-PL" dirty="0"/>
              <a:t> solid organ </a:t>
            </a:r>
            <a:r>
              <a:rPr lang="pl-PL" dirty="0" err="1"/>
              <a:t>transplant</a:t>
            </a:r>
            <a:r>
              <a:rPr lang="pl-PL" dirty="0"/>
              <a:t> </a:t>
            </a:r>
            <a:r>
              <a:rPr lang="pl-PL" dirty="0" err="1"/>
              <a:t>recipients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899592" y="1124744"/>
            <a:ext cx="7344816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In general: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Non-invasive</a:t>
            </a:r>
            <a:r>
              <a:rPr lang="pl-PL" sz="2800" dirty="0">
                <a:latin typeface="+mj-lt"/>
                <a:ea typeface="+mj-ea"/>
                <a:cs typeface="+mj-cs"/>
              </a:rPr>
              <a:t> test first!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↓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noProof="0" dirty="0" err="1">
                <a:latin typeface="+mj-lt"/>
                <a:ea typeface="+mj-ea"/>
                <a:cs typeface="+mj-cs"/>
              </a:rPr>
              <a:t>Invasive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diagnostics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only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if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necessary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!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3244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Delayed</a:t>
            </a:r>
            <a:r>
              <a:rPr lang="pl-PL" sz="3200" b="1" dirty="0"/>
              <a:t> </a:t>
            </a:r>
            <a:r>
              <a:rPr lang="pl-PL" sz="3200" b="1" dirty="0" err="1"/>
              <a:t>graft</a:t>
            </a:r>
            <a:r>
              <a:rPr lang="pl-PL" sz="3200" b="1" dirty="0"/>
              <a:t> </a:t>
            </a:r>
            <a:r>
              <a:rPr lang="pl-PL" sz="3200" b="1" dirty="0" err="1"/>
              <a:t>function</a:t>
            </a:r>
            <a:r>
              <a:rPr lang="pl-PL" sz="3200" b="1" dirty="0"/>
              <a:t> - </a:t>
            </a:r>
            <a:r>
              <a:rPr lang="pl-PL" sz="3200" b="1" dirty="0" err="1"/>
              <a:t>diagnostic</a:t>
            </a:r>
            <a:r>
              <a:rPr lang="pl-PL" sz="3200" b="1" dirty="0"/>
              <a:t> </a:t>
            </a:r>
            <a:r>
              <a:rPr lang="pl-PL" sz="3200" b="1" dirty="0" err="1"/>
              <a:t>procedure</a:t>
            </a:r>
            <a:endParaRPr lang="pl-PL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6551" y="260350"/>
            <a:ext cx="824424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3200" dirty="0">
                <a:latin typeface="Arial" charset="0"/>
              </a:rPr>
              <a:t>A</a:t>
            </a:r>
            <a:r>
              <a:rPr lang="en-US" sz="3200" dirty="0" err="1">
                <a:latin typeface="Arial" charset="0"/>
              </a:rPr>
              <a:t>nalysis</a:t>
            </a:r>
            <a:r>
              <a:rPr lang="en-US" sz="3200" dirty="0">
                <a:latin typeface="Arial" charset="0"/>
              </a:rPr>
              <a:t> of the daily fluid balance</a:t>
            </a:r>
            <a:r>
              <a:rPr lang="pl-PL" sz="3200" dirty="0">
                <a:latin typeface="Arial" charset="0"/>
              </a:rPr>
              <a:t> – </a:t>
            </a:r>
          </a:p>
          <a:p>
            <a:pPr algn="ctr" eaLnBrk="0" hangingPunct="0"/>
            <a:r>
              <a:rPr lang="pl-PL" sz="3200" dirty="0" err="1">
                <a:latin typeface="Arial" charset="0"/>
              </a:rPr>
              <a:t>key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procedure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in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patients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with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kidney</a:t>
            </a:r>
            <a:r>
              <a:rPr lang="pl-PL" sz="3200" dirty="0">
                <a:latin typeface="Arial" charset="0"/>
              </a:rPr>
              <a:t> </a:t>
            </a:r>
            <a:r>
              <a:rPr lang="pl-PL" sz="3200" dirty="0" err="1">
                <a:latin typeface="Arial" charset="0"/>
              </a:rPr>
              <a:t>disease</a:t>
            </a:r>
            <a:endParaRPr lang="pl-PL" sz="3200" b="0" dirty="0">
              <a:latin typeface="Arial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0" y="1397000"/>
          <a:ext cx="914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Water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intake</a:t>
                      </a:r>
                      <a:r>
                        <a:rPr lang="pl-PL" dirty="0"/>
                        <a:t> (ml)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Water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loss</a:t>
                      </a:r>
                      <a:r>
                        <a:rPr lang="pl-PL" baseline="0" dirty="0"/>
                        <a:t> (ml)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 </a:t>
                      </a:r>
                      <a:r>
                        <a:rPr lang="pl-PL" dirty="0" err="1"/>
                        <a:t>Fluids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1000-1500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Diuresis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1000-1500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Water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in</a:t>
                      </a:r>
                      <a:r>
                        <a:rPr lang="pl-PL" dirty="0"/>
                        <a:t> solid </a:t>
                      </a:r>
                      <a:r>
                        <a:rPr lang="pl-PL" dirty="0" err="1"/>
                        <a:t>food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Skin and </a:t>
                      </a:r>
                      <a:r>
                        <a:rPr lang="pl-PL" dirty="0" err="1"/>
                        <a:t>lungs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loss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Metabolic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water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Digestive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tract</a:t>
                      </a:r>
                      <a:r>
                        <a:rPr lang="pl-P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Total</a:t>
                      </a:r>
                      <a:r>
                        <a:rPr lang="pl-PL" b="1" baseline="0" dirty="0"/>
                        <a:t> </a:t>
                      </a:r>
                      <a:r>
                        <a:rPr lang="pl-PL" b="1" baseline="0" dirty="0" err="1"/>
                        <a:t>amount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2000-2500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Total </a:t>
                      </a:r>
                      <a:r>
                        <a:rPr lang="pl-PL" b="1" dirty="0" err="1"/>
                        <a:t>amount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2000-2500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2204" y="4005263"/>
            <a:ext cx="76962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Loss through skin and lungs (</a:t>
            </a:r>
            <a:r>
              <a:rPr lang="pl-PL" sz="2000" dirty="0"/>
              <a:t>„</a:t>
            </a:r>
            <a:r>
              <a:rPr lang="pl-PL" sz="2000" dirty="0" err="1"/>
              <a:t>imperceptible</a:t>
            </a:r>
            <a:r>
              <a:rPr lang="en-US" sz="2000" dirty="0"/>
              <a:t> evaporation</a:t>
            </a:r>
            <a:r>
              <a:rPr lang="pl-PL" sz="2000" dirty="0"/>
              <a:t>”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pl-PL" sz="2000" dirty="0"/>
              <a:t>Skin</a:t>
            </a:r>
            <a:r>
              <a:rPr lang="en-US" sz="2000" dirty="0"/>
              <a:t>: 500 ml</a:t>
            </a:r>
            <a:br>
              <a:rPr lang="en-US" sz="2000" dirty="0"/>
            </a:br>
            <a:r>
              <a:rPr lang="en-US" sz="2000" dirty="0"/>
              <a:t>Lungs: 400 ml</a:t>
            </a:r>
            <a:br>
              <a:rPr lang="en-US" sz="2000" dirty="0"/>
            </a:br>
            <a:r>
              <a:rPr lang="en-US" sz="2000" dirty="0"/>
              <a:t>Note: every 1 degree increase in body temperature above 37ºC</a:t>
            </a:r>
            <a:br>
              <a:rPr lang="en-US" sz="2000" dirty="0"/>
            </a:br>
            <a:r>
              <a:rPr lang="en-US" sz="2000" dirty="0"/>
              <a:t>increases imperceptible evaporation by 500 ml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\Desktop\Obrazki USG i ECHO\Obrazki 20.12.2016\No-_ID_20100317_Kidney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184" y="1412776"/>
            <a:ext cx="6144816" cy="46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 bwMode="auto">
          <a:xfrm>
            <a:off x="4067175" y="1412875"/>
            <a:ext cx="2376488" cy="287338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2013" y="333375"/>
            <a:ext cx="73247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2800" b="0" dirty="0" err="1">
                <a:latin typeface="Arial" charset="0"/>
              </a:rPr>
              <a:t>Colour</a:t>
            </a:r>
            <a:r>
              <a:rPr lang="pl-PL" sz="2800" b="0" dirty="0">
                <a:latin typeface="Arial" charset="0"/>
              </a:rPr>
              <a:t> Doppler </a:t>
            </a:r>
            <a:r>
              <a:rPr lang="pl-PL" sz="2800" b="0" dirty="0" err="1">
                <a:latin typeface="Arial" charset="0"/>
              </a:rPr>
              <a:t>ultrasound</a:t>
            </a:r>
            <a:r>
              <a:rPr lang="pl-PL" sz="2800" b="0" dirty="0">
                <a:latin typeface="Arial" charset="0"/>
              </a:rPr>
              <a:t> – </a:t>
            </a:r>
            <a:r>
              <a:rPr lang="pl-PL" sz="2800" b="0" dirty="0" err="1">
                <a:latin typeface="Arial" charset="0"/>
              </a:rPr>
              <a:t>renal</a:t>
            </a:r>
            <a:r>
              <a:rPr lang="pl-PL" sz="2800" b="0" dirty="0">
                <a:latin typeface="Arial" charset="0"/>
              </a:rPr>
              <a:t> </a:t>
            </a:r>
            <a:r>
              <a:rPr lang="pl-PL" sz="2800" b="0" dirty="0" err="1">
                <a:latin typeface="Arial" charset="0"/>
              </a:rPr>
              <a:t>blood</a:t>
            </a:r>
            <a:r>
              <a:rPr lang="pl-PL" sz="2800" b="0" dirty="0">
                <a:latin typeface="Arial" charset="0"/>
              </a:rPr>
              <a:t> </a:t>
            </a:r>
            <a:r>
              <a:rPr lang="pl-PL" sz="2800" b="0" dirty="0" err="1">
                <a:latin typeface="Arial" charset="0"/>
              </a:rPr>
              <a:t>flow</a:t>
            </a:r>
            <a:endParaRPr lang="pl-PL" sz="28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odonercze w US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935038"/>
            <a:ext cx="5976937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Prostokąt 3"/>
          <p:cNvSpPr>
            <a:spLocks noChangeArrowheads="1"/>
          </p:cNvSpPr>
          <p:nvPr/>
        </p:nvSpPr>
        <p:spPr bwMode="auto">
          <a:xfrm>
            <a:off x="2987675" y="1052513"/>
            <a:ext cx="504825" cy="360362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53214" y="333375"/>
            <a:ext cx="59423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2800" b="0" dirty="0" err="1">
                <a:latin typeface="Arial" charset="0"/>
              </a:rPr>
              <a:t>Kidney</a:t>
            </a:r>
            <a:r>
              <a:rPr lang="pl-PL" sz="2800" b="0" dirty="0">
                <a:latin typeface="Arial" charset="0"/>
              </a:rPr>
              <a:t> </a:t>
            </a:r>
            <a:r>
              <a:rPr lang="pl-PL" sz="2800" b="0" dirty="0" err="1">
                <a:latin typeface="Arial" charset="0"/>
              </a:rPr>
              <a:t>ultrasound</a:t>
            </a:r>
            <a:r>
              <a:rPr lang="pl-PL" sz="2800" b="0" dirty="0">
                <a:latin typeface="Arial" charset="0"/>
              </a:rPr>
              <a:t> – </a:t>
            </a:r>
            <a:r>
              <a:rPr lang="pl-PL" sz="2800" b="0" dirty="0" err="1">
                <a:latin typeface="Arial" charset="0"/>
              </a:rPr>
              <a:t>hydronephrosis</a:t>
            </a:r>
            <a:endParaRPr lang="pl-PL" sz="28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8466" y="44624"/>
            <a:ext cx="633186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2800" dirty="0" err="1">
                <a:latin typeface="Arial" charset="0"/>
              </a:rPr>
              <a:t>Computed</a:t>
            </a:r>
            <a:r>
              <a:rPr lang="pl-PL" sz="2800" dirty="0">
                <a:latin typeface="Arial" charset="0"/>
              </a:rPr>
              <a:t> </a:t>
            </a:r>
            <a:r>
              <a:rPr lang="pl-PL" sz="2800" dirty="0" err="1">
                <a:latin typeface="Arial" charset="0"/>
              </a:rPr>
              <a:t>tomography</a:t>
            </a:r>
            <a:r>
              <a:rPr lang="pl-PL" sz="2800" dirty="0">
                <a:latin typeface="Arial" charset="0"/>
              </a:rPr>
              <a:t> of </a:t>
            </a:r>
            <a:r>
              <a:rPr lang="pl-PL" sz="2800" dirty="0" err="1">
                <a:latin typeface="Arial" charset="0"/>
              </a:rPr>
              <a:t>the</a:t>
            </a:r>
            <a:r>
              <a:rPr lang="pl-PL" sz="2800" dirty="0">
                <a:latin typeface="Arial" charset="0"/>
              </a:rPr>
              <a:t> </a:t>
            </a:r>
            <a:r>
              <a:rPr lang="pl-PL" sz="2800" dirty="0" err="1">
                <a:latin typeface="Arial" charset="0"/>
              </a:rPr>
              <a:t>abdomen</a:t>
            </a:r>
            <a:r>
              <a:rPr lang="pl-PL" sz="2000" dirty="0">
                <a:latin typeface="Arial" charset="0"/>
              </a:rPr>
              <a:t>.</a:t>
            </a:r>
          </a:p>
          <a:p>
            <a:pPr algn="ctr" eaLnBrk="0" hangingPunct="0"/>
            <a:r>
              <a:rPr lang="pl-PL" sz="2000" b="0" dirty="0" err="1">
                <a:latin typeface="Arial" charset="0"/>
              </a:rPr>
              <a:t>Transplanted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kidney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in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left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lower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abdomen</a:t>
            </a:r>
            <a:r>
              <a:rPr lang="pl-PL" sz="2000" b="0" dirty="0">
                <a:latin typeface="Arial" charset="0"/>
              </a:rPr>
              <a:t>. </a:t>
            </a:r>
          </a:p>
          <a:p>
            <a:pPr algn="ctr" eaLnBrk="0" hangingPunct="0"/>
            <a:r>
              <a:rPr lang="pl-PL" sz="2000" b="0" dirty="0" err="1">
                <a:latin typeface="Arial" charset="0"/>
              </a:rPr>
              <a:t>Large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hematoma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dorsally</a:t>
            </a:r>
            <a:r>
              <a:rPr lang="pl-PL" sz="2000" b="0" dirty="0">
                <a:latin typeface="Arial" charset="0"/>
              </a:rPr>
              <a:t> to </a:t>
            </a:r>
            <a:r>
              <a:rPr lang="pl-PL" sz="2000" b="0" dirty="0" err="1">
                <a:latin typeface="Arial" charset="0"/>
              </a:rPr>
              <a:t>the</a:t>
            </a:r>
            <a:r>
              <a:rPr lang="pl-PL" sz="2000" b="0" dirty="0">
                <a:latin typeface="Arial" charset="0"/>
              </a:rPr>
              <a:t> </a:t>
            </a:r>
            <a:r>
              <a:rPr lang="pl-PL" sz="2000" b="0" dirty="0" err="1">
                <a:latin typeface="Arial" charset="0"/>
              </a:rPr>
              <a:t>kidney</a:t>
            </a:r>
            <a:r>
              <a:rPr lang="pl-PL" sz="2000" dirty="0">
                <a:latin typeface="Arial" charset="0"/>
              </a:rPr>
              <a:t>.</a:t>
            </a:r>
            <a:endParaRPr lang="pl-PL" sz="2000" b="0" dirty="0">
              <a:latin typeface="Arial" charset="0"/>
            </a:endParaRPr>
          </a:p>
        </p:txBody>
      </p:sp>
      <p:pic>
        <p:nvPicPr>
          <p:cNvPr id="1028" name="Picture 4" descr="http://10.132.0.7/pacsadmin/jpg/PACS/CT_BYDGOSZCZ/20201006/1.3.12.2.1107.5.1.4.201211281059.1602014400.1412115/1.2.840.113619.2.327.3.279710336.842.1601540191.539/1.2.840.113619.2.327.3.279710336.842.1601540191.541.62-1602030041-46774-1602030041-992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4876800" cy="4876800"/>
          </a:xfrm>
          <a:prstGeom prst="rect">
            <a:avLst/>
          </a:prstGeom>
          <a:noFill/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az 2" descr="6FF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467836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Obraz 3" descr="6FF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638" y="1700213"/>
            <a:ext cx="4551362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pole tekstowe 4"/>
          <p:cNvSpPr txBox="1">
            <a:spLocks noChangeArrowheads="1"/>
          </p:cNvSpPr>
          <p:nvPr/>
        </p:nvSpPr>
        <p:spPr bwMode="auto">
          <a:xfrm>
            <a:off x="3311525" y="6165850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>
                <a:latin typeface="Tahoma" pitchFamily="34" charset="0"/>
              </a:rPr>
              <a:t>Feehally, Floege, Johnson: Comprehensive Clinical Nephrology, Mosby Elsevier 2007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5305" y="333375"/>
            <a:ext cx="84023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3200" b="0" dirty="0" err="1">
                <a:latin typeface="Arial" charset="0"/>
              </a:rPr>
              <a:t>Technique</a:t>
            </a:r>
            <a:r>
              <a:rPr lang="pl-PL" sz="3200" b="0" dirty="0">
                <a:latin typeface="Arial" charset="0"/>
              </a:rPr>
              <a:t> of </a:t>
            </a:r>
            <a:r>
              <a:rPr lang="pl-PL" sz="3200" b="0" dirty="0" err="1">
                <a:latin typeface="Arial" charset="0"/>
              </a:rPr>
              <a:t>ultrasound-guided</a:t>
            </a:r>
            <a:r>
              <a:rPr lang="pl-PL" sz="3200" b="0" dirty="0">
                <a:latin typeface="Arial" charset="0"/>
              </a:rPr>
              <a:t> </a:t>
            </a:r>
            <a:r>
              <a:rPr lang="pl-PL" sz="3200" b="0" dirty="0" err="1">
                <a:latin typeface="Arial" charset="0"/>
              </a:rPr>
              <a:t>kidney</a:t>
            </a:r>
            <a:r>
              <a:rPr lang="pl-PL" sz="3200" b="0" dirty="0">
                <a:latin typeface="Arial" charset="0"/>
              </a:rPr>
              <a:t> </a:t>
            </a:r>
            <a:r>
              <a:rPr lang="pl-PL" sz="3200" b="0" dirty="0" err="1">
                <a:latin typeface="Arial" charset="0"/>
              </a:rPr>
              <a:t>biopsy</a:t>
            </a:r>
            <a:endParaRPr lang="pl-PL" sz="32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az 1" descr="6FF8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2060575"/>
            <a:ext cx="527367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Obraz 4" descr="6FF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981075"/>
            <a:ext cx="4392612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pole tekstowe 4"/>
          <p:cNvSpPr txBox="1">
            <a:spLocks noChangeArrowheads="1"/>
          </p:cNvSpPr>
          <p:nvPr/>
        </p:nvSpPr>
        <p:spPr bwMode="auto">
          <a:xfrm>
            <a:off x="3311525" y="6165850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800">
                <a:latin typeface="Tahoma" pitchFamily="34" charset="0"/>
              </a:rPr>
              <a:t>Feehally, Floege, Johnson: Comprehensive Clinical Nephrology, Mosby Elsevier 2007</a:t>
            </a:r>
          </a:p>
        </p:txBody>
      </p:sp>
      <p:sp>
        <p:nvSpPr>
          <p:cNvPr id="69637" name="Rectangle 2"/>
          <p:cNvSpPr>
            <a:spLocks noChangeArrowheads="1"/>
          </p:cNvSpPr>
          <p:nvPr/>
        </p:nvSpPr>
        <p:spPr bwMode="auto">
          <a:xfrm>
            <a:off x="528856" y="333375"/>
            <a:ext cx="78354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sz="3200" b="0" dirty="0" err="1">
                <a:latin typeface="Arial" charset="0"/>
              </a:rPr>
              <a:t>Biopsy</a:t>
            </a:r>
            <a:r>
              <a:rPr lang="pl-PL" sz="3200" b="0" dirty="0">
                <a:latin typeface="Arial" charset="0"/>
              </a:rPr>
              <a:t> </a:t>
            </a:r>
            <a:r>
              <a:rPr lang="pl-PL" sz="3200" b="0" dirty="0" err="1">
                <a:latin typeface="Arial" charset="0"/>
              </a:rPr>
              <a:t>needle</a:t>
            </a:r>
            <a:r>
              <a:rPr lang="pl-PL" sz="3200" b="0" dirty="0">
                <a:latin typeface="Arial" charset="0"/>
              </a:rPr>
              <a:t> and </a:t>
            </a:r>
            <a:r>
              <a:rPr lang="pl-PL" sz="3200" b="0" dirty="0" err="1">
                <a:latin typeface="Arial" charset="0"/>
              </a:rPr>
              <a:t>kidney</a:t>
            </a:r>
            <a:r>
              <a:rPr lang="pl-PL" sz="3200" b="0" dirty="0">
                <a:latin typeface="Arial" charset="0"/>
              </a:rPr>
              <a:t> </a:t>
            </a:r>
            <a:r>
              <a:rPr lang="pl-PL" sz="3200" b="0" dirty="0" err="1">
                <a:latin typeface="Arial" charset="0"/>
              </a:rPr>
              <a:t>biopsy</a:t>
            </a:r>
            <a:r>
              <a:rPr lang="pl-PL" sz="3200" b="0" dirty="0">
                <a:latin typeface="Arial" charset="0"/>
              </a:rPr>
              <a:t> </a:t>
            </a:r>
            <a:r>
              <a:rPr lang="pl-PL" sz="3200" b="0" dirty="0" err="1">
                <a:latin typeface="Arial" charset="0"/>
              </a:rPr>
              <a:t>specimen</a:t>
            </a:r>
            <a:endParaRPr lang="pl-PL" sz="32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319213"/>
            <a:ext cx="85725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381328"/>
            <a:ext cx="4546451" cy="2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Acute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T-cell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rejection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interstitial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inflammation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Acute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T-cell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rejection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tubilitis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381328"/>
            <a:ext cx="4546451" cy="2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347788"/>
            <a:ext cx="85725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822036" y="260350"/>
            <a:ext cx="35586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altLang="pl-PL" sz="2800" dirty="0" err="1">
                <a:latin typeface="Arial" charset="0"/>
              </a:rPr>
              <a:t>Acute</a:t>
            </a:r>
            <a:r>
              <a:rPr lang="pl-PL" altLang="pl-PL" sz="2800" dirty="0">
                <a:latin typeface="Arial" charset="0"/>
              </a:rPr>
              <a:t> </a:t>
            </a:r>
            <a:r>
              <a:rPr lang="pl-PL" altLang="pl-PL" sz="2800" dirty="0" err="1">
                <a:latin typeface="Arial" charset="0"/>
              </a:rPr>
              <a:t>tubular</a:t>
            </a:r>
            <a:r>
              <a:rPr lang="pl-PL" altLang="pl-PL" sz="2800" dirty="0">
                <a:latin typeface="Arial" charset="0"/>
              </a:rPr>
              <a:t> </a:t>
            </a:r>
            <a:r>
              <a:rPr lang="pl-PL" altLang="pl-PL" sz="2800" dirty="0" err="1">
                <a:latin typeface="Arial" charset="0"/>
              </a:rPr>
              <a:t>necrosis</a:t>
            </a:r>
            <a:endParaRPr lang="pl-PL" altLang="pl-PL" sz="2800" dirty="0">
              <a:latin typeface="Arial" charset="0"/>
            </a:endParaRPr>
          </a:p>
        </p:txBody>
      </p:sp>
      <p:sp>
        <p:nvSpPr>
          <p:cNvPr id="14339" name="pole tekstowe 2"/>
          <p:cNvSpPr txBox="1">
            <a:spLocks noChangeArrowheads="1"/>
          </p:cNvSpPr>
          <p:nvPr/>
        </p:nvSpPr>
        <p:spPr bwMode="auto">
          <a:xfrm>
            <a:off x="3311525" y="6165850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0" dirty="0" err="1">
                <a:latin typeface="Tahoma" pitchFamily="34" charset="0"/>
              </a:rPr>
              <a:t>Feehally</a:t>
            </a:r>
            <a:r>
              <a:rPr lang="pl-PL" altLang="pl-PL" sz="1800" b="0" dirty="0">
                <a:latin typeface="Tahoma" pitchFamily="34" charset="0"/>
              </a:rPr>
              <a:t>, Floege, Johnson: </a:t>
            </a:r>
            <a:r>
              <a:rPr lang="pl-PL" altLang="pl-PL" sz="1800" b="0" dirty="0" err="1">
                <a:latin typeface="Tahoma" pitchFamily="34" charset="0"/>
              </a:rPr>
              <a:t>Comprehensive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Clinical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Nephrology</a:t>
            </a:r>
            <a:r>
              <a:rPr lang="pl-PL" altLang="pl-PL" sz="1800" b="0" dirty="0">
                <a:latin typeface="Tahoma" pitchFamily="34" charset="0"/>
              </a:rPr>
              <a:t>, </a:t>
            </a:r>
            <a:r>
              <a:rPr lang="pl-PL" altLang="pl-PL" sz="1800" b="0" dirty="0" err="1">
                <a:latin typeface="Tahoma" pitchFamily="34" charset="0"/>
              </a:rPr>
              <a:t>Mosby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Elsevier</a:t>
            </a:r>
            <a:r>
              <a:rPr lang="pl-PL" altLang="pl-PL" sz="1800" b="0" dirty="0">
                <a:latin typeface="Tahoma" pitchFamily="34" charset="0"/>
              </a:rPr>
              <a:t> 2007</a:t>
            </a:r>
          </a:p>
        </p:txBody>
      </p:sp>
      <p:pic>
        <p:nvPicPr>
          <p:cNvPr id="14340" name="Picture 3" descr="E:\CCN (D)\Feehally\images\63FF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534352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E:\CCN (D)\Feehally\images\63FF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8488" y="2133600"/>
            <a:ext cx="4735512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107554"/>
          </a:xfrm>
        </p:spPr>
        <p:txBody>
          <a:bodyPr>
            <a:normAutofit/>
          </a:bodyPr>
          <a:lstStyle/>
          <a:p>
            <a:r>
              <a:rPr lang="en-US" sz="3200" dirty="0"/>
              <a:t>Kidney transplant surgery is the beginning of a long </a:t>
            </a:r>
            <a:r>
              <a:rPr lang="pl-PL" sz="3200" dirty="0" err="1"/>
              <a:t>journey</a:t>
            </a:r>
            <a:r>
              <a:rPr lang="pl-PL" sz="3200" dirty="0"/>
              <a:t>…</a:t>
            </a:r>
          </a:p>
        </p:txBody>
      </p:sp>
      <p:pic>
        <p:nvPicPr>
          <p:cNvPr id="1026" name="Picture 2" descr="C:\Users\Paweł\Desktop\Immunosupresja i powikłania 2019\ff9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76350"/>
            <a:ext cx="3176587" cy="4303713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Danovitch</a:t>
            </a:r>
            <a:r>
              <a:rPr lang="pl-PL" sz="1600" dirty="0"/>
              <a:t> G. </a:t>
            </a:r>
            <a:r>
              <a:rPr lang="pl-PL" sz="1600" dirty="0" err="1"/>
              <a:t>Handbook</a:t>
            </a:r>
            <a:r>
              <a:rPr lang="pl-PL" sz="1600" dirty="0"/>
              <a:t> of </a:t>
            </a:r>
            <a:r>
              <a:rPr lang="pl-PL" sz="1600" dirty="0" err="1"/>
              <a:t>Kidney</a:t>
            </a:r>
            <a:r>
              <a:rPr lang="pl-PL" sz="1600" dirty="0"/>
              <a:t> </a:t>
            </a:r>
            <a:r>
              <a:rPr lang="pl-PL" sz="1600" dirty="0" err="1"/>
              <a:t>Transplantation</a:t>
            </a:r>
            <a:r>
              <a:rPr lang="pl-PL" sz="1600" dirty="0"/>
              <a:t>. 6th </a:t>
            </a:r>
            <a:r>
              <a:rPr lang="pl-PL" sz="1600" dirty="0" err="1"/>
              <a:t>Edition</a:t>
            </a:r>
            <a:r>
              <a:rPr lang="pl-PL" sz="1600" dirty="0"/>
              <a:t>. </a:t>
            </a:r>
            <a:r>
              <a:rPr lang="pl-PL" sz="1600" dirty="0" err="1"/>
              <a:t>Wolters</a:t>
            </a:r>
            <a:r>
              <a:rPr lang="pl-PL" sz="1600" dirty="0"/>
              <a:t> </a:t>
            </a:r>
            <a:r>
              <a:rPr lang="pl-PL" sz="1600" dirty="0" err="1"/>
              <a:t>Kluwer</a:t>
            </a:r>
            <a:r>
              <a:rPr lang="pl-PL" sz="1600" dirty="0"/>
              <a:t>, 2017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712"/>
            <a:ext cx="5514975" cy="53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720" y="260350"/>
            <a:ext cx="45413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pl-PL" altLang="pl-PL" sz="2800" dirty="0" err="1">
                <a:latin typeface="Arial" charset="0"/>
              </a:rPr>
              <a:t>Thrombotic</a:t>
            </a:r>
            <a:r>
              <a:rPr lang="pl-PL" altLang="pl-PL" sz="2800" dirty="0">
                <a:latin typeface="Arial" charset="0"/>
              </a:rPr>
              <a:t> </a:t>
            </a:r>
            <a:r>
              <a:rPr lang="pl-PL" altLang="pl-PL" sz="2800" dirty="0" err="1">
                <a:latin typeface="Arial" charset="0"/>
              </a:rPr>
              <a:t>microangiopathy</a:t>
            </a:r>
            <a:endParaRPr lang="pl-PL" altLang="pl-PL" sz="2800" dirty="0">
              <a:latin typeface="Arial" charset="0"/>
            </a:endParaRPr>
          </a:p>
        </p:txBody>
      </p:sp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3311525" y="6165850"/>
            <a:ext cx="583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0" dirty="0" err="1">
                <a:latin typeface="Tahoma" pitchFamily="34" charset="0"/>
              </a:rPr>
              <a:t>Feehally</a:t>
            </a:r>
            <a:r>
              <a:rPr lang="pl-PL" altLang="pl-PL" sz="1800" b="0" dirty="0">
                <a:latin typeface="Tahoma" pitchFamily="34" charset="0"/>
              </a:rPr>
              <a:t>, Floege, Johnson: </a:t>
            </a:r>
            <a:r>
              <a:rPr lang="pl-PL" altLang="pl-PL" sz="1800" b="0" dirty="0" err="1">
                <a:latin typeface="Tahoma" pitchFamily="34" charset="0"/>
              </a:rPr>
              <a:t>Comprehensive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Clinical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Nephrology</a:t>
            </a:r>
            <a:r>
              <a:rPr lang="pl-PL" altLang="pl-PL" sz="1800" b="0" dirty="0">
                <a:latin typeface="Tahoma" pitchFamily="34" charset="0"/>
              </a:rPr>
              <a:t>, </a:t>
            </a:r>
            <a:r>
              <a:rPr lang="pl-PL" altLang="pl-PL" sz="1800" b="0" dirty="0" err="1">
                <a:latin typeface="Tahoma" pitchFamily="34" charset="0"/>
              </a:rPr>
              <a:t>Mosby</a:t>
            </a:r>
            <a:r>
              <a:rPr lang="pl-PL" altLang="pl-PL" sz="1800" b="0" dirty="0">
                <a:latin typeface="Tahoma" pitchFamily="34" charset="0"/>
              </a:rPr>
              <a:t> </a:t>
            </a:r>
            <a:r>
              <a:rPr lang="pl-PL" altLang="pl-PL" sz="1800" b="0" dirty="0" err="1">
                <a:latin typeface="Tahoma" pitchFamily="34" charset="0"/>
              </a:rPr>
              <a:t>Elsevier</a:t>
            </a:r>
            <a:r>
              <a:rPr lang="pl-PL" altLang="pl-PL" sz="1800" b="0" dirty="0">
                <a:latin typeface="Tahoma" pitchFamily="34" charset="0"/>
              </a:rPr>
              <a:t> 2007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107554"/>
          </a:xfrm>
        </p:spPr>
        <p:txBody>
          <a:bodyPr>
            <a:normAutofit/>
          </a:bodyPr>
          <a:lstStyle/>
          <a:p>
            <a:r>
              <a:rPr lang="pl-PL" sz="3200" dirty="0" err="1"/>
              <a:t>Nephrotoxicity</a:t>
            </a:r>
            <a:r>
              <a:rPr lang="pl-PL" sz="3200" dirty="0"/>
              <a:t> of </a:t>
            </a:r>
            <a:r>
              <a:rPr lang="pl-PL" sz="3200" dirty="0" err="1"/>
              <a:t>calcineurin</a:t>
            </a:r>
            <a:r>
              <a:rPr lang="pl-PL" sz="3200" dirty="0"/>
              <a:t> inhibitor</a:t>
            </a:r>
            <a:br>
              <a:rPr lang="pl-PL" sz="3200" dirty="0"/>
            </a:br>
            <a:r>
              <a:rPr lang="pl-PL" sz="2000" dirty="0"/>
              <a:t>(</a:t>
            </a:r>
            <a:r>
              <a:rPr lang="pl-PL" sz="2000" dirty="0" err="1"/>
              <a:t>small</a:t>
            </a:r>
            <a:r>
              <a:rPr lang="pl-PL" sz="2000" dirty="0"/>
              <a:t> </a:t>
            </a:r>
            <a:r>
              <a:rPr lang="pl-PL" sz="2000" dirty="0" err="1"/>
              <a:t>isometric</a:t>
            </a:r>
            <a:r>
              <a:rPr lang="pl-PL" sz="2000" dirty="0"/>
              <a:t> </a:t>
            </a:r>
            <a:r>
              <a:rPr lang="pl-PL" sz="2000" dirty="0" err="1"/>
              <a:t>vacuoles</a:t>
            </a:r>
            <a:r>
              <a:rPr lang="pl-PL" sz="2000" dirty="0"/>
              <a:t> </a:t>
            </a:r>
            <a:r>
              <a:rPr lang="pl-PL" sz="2000" dirty="0" err="1"/>
              <a:t>in</a:t>
            </a:r>
            <a:r>
              <a:rPr lang="pl-PL" sz="2000" dirty="0"/>
              <a:t> </a:t>
            </a:r>
            <a:r>
              <a:rPr lang="pl-PL" sz="2000" dirty="0" err="1"/>
              <a:t>epithelial</a:t>
            </a:r>
            <a:r>
              <a:rPr lang="pl-PL" sz="2000" dirty="0"/>
              <a:t> </a:t>
            </a:r>
            <a:r>
              <a:rPr lang="pl-PL" sz="2000" dirty="0" err="1"/>
              <a:t>cells</a:t>
            </a:r>
            <a:r>
              <a:rPr lang="pl-PL" sz="2000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629696" cy="46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Danovitch</a:t>
            </a:r>
            <a:r>
              <a:rPr lang="pl-PL" sz="1600" dirty="0"/>
              <a:t> G. </a:t>
            </a:r>
            <a:r>
              <a:rPr lang="pl-PL" sz="1600" dirty="0" err="1"/>
              <a:t>Handbook</a:t>
            </a:r>
            <a:r>
              <a:rPr lang="pl-PL" sz="1600" dirty="0"/>
              <a:t> of </a:t>
            </a:r>
            <a:r>
              <a:rPr lang="pl-PL" sz="1600" dirty="0" err="1"/>
              <a:t>Kidney</a:t>
            </a:r>
            <a:r>
              <a:rPr lang="pl-PL" sz="1600" dirty="0"/>
              <a:t> </a:t>
            </a:r>
            <a:r>
              <a:rPr lang="pl-PL" sz="1600" dirty="0" err="1"/>
              <a:t>Transplantation</a:t>
            </a:r>
            <a:r>
              <a:rPr lang="pl-PL" sz="1600" dirty="0"/>
              <a:t>. 6th </a:t>
            </a:r>
            <a:r>
              <a:rPr lang="pl-PL" sz="1600" dirty="0" err="1"/>
              <a:t>Edition</a:t>
            </a:r>
            <a:r>
              <a:rPr lang="pl-PL" sz="1600" dirty="0"/>
              <a:t>. </a:t>
            </a:r>
            <a:r>
              <a:rPr lang="pl-PL" sz="1600" dirty="0" err="1"/>
              <a:t>Wolters</a:t>
            </a:r>
            <a:r>
              <a:rPr lang="pl-PL" sz="1600" dirty="0"/>
              <a:t> </a:t>
            </a:r>
            <a:r>
              <a:rPr lang="pl-PL" sz="1600" dirty="0" err="1"/>
              <a:t>Kluwer</a:t>
            </a:r>
            <a:r>
              <a:rPr lang="pl-PL" sz="1600" dirty="0"/>
              <a:t>, 2017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Infectiouse</a:t>
            </a:r>
            <a:r>
              <a:rPr lang="pl-PL" sz="3200" b="1" dirty="0"/>
              <a:t> </a:t>
            </a:r>
            <a:r>
              <a:rPr lang="pl-PL" sz="3200" b="1" dirty="0" err="1"/>
              <a:t>complications</a:t>
            </a:r>
            <a:r>
              <a:rPr lang="pl-PL" sz="3200" b="1" dirty="0"/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5152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Bacterial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Viral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Fungal</a:t>
            </a:r>
            <a:endParaRPr kumimoji="0" lang="pl-PL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Parasitic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b="1" dirty="0" err="1">
                <a:latin typeface="+mj-lt"/>
                <a:ea typeface="+mj-ea"/>
                <a:cs typeface="+mj-cs"/>
              </a:rPr>
              <a:t>Epidemiology</a:t>
            </a:r>
            <a:r>
              <a:rPr lang="pl-PL" sz="2800" b="1" dirty="0">
                <a:latin typeface="+mj-lt"/>
                <a:ea typeface="+mj-ea"/>
                <a:cs typeface="+mj-cs"/>
              </a:rPr>
              <a:t> of </a:t>
            </a:r>
            <a:r>
              <a:rPr lang="pl-PL" sz="2800" b="1" dirty="0" err="1">
                <a:latin typeface="+mj-lt"/>
                <a:ea typeface="+mj-ea"/>
                <a:cs typeface="+mj-cs"/>
              </a:rPr>
              <a:t>post-transplant</a:t>
            </a:r>
            <a:r>
              <a:rPr lang="pl-PL" sz="2800" b="1" dirty="0">
                <a:latin typeface="+mj-lt"/>
                <a:ea typeface="+mj-ea"/>
                <a:cs typeface="+mj-cs"/>
              </a:rPr>
              <a:t> </a:t>
            </a:r>
            <a:r>
              <a:rPr lang="pl-PL" sz="2800" b="1" dirty="0" err="1">
                <a:latin typeface="+mj-lt"/>
                <a:ea typeface="+mj-ea"/>
                <a:cs typeface="+mj-cs"/>
              </a:rPr>
              <a:t>infections</a:t>
            </a:r>
            <a:r>
              <a:rPr lang="pl-PL" sz="2800" b="1" dirty="0">
                <a:latin typeface="+mj-lt"/>
                <a:ea typeface="+mj-ea"/>
                <a:cs typeface="+mj-cs"/>
              </a:rPr>
              <a:t>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b="1" dirty="0" err="1">
                <a:latin typeface="+mj-lt"/>
                <a:ea typeface="+mj-ea"/>
                <a:cs typeface="+mj-cs"/>
              </a:rPr>
              <a:t>depends</a:t>
            </a:r>
            <a:r>
              <a:rPr lang="pl-PL" sz="2800" b="1" dirty="0">
                <a:latin typeface="+mj-lt"/>
                <a:ea typeface="+mj-ea"/>
                <a:cs typeface="+mj-cs"/>
              </a:rPr>
              <a:t> on time </a:t>
            </a:r>
            <a:r>
              <a:rPr lang="pl-PL" sz="2800" b="1" dirty="0" err="1">
                <a:latin typeface="+mj-lt"/>
                <a:ea typeface="+mj-ea"/>
                <a:cs typeface="+mj-cs"/>
              </a:rPr>
              <a:t>from</a:t>
            </a:r>
            <a:r>
              <a:rPr lang="pl-PL" sz="2800" b="1" dirty="0">
                <a:latin typeface="+mj-lt"/>
                <a:ea typeface="+mj-ea"/>
                <a:cs typeface="+mj-cs"/>
              </a:rPr>
              <a:t> </a:t>
            </a:r>
            <a:r>
              <a:rPr lang="pl-PL" sz="2800" b="1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2800" b="1" dirty="0">
                <a:latin typeface="+mj-lt"/>
                <a:ea typeface="+mj-ea"/>
                <a:cs typeface="+mj-cs"/>
              </a:rPr>
              <a:t> </a:t>
            </a:r>
            <a:r>
              <a:rPr lang="pl-PL" sz="2800" b="1" dirty="0" err="1">
                <a:latin typeface="+mj-lt"/>
                <a:ea typeface="+mj-ea"/>
                <a:cs typeface="+mj-cs"/>
              </a:rPr>
              <a:t>transplant</a:t>
            </a:r>
            <a:endParaRPr lang="pl-PL" sz="2800" b="1" dirty="0"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month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Months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from</a:t>
            </a:r>
            <a:r>
              <a:rPr lang="pl-PL" sz="2800" dirty="0">
                <a:latin typeface="+mj-lt"/>
                <a:ea typeface="+mj-ea"/>
                <a:cs typeface="+mj-cs"/>
              </a:rPr>
              <a:t> 2 to 12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12 </a:t>
            </a:r>
            <a:r>
              <a:rPr lang="pl-PL" sz="2800" dirty="0" err="1">
                <a:latin typeface="+mj-lt"/>
                <a:ea typeface="+mj-ea"/>
                <a:cs typeface="+mj-cs"/>
              </a:rPr>
              <a:t>months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4624"/>
            <a:ext cx="619125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1619672" y="6525344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Fishman</a:t>
            </a:r>
            <a:r>
              <a:rPr lang="pl-PL" sz="1600" dirty="0"/>
              <a:t> J: </a:t>
            </a:r>
            <a:r>
              <a:rPr lang="pl-PL" sz="1600" dirty="0" err="1"/>
              <a:t>Am</a:t>
            </a:r>
            <a:r>
              <a:rPr lang="pl-PL" sz="1600" dirty="0"/>
              <a:t> J </a:t>
            </a:r>
            <a:r>
              <a:rPr lang="pl-PL" sz="1600" dirty="0" err="1"/>
              <a:t>Transplant</a:t>
            </a:r>
            <a:r>
              <a:rPr lang="pl-PL" sz="1600" dirty="0"/>
              <a:t> 2017; 17: 856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763688" y="4509120"/>
            <a:ext cx="1800200" cy="136815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51520" y="260648"/>
            <a:ext cx="8640960" cy="11075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err="1">
                <a:latin typeface="+mj-lt"/>
                <a:ea typeface="+mj-ea"/>
                <a:cs typeface="+mj-cs"/>
              </a:rPr>
              <a:t>Post-transplant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infections</a:t>
            </a:r>
            <a:r>
              <a:rPr lang="pl-PL" sz="3200" b="1" dirty="0">
                <a:latin typeface="+mj-lt"/>
                <a:ea typeface="+mj-ea"/>
                <a:cs typeface="+mj-cs"/>
              </a:rPr>
              <a:t> – first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month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403648" y="1196752"/>
            <a:ext cx="5976664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Urinary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tract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infection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l-PL" sz="2800" dirty="0" err="1"/>
              <a:t>Surgical</a:t>
            </a:r>
            <a:r>
              <a:rPr lang="pl-PL" sz="2800" dirty="0"/>
              <a:t> </a:t>
            </a:r>
            <a:r>
              <a:rPr lang="pl-PL" sz="2800" dirty="0" err="1"/>
              <a:t>site</a:t>
            </a:r>
            <a:r>
              <a:rPr lang="pl-PL" sz="2800" dirty="0"/>
              <a:t> </a:t>
            </a:r>
            <a:r>
              <a:rPr lang="pl-PL" sz="2800" dirty="0" err="1"/>
              <a:t>infection</a:t>
            </a:r>
            <a:endParaRPr lang="pl-PL" sz="2800" dirty="0"/>
          </a:p>
          <a:p>
            <a:pPr marL="51435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l-PL" sz="2800" dirty="0" err="1"/>
              <a:t>Clostridioides</a:t>
            </a:r>
            <a:r>
              <a:rPr lang="pl-PL" sz="2800" dirty="0"/>
              <a:t> difficile </a:t>
            </a:r>
            <a:r>
              <a:rPr lang="pl-PL" sz="2800" dirty="0" err="1"/>
              <a:t>infection</a:t>
            </a:r>
            <a:endParaRPr lang="pl-PL" sz="2800" dirty="0"/>
          </a:p>
          <a:p>
            <a:pPr marL="51435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l-PL" sz="2800" dirty="0" err="1"/>
              <a:t>Hospital-aquired</a:t>
            </a:r>
            <a:r>
              <a:rPr lang="pl-PL" sz="2800" dirty="0"/>
              <a:t> pneumonia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Catheter-related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blood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stream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infection</a:t>
            </a:r>
            <a:endParaRPr kumimoji="0" lang="pl-PL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Clinical</a:t>
            </a:r>
            <a:r>
              <a:rPr lang="pl-PL" sz="3200" b="1" dirty="0"/>
              <a:t> </a:t>
            </a:r>
            <a:r>
              <a:rPr lang="pl-PL" sz="3200" b="1" dirty="0" err="1"/>
              <a:t>presentation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27584" y="1412776"/>
            <a:ext cx="7272808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Fever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±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chills</a:t>
            </a: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400" dirty="0">
                <a:latin typeface="+mj-lt"/>
                <a:ea typeface="+mj-ea"/>
                <a:cs typeface="+mj-cs"/>
              </a:rPr>
              <a:t>and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dysuria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dyspnoe</a:t>
            </a:r>
            <a:r>
              <a:rPr lang="pl-PL" sz="2800" dirty="0"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cough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purulent discharge from the wound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diarrhea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Worsening</a:t>
            </a:r>
            <a:r>
              <a:rPr lang="pl-PL" sz="2800" dirty="0"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transplanted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function</a:t>
            </a:r>
            <a:r>
              <a:rPr lang="pl-PL" sz="2800" dirty="0">
                <a:latin typeface="+mj-lt"/>
                <a:ea typeface="+mj-ea"/>
                <a:cs typeface="+mj-cs"/>
              </a:rPr>
              <a:t>!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891530"/>
          </a:xfrm>
        </p:spPr>
        <p:txBody>
          <a:bodyPr>
            <a:normAutofit fontScale="90000"/>
          </a:bodyPr>
          <a:lstStyle/>
          <a:p>
            <a:r>
              <a:rPr lang="pl-PL" sz="3200" b="1" dirty="0" err="1"/>
              <a:t>Urinary</a:t>
            </a:r>
            <a:r>
              <a:rPr lang="pl-PL" sz="3200" b="1" dirty="0"/>
              <a:t> </a:t>
            </a:r>
            <a:r>
              <a:rPr lang="pl-PL" sz="3200" b="1" dirty="0" err="1"/>
              <a:t>tract</a:t>
            </a:r>
            <a:r>
              <a:rPr lang="pl-PL" sz="3200" b="1" dirty="0"/>
              <a:t> </a:t>
            </a:r>
            <a:r>
              <a:rPr lang="pl-PL" sz="3200" b="1" dirty="0" err="1"/>
              <a:t>infection</a:t>
            </a:r>
            <a:r>
              <a:rPr lang="pl-PL" sz="3200" b="1" dirty="0"/>
              <a:t> – </a:t>
            </a:r>
            <a:r>
              <a:rPr lang="pl-PL" sz="3200" b="1" dirty="0" err="1"/>
              <a:t>the</a:t>
            </a:r>
            <a:r>
              <a:rPr lang="pl-PL" sz="3200" b="1" dirty="0"/>
              <a:t> most </a:t>
            </a:r>
            <a:r>
              <a:rPr lang="pl-PL" sz="3200" b="1" dirty="0" err="1"/>
              <a:t>common</a:t>
            </a:r>
            <a:r>
              <a:rPr lang="pl-PL" sz="3200" b="1" dirty="0"/>
              <a:t> </a:t>
            </a:r>
            <a:r>
              <a:rPr lang="pl-PL" sz="3200" b="1" dirty="0" err="1"/>
              <a:t>infectious</a:t>
            </a:r>
            <a:r>
              <a:rPr lang="pl-PL" sz="3200" b="1" dirty="0"/>
              <a:t> </a:t>
            </a:r>
            <a:r>
              <a:rPr lang="pl-PL" sz="3200" b="1" dirty="0" err="1"/>
              <a:t>complication</a:t>
            </a:r>
            <a:r>
              <a:rPr lang="pl-PL" sz="3200" b="1" dirty="0"/>
              <a:t> </a:t>
            </a:r>
            <a:r>
              <a:rPr lang="pl-PL" sz="3200" b="1" dirty="0" err="1"/>
              <a:t>after</a:t>
            </a:r>
            <a:r>
              <a:rPr lang="pl-PL" sz="3200" b="1" dirty="0"/>
              <a:t> </a:t>
            </a:r>
            <a:r>
              <a:rPr lang="pl-PL" sz="3200" b="1" dirty="0" err="1"/>
              <a:t>kidney</a:t>
            </a:r>
            <a:r>
              <a:rPr lang="pl-PL" sz="3200" b="1" dirty="0"/>
              <a:t> </a:t>
            </a:r>
            <a:r>
              <a:rPr lang="pl-PL" sz="3200" b="1" dirty="0" err="1"/>
              <a:t>transplantation</a:t>
            </a:r>
            <a:endParaRPr lang="pl-PL" sz="32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67544" y="1340768"/>
            <a:ext cx="813690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Risk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factors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Immunosuppressive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treatment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Bladder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catheterisation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/>
              <a:t>DJ </a:t>
            </a:r>
            <a:r>
              <a:rPr lang="pl-PL" sz="2800" dirty="0" err="1"/>
              <a:t>catheter</a:t>
            </a:r>
            <a:r>
              <a:rPr lang="pl-PL" sz="2800" dirty="0"/>
              <a:t> </a:t>
            </a:r>
            <a:r>
              <a:rPr lang="pl-PL" sz="2800" dirty="0" err="1"/>
              <a:t>in</a:t>
            </a:r>
            <a:r>
              <a:rPr lang="pl-PL" sz="2800" dirty="0"/>
              <a:t> </a:t>
            </a:r>
            <a:r>
              <a:rPr lang="pl-PL" sz="2800" dirty="0" err="1"/>
              <a:t>the</a:t>
            </a:r>
            <a:r>
              <a:rPr lang="pl-PL" sz="2800" dirty="0"/>
              <a:t> </a:t>
            </a:r>
            <a:r>
              <a:rPr lang="pl-PL" sz="2800" dirty="0" err="1"/>
              <a:t>ureter</a:t>
            </a:r>
            <a:endParaRPr lang="pl-PL" sz="2800" dirty="0"/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Vesicoureteral</a:t>
            </a:r>
            <a:r>
              <a:rPr lang="pl-PL" sz="2800" dirty="0"/>
              <a:t> </a:t>
            </a:r>
            <a:r>
              <a:rPr lang="pl-PL" sz="2800" dirty="0" err="1"/>
              <a:t>reflux</a:t>
            </a:r>
            <a:endParaRPr lang="pl-PL" sz="2800" dirty="0"/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Stenosis</a:t>
            </a:r>
            <a:r>
              <a:rPr lang="pl-PL" sz="2800" dirty="0"/>
              <a:t> of </a:t>
            </a:r>
            <a:r>
              <a:rPr lang="pl-PL" sz="2800" dirty="0" err="1"/>
              <a:t>the</a:t>
            </a:r>
            <a:r>
              <a:rPr lang="pl-PL" sz="2800" dirty="0"/>
              <a:t> </a:t>
            </a:r>
            <a:r>
              <a:rPr lang="pl-PL" sz="2800" dirty="0" err="1"/>
              <a:t>vesicoureteral</a:t>
            </a:r>
            <a:r>
              <a:rPr lang="pl-PL" sz="2800" dirty="0"/>
              <a:t> </a:t>
            </a:r>
            <a:r>
              <a:rPr lang="pl-PL" sz="2800" dirty="0" err="1"/>
              <a:t>anastomosis</a:t>
            </a:r>
            <a:endParaRPr lang="pl-PL" sz="2800" dirty="0"/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Urine</a:t>
            </a:r>
            <a:r>
              <a:rPr lang="pl-PL" sz="2800" dirty="0"/>
              <a:t> </a:t>
            </a:r>
            <a:r>
              <a:rPr lang="pl-PL" sz="2800" dirty="0" err="1"/>
              <a:t>outflow</a:t>
            </a:r>
            <a:r>
              <a:rPr lang="pl-PL" sz="2800" dirty="0"/>
              <a:t> </a:t>
            </a:r>
            <a:r>
              <a:rPr lang="pl-PL" sz="2800" dirty="0" err="1"/>
              <a:t>abnormalities</a:t>
            </a:r>
            <a:r>
              <a:rPr lang="pl-PL" sz="2800" dirty="0"/>
              <a:t> (</a:t>
            </a:r>
            <a:r>
              <a:rPr lang="pl-PL" sz="2800" dirty="0" err="1"/>
              <a:t>small</a:t>
            </a:r>
            <a:r>
              <a:rPr lang="pl-PL" sz="2800" dirty="0"/>
              <a:t> </a:t>
            </a:r>
            <a:r>
              <a:rPr lang="pl-PL" sz="2800" dirty="0" err="1"/>
              <a:t>bladder</a:t>
            </a:r>
            <a:r>
              <a:rPr lang="pl-PL" sz="2800" dirty="0"/>
              <a:t>, </a:t>
            </a:r>
            <a:r>
              <a:rPr lang="pl-PL" sz="2800" dirty="0" err="1"/>
              <a:t>prostatic</a:t>
            </a:r>
            <a:r>
              <a:rPr lang="pl-PL" sz="2800" dirty="0"/>
              <a:t> </a:t>
            </a:r>
            <a:r>
              <a:rPr lang="pl-PL" sz="2800" dirty="0" err="1"/>
              <a:t>hyperplasia</a:t>
            </a:r>
            <a:r>
              <a:rPr lang="pl-PL" sz="2800" dirty="0"/>
              <a:t>)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Non-physiological</a:t>
            </a:r>
            <a:r>
              <a:rPr lang="pl-PL" sz="2800" dirty="0"/>
              <a:t> </a:t>
            </a:r>
            <a:r>
              <a:rPr lang="pl-PL" sz="2800" dirty="0" err="1"/>
              <a:t>drainage</a:t>
            </a:r>
            <a:r>
              <a:rPr lang="pl-PL" sz="2800" dirty="0"/>
              <a:t> of </a:t>
            </a:r>
            <a:r>
              <a:rPr lang="pl-PL" sz="2800" dirty="0" err="1"/>
              <a:t>urine</a:t>
            </a:r>
            <a:r>
              <a:rPr lang="pl-PL" sz="2800" dirty="0"/>
              <a:t> (</a:t>
            </a:r>
            <a:r>
              <a:rPr lang="pl-PL" sz="2800" dirty="0" err="1"/>
              <a:t>Bricker</a:t>
            </a:r>
            <a:r>
              <a:rPr lang="pl-PL" sz="2800" dirty="0"/>
              <a:t> </a:t>
            </a:r>
            <a:r>
              <a:rPr lang="pl-PL" sz="2800" dirty="0" err="1"/>
              <a:t>reservoir</a:t>
            </a:r>
            <a:r>
              <a:rPr lang="pl-PL" sz="2800" dirty="0"/>
              <a:t>)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Diabetes</a:t>
            </a:r>
            <a:endParaRPr lang="pl-PL" sz="2800" dirty="0"/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/>
              <a:t>Acute</a:t>
            </a:r>
            <a:r>
              <a:rPr lang="pl-PL" sz="2800" dirty="0"/>
              <a:t> </a:t>
            </a:r>
            <a:r>
              <a:rPr lang="pl-PL" sz="2800" dirty="0" err="1"/>
              <a:t>rejection</a:t>
            </a:r>
            <a:r>
              <a:rPr lang="pl-PL" sz="2800" dirty="0"/>
              <a:t> </a:t>
            </a:r>
            <a:r>
              <a:rPr lang="pl-PL" sz="2800" dirty="0" err="1"/>
              <a:t>episode</a:t>
            </a:r>
            <a:endParaRPr lang="pl-PL" sz="2800" dirty="0"/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Clinical</a:t>
            </a:r>
            <a:r>
              <a:rPr lang="pl-PL" sz="3200" b="1" dirty="0"/>
              <a:t> </a:t>
            </a:r>
            <a:r>
              <a:rPr lang="pl-PL" sz="3200" b="1" dirty="0" err="1"/>
              <a:t>presentation</a:t>
            </a:r>
            <a:r>
              <a:rPr lang="pl-PL" sz="3200" b="1" dirty="0"/>
              <a:t> of </a:t>
            </a:r>
            <a:r>
              <a:rPr lang="pl-PL" sz="3200" b="1" dirty="0" err="1"/>
              <a:t>urinary</a:t>
            </a:r>
            <a:r>
              <a:rPr lang="pl-PL" sz="3200" b="1" dirty="0"/>
              <a:t> </a:t>
            </a:r>
            <a:r>
              <a:rPr lang="pl-PL" sz="3200" b="1" dirty="0" err="1"/>
              <a:t>tract</a:t>
            </a:r>
            <a:r>
              <a:rPr lang="pl-PL" sz="3200" b="1" dirty="0"/>
              <a:t> </a:t>
            </a:r>
            <a:r>
              <a:rPr lang="pl-PL" sz="3200" b="1" dirty="0" err="1"/>
              <a:t>infection</a:t>
            </a:r>
            <a:r>
              <a:rPr lang="pl-PL" sz="3200" b="1" dirty="0"/>
              <a:t> </a:t>
            </a:r>
            <a:r>
              <a:rPr lang="pl-PL" sz="3200" b="1" dirty="0" err="1"/>
              <a:t>after</a:t>
            </a:r>
            <a:r>
              <a:rPr lang="pl-PL" sz="3200" b="1" dirty="0"/>
              <a:t> </a:t>
            </a:r>
            <a:r>
              <a:rPr lang="pl-PL" sz="3200" b="1" dirty="0" err="1"/>
              <a:t>kidney</a:t>
            </a:r>
            <a:r>
              <a:rPr lang="pl-PL" sz="3200" b="1" dirty="0"/>
              <a:t> </a:t>
            </a:r>
            <a:r>
              <a:rPr lang="pl-PL" sz="3200" b="1" dirty="0" err="1"/>
              <a:t>transplantation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27584" y="1052736"/>
            <a:ext cx="7704856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Fever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2800" dirty="0"/>
              <a:t>±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chills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Dysuria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Worsening</a:t>
            </a:r>
            <a:r>
              <a:rPr lang="pl-PL" sz="2800" dirty="0"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the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transplnated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function</a:t>
            </a:r>
            <a:r>
              <a:rPr lang="pl-PL" sz="2800" dirty="0">
                <a:latin typeface="+mj-lt"/>
                <a:ea typeface="+mj-ea"/>
                <a:cs typeface="+mj-cs"/>
              </a:rPr>
              <a:t>  -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increase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</a:t>
            </a:r>
            <a:r>
              <a:rPr lang="pl-PL" sz="2800" dirty="0">
                <a:latin typeface="+mj-lt"/>
                <a:ea typeface="+mj-ea"/>
                <a:cs typeface="+mj-cs"/>
              </a:rPr>
              <a:t> serum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creatinine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concentration</a:t>
            </a:r>
            <a:r>
              <a:rPr lang="pl-PL" sz="2800" dirty="0"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>
                <a:latin typeface="+mj-lt"/>
                <a:ea typeface="+mj-ea"/>
                <a:cs typeface="+mj-cs"/>
              </a:rPr>
              <a:t>decrease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eGFR</a:t>
            </a:r>
            <a:r>
              <a:rPr lang="pl-PL" sz="2800" dirty="0">
                <a:latin typeface="+mj-lt"/>
                <a:ea typeface="+mj-ea"/>
                <a:cs typeface="+mj-cs"/>
              </a:rPr>
              <a:t>.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891530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Diagnostic</a:t>
            </a:r>
            <a:r>
              <a:rPr lang="pl-PL" sz="3200" b="1" dirty="0"/>
              <a:t> and </a:t>
            </a:r>
            <a:r>
              <a:rPr lang="pl-PL" sz="3200" b="1" dirty="0" err="1"/>
              <a:t>treatment</a:t>
            </a:r>
            <a:r>
              <a:rPr lang="pl-PL" sz="3200" b="1" dirty="0"/>
              <a:t> </a:t>
            </a:r>
            <a:r>
              <a:rPr lang="pl-PL" sz="3200" b="1" dirty="0" err="1"/>
              <a:t>procedures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67544" y="980728"/>
            <a:ext cx="813690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>
                <a:latin typeface="+mj-lt"/>
                <a:ea typeface="+mj-ea"/>
                <a:cs typeface="+mj-cs"/>
              </a:rPr>
              <a:t>Interview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Physical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examination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Working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diagnosis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Laboratory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tests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Imaging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studies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Microbiological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tests</a:t>
            </a:r>
            <a:r>
              <a:rPr lang="pl-PL" sz="4000" dirty="0">
                <a:latin typeface="+mj-lt"/>
                <a:ea typeface="+mj-ea"/>
                <a:cs typeface="+mj-cs"/>
              </a:rPr>
              <a:t> - </a:t>
            </a:r>
            <a:r>
              <a:rPr lang="pl-PL" sz="4000" dirty="0" err="1">
                <a:latin typeface="+mj-lt"/>
                <a:ea typeface="+mj-ea"/>
                <a:cs typeface="+mj-cs"/>
              </a:rPr>
              <a:t>urine</a:t>
            </a:r>
            <a:r>
              <a:rPr lang="pl-PL" sz="4000" dirty="0">
                <a:latin typeface="+mj-lt"/>
                <a:ea typeface="+mj-ea"/>
                <a:cs typeface="+mj-cs"/>
              </a:rPr>
              <a:t> and </a:t>
            </a:r>
            <a:r>
              <a:rPr lang="pl-PL" sz="4000" dirty="0" err="1">
                <a:latin typeface="+mj-lt"/>
                <a:ea typeface="+mj-ea"/>
                <a:cs typeface="+mj-cs"/>
              </a:rPr>
              <a:t>blood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cultures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Empirical</a:t>
            </a:r>
            <a:r>
              <a:rPr lang="pl-PL" sz="4000" dirty="0">
                <a:latin typeface="+mj-lt"/>
                <a:ea typeface="+mj-ea"/>
                <a:cs typeface="+mj-cs"/>
              </a:rPr>
              <a:t> (</a:t>
            </a:r>
            <a:r>
              <a:rPr lang="pl-PL" sz="4000" dirty="0" err="1">
                <a:latin typeface="+mj-lt"/>
                <a:ea typeface="+mj-ea"/>
                <a:cs typeface="+mj-cs"/>
              </a:rPr>
              <a:t>initial</a:t>
            </a:r>
            <a:r>
              <a:rPr lang="pl-PL" sz="4000" dirty="0">
                <a:latin typeface="+mj-lt"/>
                <a:ea typeface="+mj-ea"/>
                <a:cs typeface="+mj-cs"/>
              </a:rPr>
              <a:t>) </a:t>
            </a:r>
            <a:r>
              <a:rPr lang="pl-PL" sz="4000" dirty="0" err="1">
                <a:latin typeface="+mj-lt"/>
                <a:ea typeface="+mj-ea"/>
                <a:cs typeface="+mj-cs"/>
              </a:rPr>
              <a:t>treatment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Definitive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treatment</a:t>
            </a: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endParaRPr lang="pl-PL" sz="40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Differential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diagnosis</a:t>
            </a:r>
            <a:r>
              <a:rPr lang="pl-PL" sz="4000" dirty="0">
                <a:latin typeface="+mj-lt"/>
                <a:ea typeface="+mj-ea"/>
                <a:cs typeface="+mj-cs"/>
              </a:rPr>
              <a:t>!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4000" dirty="0" err="1">
                <a:latin typeface="+mj-lt"/>
                <a:ea typeface="+mj-ea"/>
                <a:cs typeface="+mj-cs"/>
              </a:rPr>
              <a:t>Analysis</a:t>
            </a:r>
            <a:r>
              <a:rPr lang="pl-PL" sz="4000" dirty="0">
                <a:latin typeface="+mj-lt"/>
                <a:ea typeface="+mj-ea"/>
                <a:cs typeface="+mj-cs"/>
              </a:rPr>
              <a:t> and </a:t>
            </a:r>
            <a:r>
              <a:rPr lang="pl-PL" sz="4000" dirty="0" err="1">
                <a:latin typeface="+mj-lt"/>
                <a:ea typeface="+mj-ea"/>
                <a:cs typeface="+mj-cs"/>
              </a:rPr>
              <a:t>verification</a:t>
            </a:r>
            <a:r>
              <a:rPr lang="pl-PL" sz="4000" dirty="0">
                <a:latin typeface="+mj-lt"/>
                <a:ea typeface="+mj-ea"/>
                <a:cs typeface="+mj-cs"/>
              </a:rPr>
              <a:t> of </a:t>
            </a:r>
            <a:r>
              <a:rPr lang="pl-PL" sz="4000" dirty="0" err="1">
                <a:latin typeface="+mj-lt"/>
                <a:ea typeface="+mj-ea"/>
                <a:cs typeface="+mj-cs"/>
              </a:rPr>
              <a:t>immunosuppressive</a:t>
            </a:r>
            <a:r>
              <a:rPr lang="pl-PL" sz="4000" dirty="0">
                <a:latin typeface="+mj-lt"/>
                <a:ea typeface="+mj-ea"/>
                <a:cs typeface="+mj-cs"/>
              </a:rPr>
              <a:t> </a:t>
            </a:r>
            <a:r>
              <a:rPr lang="pl-PL" sz="4000" dirty="0" err="1">
                <a:latin typeface="+mj-lt"/>
                <a:ea typeface="+mj-ea"/>
                <a:cs typeface="+mj-cs"/>
              </a:rPr>
              <a:t>protocol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915816" y="260350"/>
            <a:ext cx="33905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pl-PL" sz="2800" b="1" dirty="0" err="1">
                <a:latin typeface="Arial" charset="0"/>
              </a:rPr>
              <a:t>Urine</a:t>
            </a:r>
            <a:r>
              <a:rPr lang="pl-PL" sz="2800" b="1" dirty="0">
                <a:latin typeface="Arial" charset="0"/>
              </a:rPr>
              <a:t> </a:t>
            </a:r>
            <a:r>
              <a:rPr lang="pl-PL" sz="2800" b="1" dirty="0" err="1">
                <a:latin typeface="Arial" charset="0"/>
              </a:rPr>
              <a:t>culture</a:t>
            </a:r>
            <a:r>
              <a:rPr lang="pl-PL" sz="2800" b="1" dirty="0">
                <a:latin typeface="Arial" charset="0"/>
              </a:rPr>
              <a:t> </a:t>
            </a:r>
            <a:r>
              <a:rPr lang="pl-PL" sz="2800" b="1" dirty="0" err="1">
                <a:latin typeface="Arial" charset="0"/>
              </a:rPr>
              <a:t>result</a:t>
            </a:r>
            <a:endParaRPr lang="pl-PL" sz="2800" b="1" dirty="0">
              <a:latin typeface="Arial" charset="0"/>
            </a:endParaRPr>
          </a:p>
        </p:txBody>
      </p:sp>
      <p:pic>
        <p:nvPicPr>
          <p:cNvPr id="60419" name="Picture 3" descr="C:\Users\Adm\Pictures\2015-03-26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36613"/>
            <a:ext cx="4606925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Prostokąt 3"/>
          <p:cNvSpPr>
            <a:spLocks noChangeArrowheads="1"/>
          </p:cNvSpPr>
          <p:nvPr/>
        </p:nvSpPr>
        <p:spPr bwMode="auto">
          <a:xfrm>
            <a:off x="468313" y="836613"/>
            <a:ext cx="4535487" cy="46037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1" name="pole tekstowe 4"/>
          <p:cNvSpPr txBox="1">
            <a:spLocks noChangeArrowheads="1"/>
          </p:cNvSpPr>
          <p:nvPr/>
        </p:nvSpPr>
        <p:spPr bwMode="auto">
          <a:xfrm>
            <a:off x="5651500" y="765175"/>
            <a:ext cx="324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Arial Narrow" pitchFamily="34" charset="0"/>
              </a:rPr>
              <a:t>Type of bacteria</a:t>
            </a:r>
            <a:endParaRPr lang="pl-PL" sz="2000" baseline="30000">
              <a:latin typeface="Arial Narrow" pitchFamily="34" charset="0"/>
            </a:endParaRPr>
          </a:p>
        </p:txBody>
      </p:sp>
      <p:cxnSp>
        <p:nvCxnSpPr>
          <p:cNvPr id="60422" name="Łącznik prosty ze strzałką 6"/>
          <p:cNvCxnSpPr>
            <a:cxnSpLocks noChangeShapeType="1"/>
          </p:cNvCxnSpPr>
          <p:nvPr/>
        </p:nvCxnSpPr>
        <p:spPr bwMode="auto">
          <a:xfrm flipH="1" flipV="1">
            <a:off x="4211638" y="1557338"/>
            <a:ext cx="1368425" cy="358775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60423" name="pole tekstowe 7"/>
          <p:cNvSpPr txBox="1">
            <a:spLocks noChangeArrowheads="1"/>
          </p:cNvSpPr>
          <p:nvPr/>
        </p:nvSpPr>
        <p:spPr bwMode="auto">
          <a:xfrm>
            <a:off x="5651500" y="1731963"/>
            <a:ext cx="32416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Arial Narrow" pitchFamily="34" charset="0"/>
              </a:rPr>
              <a:t>Bacterial colony count = 10</a:t>
            </a:r>
            <a:r>
              <a:rPr lang="pl-PL" sz="2000" baseline="30000">
                <a:latin typeface="Arial Narrow" pitchFamily="34" charset="0"/>
              </a:rPr>
              <a:t>7</a:t>
            </a:r>
          </a:p>
        </p:txBody>
      </p:sp>
      <p:sp>
        <p:nvSpPr>
          <p:cNvPr id="60424" name="pole tekstowe 8"/>
          <p:cNvSpPr txBox="1">
            <a:spLocks noChangeArrowheads="1"/>
          </p:cNvSpPr>
          <p:nvPr/>
        </p:nvSpPr>
        <p:spPr bwMode="auto">
          <a:xfrm>
            <a:off x="5795963" y="3800475"/>
            <a:ext cx="32400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Arial Narrow" pitchFamily="34" charset="0"/>
              </a:rPr>
              <a:t>Sensitivity and resistance </a:t>
            </a:r>
          </a:p>
          <a:p>
            <a:r>
              <a:rPr lang="pl-PL" sz="2000">
                <a:latin typeface="Arial Narrow" pitchFamily="34" charset="0"/>
              </a:rPr>
              <a:t>to antibiotics</a:t>
            </a:r>
            <a:endParaRPr lang="pl-PL" sz="2000" baseline="30000">
              <a:latin typeface="Arial Narrow" pitchFamily="34" charset="0"/>
            </a:endParaRPr>
          </a:p>
        </p:txBody>
      </p:sp>
      <p:sp>
        <p:nvSpPr>
          <p:cNvPr id="60425" name="Nawias klamrowy zamykający 9"/>
          <p:cNvSpPr>
            <a:spLocks/>
          </p:cNvSpPr>
          <p:nvPr/>
        </p:nvSpPr>
        <p:spPr bwMode="auto">
          <a:xfrm>
            <a:off x="5219700" y="2349500"/>
            <a:ext cx="360363" cy="3600450"/>
          </a:xfrm>
          <a:prstGeom prst="rightBrace">
            <a:avLst>
              <a:gd name="adj1" fmla="val 8326"/>
              <a:gd name="adj2" fmla="val 50000"/>
            </a:avLst>
          </a:prstGeom>
          <a:noFill/>
          <a:ln w="254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cxnSp>
        <p:nvCxnSpPr>
          <p:cNvPr id="60426" name="Łącznik prosty ze strzałką 11"/>
          <p:cNvCxnSpPr>
            <a:cxnSpLocks noChangeShapeType="1"/>
            <a:stCxn id="60421" idx="1"/>
          </p:cNvCxnSpPr>
          <p:nvPr/>
        </p:nvCxnSpPr>
        <p:spPr bwMode="auto">
          <a:xfrm flipH="1">
            <a:off x="2268538" y="965200"/>
            <a:ext cx="3382962" cy="519113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916416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Complications</a:t>
            </a:r>
            <a:r>
              <a:rPr lang="pl-PL" sz="3200" b="1" dirty="0"/>
              <a:t> </a:t>
            </a:r>
            <a:r>
              <a:rPr lang="pl-PL" sz="3200" b="1" dirty="0" err="1"/>
              <a:t>after</a:t>
            </a:r>
            <a:r>
              <a:rPr lang="pl-PL" sz="3200" b="1" dirty="0"/>
              <a:t> </a:t>
            </a:r>
            <a:r>
              <a:rPr lang="pl-PL" sz="3200" b="1" dirty="0" err="1"/>
              <a:t>kidney</a:t>
            </a:r>
            <a:r>
              <a:rPr lang="pl-PL" sz="3200" b="1" dirty="0"/>
              <a:t> </a:t>
            </a:r>
            <a:r>
              <a:rPr lang="pl-PL" sz="3200" b="1" dirty="0" err="1"/>
              <a:t>transplantation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79512" y="1340768"/>
            <a:ext cx="8964488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Early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post-transplant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delayed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graft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function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surgical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complications</a:t>
            </a:r>
            <a:endParaRPr kumimoji="0" lang="pl-PL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baseline="0" dirty="0" err="1">
                <a:latin typeface="+mj-lt"/>
                <a:ea typeface="+mj-ea"/>
                <a:cs typeface="+mj-cs"/>
              </a:rPr>
              <a:t>Infectious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complications</a:t>
            </a:r>
            <a:endParaRPr lang="pl-PL" sz="2800" baseline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Metabolic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complications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Cardiovascular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complications</a:t>
            </a:r>
            <a:endParaRPr kumimoji="0" lang="pl-PL" sz="28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Elevated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risk</a:t>
            </a:r>
            <a:r>
              <a:rPr lang="pl-PL" sz="2800" dirty="0"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latin typeface="+mj-lt"/>
                <a:ea typeface="+mj-ea"/>
                <a:cs typeface="+mj-cs"/>
              </a:rPr>
              <a:t>malignancies</a:t>
            </a:r>
            <a:endParaRPr kumimoji="0" lang="pl-PL" sz="28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449238"/>
            <a:ext cx="8640960" cy="67550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3200" b="1" dirty="0" err="1"/>
              <a:t>The</a:t>
            </a:r>
            <a:r>
              <a:rPr lang="pl-PL" sz="3200" b="1" dirty="0"/>
              <a:t> e</a:t>
            </a:r>
            <a:r>
              <a:rPr lang="en-US" sz="3200" b="1" dirty="0" err="1"/>
              <a:t>tiolog</a:t>
            </a:r>
            <a:r>
              <a:rPr lang="pl-PL" sz="3200" b="1" dirty="0"/>
              <a:t>y</a:t>
            </a:r>
            <a:r>
              <a:rPr lang="en-US" sz="3200" b="1" dirty="0"/>
              <a:t> </a:t>
            </a:r>
            <a:r>
              <a:rPr lang="pl-PL" sz="3200" b="1" dirty="0"/>
              <a:t>o</a:t>
            </a:r>
            <a:r>
              <a:rPr lang="en-US" sz="3200" b="1" dirty="0"/>
              <a:t>f UTI in kidney transplant</a:t>
            </a:r>
            <a:r>
              <a:rPr lang="pl-PL" sz="3200" b="1" dirty="0"/>
              <a:t> </a:t>
            </a:r>
            <a:r>
              <a:rPr lang="pl-PL" sz="3200" b="1" dirty="0" err="1"/>
              <a:t>recipients</a:t>
            </a:r>
            <a:endParaRPr lang="pl-PL" sz="32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763688" y="1196752"/>
            <a:ext cx="5904656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Escherichia</a:t>
            </a:r>
            <a:r>
              <a:rPr lang="pl-PL" sz="2800" dirty="0">
                <a:latin typeface="+mj-lt"/>
                <a:ea typeface="+mj-ea"/>
                <a:cs typeface="+mj-cs"/>
              </a:rPr>
              <a:t> coli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Klebsiella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pneumoniae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(ESBL, NDM)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Pseudomonas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aeruginosa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Enterocuccus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faecalis</a:t>
            </a:r>
            <a:endParaRPr kumimoji="0" lang="pl-PL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baseline="0" dirty="0" err="1">
                <a:latin typeface="+mj-lt"/>
                <a:ea typeface="+mj-ea"/>
                <a:cs typeface="+mj-cs"/>
              </a:rPr>
              <a:t>Proteus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mirabilis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449238"/>
            <a:ext cx="7772400" cy="67550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b="1" dirty="0"/>
              <a:t>Infection in renal transplant recipients in the period from 2 to 12 months</a:t>
            </a:r>
            <a:endParaRPr lang="pl-PL" sz="32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467544" y="1628800"/>
            <a:ext cx="8208912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Reactivation</a:t>
            </a:r>
            <a:r>
              <a:rPr lang="pl-PL" sz="2800" dirty="0"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latin typeface="+mj-lt"/>
                <a:ea typeface="+mj-ea"/>
                <a:cs typeface="+mj-cs"/>
              </a:rPr>
              <a:t>latent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viral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infections</a:t>
            </a:r>
            <a:r>
              <a:rPr lang="pl-PL" sz="2800" dirty="0">
                <a:latin typeface="+mj-lt"/>
                <a:ea typeface="+mj-ea"/>
                <a:cs typeface="+mj-cs"/>
              </a:rPr>
              <a:t> (VZV, CMV)</a:t>
            </a:r>
          </a:p>
          <a:p>
            <a:pPr marL="514350" lvl="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pl-PL" sz="2800" dirty="0"/>
          </a:p>
          <a:p>
            <a:pPr marL="514350" lvl="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800" dirty="0"/>
              <a:t>Opportunistic infections (OIs) </a:t>
            </a:r>
            <a:r>
              <a:rPr lang="pl-PL" sz="2800" dirty="0"/>
              <a:t>-</a:t>
            </a:r>
            <a:r>
              <a:rPr lang="en-US" sz="2800" dirty="0"/>
              <a:t> infections that occur more frequently and are more severe in people with weakened immune system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https://jigsaw.vitalsource.com/books/9781496388872/epub/OEBPS/images/ff2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4624"/>
            <a:ext cx="619125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1619672" y="6525344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Fishman</a:t>
            </a:r>
            <a:r>
              <a:rPr lang="pl-PL" sz="1600" dirty="0"/>
              <a:t> J: </a:t>
            </a:r>
            <a:r>
              <a:rPr lang="pl-PL" sz="1600" dirty="0" err="1"/>
              <a:t>Am</a:t>
            </a:r>
            <a:r>
              <a:rPr lang="pl-PL" sz="1600" dirty="0"/>
              <a:t> J </a:t>
            </a:r>
            <a:r>
              <a:rPr lang="pl-PL" sz="1600" dirty="0" err="1"/>
              <a:t>Transplant</a:t>
            </a:r>
            <a:r>
              <a:rPr lang="pl-PL" sz="1600" dirty="0"/>
              <a:t> 2017; 17: 856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563888" y="908720"/>
            <a:ext cx="1872208" cy="56166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79512" y="188640"/>
            <a:ext cx="8784976" cy="81952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Zoster –</a:t>
            </a:r>
            <a:r>
              <a:rPr kumimoji="0" lang="pl-PL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varicella</a:t>
            </a:r>
            <a:r>
              <a:rPr kumimoji="0" lang="pl-PL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zoster </a:t>
            </a:r>
            <a:r>
              <a:rPr kumimoji="0" lang="pl-PL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virus</a:t>
            </a:r>
            <a:r>
              <a:rPr kumimoji="0" lang="pl-PL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3200" b="1" dirty="0"/>
              <a:t>(HHV-3) </a:t>
            </a:r>
            <a:r>
              <a:rPr kumimoji="0" lang="pl-PL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infection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4" name="Picture 4" descr="Image of shingles rash 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5225591" cy="352839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www.mayoclinic.org</a:t>
            </a:r>
            <a:endParaRPr lang="pl-PL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819522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Cytomegalovirus</a:t>
            </a:r>
            <a:r>
              <a:rPr lang="pl-PL" sz="3200" b="1" dirty="0"/>
              <a:t> </a:t>
            </a:r>
            <a:r>
              <a:rPr lang="pl-PL" sz="3200" b="1" dirty="0" err="1"/>
              <a:t>infection</a:t>
            </a:r>
            <a:r>
              <a:rPr lang="pl-PL" sz="3200" b="1" dirty="0"/>
              <a:t> (CMV)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61156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467544" y="1196752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514350" lvl="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l-PL" sz="2800" dirty="0" err="1"/>
              <a:t>About</a:t>
            </a:r>
            <a:r>
              <a:rPr lang="pl-PL" sz="2800" dirty="0"/>
              <a:t> 80% </a:t>
            </a:r>
            <a:r>
              <a:rPr lang="en-US" sz="2800" dirty="0"/>
              <a:t>of adults have been </a:t>
            </a:r>
            <a:r>
              <a:rPr lang="en-US" sz="2800" b="1" dirty="0"/>
              <a:t>infected</a:t>
            </a:r>
            <a:r>
              <a:rPr lang="en-US" sz="2800" dirty="0"/>
              <a:t> with </a:t>
            </a:r>
            <a:r>
              <a:rPr lang="en-US" sz="2800" b="1" dirty="0"/>
              <a:t>CMV</a:t>
            </a:r>
            <a:r>
              <a:rPr lang="en-US" sz="2800" dirty="0"/>
              <a:t> </a:t>
            </a:r>
            <a:r>
              <a:rPr lang="pl-PL" sz="2800" dirty="0"/>
              <a:t>[CMV </a:t>
            </a:r>
            <a:r>
              <a:rPr lang="pl-PL" sz="2800" dirty="0" err="1"/>
              <a:t>IgG</a:t>
            </a:r>
            <a:r>
              <a:rPr lang="pl-PL" sz="2800" dirty="0"/>
              <a:t>(+)]</a:t>
            </a:r>
            <a:r>
              <a:rPr lang="en-US" sz="2800" dirty="0"/>
              <a:t>. </a:t>
            </a:r>
            <a:endParaRPr lang="pl-PL" sz="2800" dirty="0"/>
          </a:p>
          <a:p>
            <a:pPr marL="514350" lvl="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800" dirty="0"/>
              <a:t>Once </a:t>
            </a:r>
            <a:r>
              <a:rPr lang="en-US" sz="2800" b="1" dirty="0"/>
              <a:t>CMV</a:t>
            </a:r>
            <a:r>
              <a:rPr lang="en-US" sz="2800" dirty="0"/>
              <a:t> is in a person's body, it stays there for life and can reactivate</a:t>
            </a:r>
            <a:r>
              <a:rPr lang="pl-PL" sz="2800" dirty="0"/>
              <a:t>. 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CMV </a:t>
            </a:r>
            <a:r>
              <a:rPr lang="pl-PL" sz="2800" dirty="0" err="1">
                <a:latin typeface="+mj-lt"/>
                <a:ea typeface="+mj-ea"/>
                <a:cs typeface="+mj-cs"/>
              </a:rPr>
              <a:t>disease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recipient</a:t>
            </a:r>
            <a:r>
              <a:rPr lang="pl-PL" sz="2800" dirty="0">
                <a:latin typeface="+mj-lt"/>
                <a:ea typeface="+mj-ea"/>
                <a:cs typeface="+mj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	a) </a:t>
            </a:r>
            <a:r>
              <a:rPr lang="pl-PL" sz="2800" dirty="0" err="1">
                <a:latin typeface="+mj-lt"/>
                <a:ea typeface="+mj-ea"/>
                <a:cs typeface="+mj-cs"/>
              </a:rPr>
              <a:t>reactivation</a:t>
            </a:r>
            <a:r>
              <a:rPr lang="pl-PL" sz="2800" dirty="0"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latin typeface="+mj-lt"/>
                <a:ea typeface="+mj-ea"/>
                <a:cs typeface="+mj-cs"/>
              </a:rPr>
              <a:t>latent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infection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</a:t>
            </a:r>
            <a:r>
              <a:rPr lang="pl-PL" sz="2800" dirty="0">
                <a:latin typeface="+mj-lt"/>
                <a:ea typeface="+mj-ea"/>
                <a:cs typeface="+mj-cs"/>
              </a:rPr>
              <a:t> CMV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IgG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positive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recipient</a:t>
            </a:r>
            <a:r>
              <a:rPr lang="pl-PL" sz="2800" dirty="0">
                <a:latin typeface="+mj-lt"/>
                <a:ea typeface="+mj-ea"/>
                <a:cs typeface="+mj-cs"/>
              </a:rPr>
              <a:t> (R+)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lang="pl-PL" sz="2800" dirty="0">
                <a:latin typeface="+mj-lt"/>
                <a:ea typeface="+mj-ea"/>
                <a:cs typeface="+mj-cs"/>
              </a:rPr>
              <a:t>b) de </a:t>
            </a:r>
            <a:r>
              <a:rPr lang="pl-PL" sz="2800" dirty="0" err="1">
                <a:latin typeface="+mj-lt"/>
                <a:ea typeface="+mj-ea"/>
                <a:cs typeface="+mj-cs"/>
              </a:rPr>
              <a:t>novo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infection</a:t>
            </a:r>
            <a:r>
              <a:rPr lang="pl-PL" sz="2800" dirty="0">
                <a:latin typeface="+mj-lt"/>
                <a:ea typeface="+mj-ea"/>
                <a:cs typeface="+mj-cs"/>
              </a:rPr>
              <a:t> – donor (D+) </a:t>
            </a:r>
            <a:r>
              <a:rPr lang="pl-PL" sz="2800" dirty="0"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lang="pl-PL" sz="2800" dirty="0" err="1">
                <a:latin typeface="+mj-lt"/>
                <a:ea typeface="+mj-ea"/>
                <a:cs typeface="+mj-cs"/>
                <a:sym typeface="Symbol"/>
              </a:rPr>
              <a:t>recipient</a:t>
            </a:r>
            <a:r>
              <a:rPr lang="pl-PL" sz="2800" dirty="0">
                <a:latin typeface="+mj-lt"/>
                <a:ea typeface="+mj-ea"/>
                <a:cs typeface="+mj-cs"/>
                <a:sym typeface="Symbol"/>
              </a:rPr>
              <a:t> (R-) transfer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pl-PL" sz="2800" baseline="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kumimoji="0" lang="pl-PL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Clinical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presentation</a:t>
            </a:r>
            <a:r>
              <a:rPr lang="pl-PL" sz="2800" dirty="0">
                <a:latin typeface="+mj-lt"/>
                <a:ea typeface="+mj-ea"/>
                <a:cs typeface="+mj-cs"/>
              </a:rPr>
              <a:t>: </a:t>
            </a:r>
            <a:r>
              <a:rPr lang="pl-PL" sz="2800" dirty="0" err="1">
                <a:latin typeface="+mj-lt"/>
                <a:ea typeface="+mj-ea"/>
                <a:cs typeface="+mj-cs"/>
              </a:rPr>
              <a:t>fever</a:t>
            </a:r>
            <a:r>
              <a:rPr lang="pl-PL" sz="2800" dirty="0"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>
                <a:latin typeface="+mj-lt"/>
                <a:ea typeface="+mj-ea"/>
                <a:cs typeface="+mj-cs"/>
              </a:rPr>
              <a:t>weakness</a:t>
            </a:r>
            <a:r>
              <a:rPr lang="pl-PL" sz="2800" dirty="0">
                <a:latin typeface="+mj-lt"/>
                <a:ea typeface="+mj-ea"/>
                <a:cs typeface="+mj-cs"/>
              </a:rPr>
              <a:t>, leukopenia,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thrombocytopenia</a:t>
            </a:r>
            <a:endParaRPr kumimoji="0" lang="pl-PL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800" baseline="0" dirty="0">
                <a:latin typeface="+mj-lt"/>
                <a:ea typeface="+mj-ea"/>
                <a:cs typeface="+mj-cs"/>
              </a:rPr>
              <a:t>Organ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involvement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: pneumonia,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hepatitis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,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enterocolitis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 (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diarrhoea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),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retinitis</a:t>
            </a:r>
            <a:r>
              <a:rPr lang="pl-PL" sz="2800" baseline="0" dirty="0">
                <a:latin typeface="+mj-lt"/>
                <a:ea typeface="+mj-ea"/>
                <a:cs typeface="+mj-cs"/>
              </a:rPr>
              <a:t>, </a:t>
            </a:r>
            <a:r>
              <a:rPr lang="pl-PL" sz="2800" baseline="0" dirty="0" err="1">
                <a:latin typeface="+mj-lt"/>
                <a:ea typeface="+mj-ea"/>
                <a:cs typeface="+mj-cs"/>
              </a:rPr>
              <a:t>encephalitis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819522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Cytomegalovirus</a:t>
            </a:r>
            <a:r>
              <a:rPr lang="pl-PL" sz="3200" b="1" dirty="0"/>
              <a:t> </a:t>
            </a:r>
            <a:r>
              <a:rPr lang="pl-PL" sz="3200" b="1" dirty="0" err="1"/>
              <a:t>infection</a:t>
            </a:r>
            <a:r>
              <a:rPr lang="pl-PL" sz="3200" b="1" dirty="0"/>
              <a:t> (CMV)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61156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Picture of owl eye inclusion bodies in kidney cells of an individual with cytomegalovirus inf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286250" cy="3200401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6228184" y="630932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CDC/Dr. </a:t>
            </a:r>
            <a:r>
              <a:rPr lang="en-US" dirty="0" err="1"/>
              <a:t>Haraszti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043608" y="5085184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Picture of owl eye inclusion bodies in kidney cells of an individual with cytomegalovirus infection</a:t>
            </a:r>
            <a:endParaRPr lang="pl-PL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9062" t="41296" r="2917" b="26111"/>
          <a:stretch>
            <a:fillRect/>
          </a:stretch>
        </p:blipFill>
        <p:spPr bwMode="auto">
          <a:xfrm>
            <a:off x="224730" y="1412776"/>
            <a:ext cx="86677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683568" y="188640"/>
            <a:ext cx="7772400" cy="81952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/>
              <a:t>CMV infection rate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dirty="0"/>
              <a:t>(before </a:t>
            </a:r>
            <a:r>
              <a:rPr lang="en-US" sz="3200" b="1" dirty="0" err="1"/>
              <a:t>introduc</a:t>
            </a:r>
            <a:r>
              <a:rPr lang="pl-PL" sz="3200" b="1" dirty="0" err="1"/>
              <a:t>tion</a:t>
            </a:r>
            <a:r>
              <a:rPr lang="pl-PL" sz="3200" b="1" dirty="0"/>
              <a:t> of </a:t>
            </a:r>
            <a:r>
              <a:rPr lang="pl-PL" sz="3200" b="1" dirty="0" err="1"/>
              <a:t>the</a:t>
            </a:r>
            <a:r>
              <a:rPr lang="pl-PL" sz="3200" b="1" dirty="0"/>
              <a:t> </a:t>
            </a:r>
            <a:r>
              <a:rPr lang="en-US" sz="3200" b="1" dirty="0"/>
              <a:t>prophylaxis)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988424" cy="1107554"/>
          </a:xfrm>
        </p:spPr>
        <p:txBody>
          <a:bodyPr>
            <a:normAutofit/>
          </a:bodyPr>
          <a:lstStyle/>
          <a:p>
            <a:r>
              <a:rPr lang="pl-PL" sz="3200" b="1" dirty="0"/>
              <a:t>Pneumonia </a:t>
            </a:r>
            <a:r>
              <a:rPr lang="pl-PL" sz="3200" b="1" dirty="0" err="1"/>
              <a:t>in</a:t>
            </a:r>
            <a:r>
              <a:rPr lang="pl-PL" sz="3200" b="1" dirty="0"/>
              <a:t> solid </a:t>
            </a:r>
            <a:r>
              <a:rPr lang="pl-PL" sz="3200" b="1" dirty="0" err="1"/>
              <a:t>ogran</a:t>
            </a:r>
            <a:r>
              <a:rPr lang="pl-PL" sz="3200" b="1" dirty="0"/>
              <a:t> </a:t>
            </a:r>
            <a:r>
              <a:rPr lang="pl-PL" sz="3200" b="1" dirty="0" err="1"/>
              <a:t>tranaplant</a:t>
            </a:r>
            <a:r>
              <a:rPr lang="pl-PL" sz="3200" b="1" dirty="0"/>
              <a:t> </a:t>
            </a:r>
            <a:r>
              <a:rPr lang="pl-PL" sz="3200" b="1" dirty="0" err="1"/>
              <a:t>recipient</a:t>
            </a:r>
            <a:r>
              <a:rPr lang="pl-PL" sz="3200" b="1" dirty="0"/>
              <a:t> – </a:t>
            </a:r>
            <a:r>
              <a:rPr lang="pl-PL" sz="3200" b="1" dirty="0" err="1"/>
              <a:t>clinical</a:t>
            </a:r>
            <a:r>
              <a:rPr lang="pl-PL" sz="3200" b="1" dirty="0"/>
              <a:t> </a:t>
            </a:r>
            <a:r>
              <a:rPr lang="pl-PL" sz="3200" b="1" dirty="0" err="1"/>
              <a:t>presentation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555776" y="1268760"/>
            <a:ext cx="4176464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Fever</a:t>
            </a: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Cough</a:t>
            </a: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Sputum </a:t>
            </a:r>
            <a:r>
              <a:rPr lang="pl-PL" sz="2800" dirty="0" err="1">
                <a:latin typeface="+mj-lt"/>
                <a:ea typeface="+mj-ea"/>
                <a:cs typeface="+mj-cs"/>
              </a:rPr>
              <a:t>production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err="1">
                <a:latin typeface="+mj-lt"/>
                <a:ea typeface="+mj-ea"/>
                <a:cs typeface="+mj-cs"/>
              </a:rPr>
              <a:t>Hemoptysis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err="1">
                <a:latin typeface="+mj-lt"/>
                <a:ea typeface="+mj-ea"/>
                <a:cs typeface="+mj-cs"/>
              </a:rPr>
              <a:t>Dyspnoea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C</a:t>
            </a:r>
            <a:r>
              <a:rPr lang="en-US" sz="2800" dirty="0">
                <a:latin typeface="+mj-lt"/>
                <a:ea typeface="+mj-ea"/>
                <a:cs typeface="+mj-cs"/>
              </a:rPr>
              <a:t>hest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pain</a:t>
            </a:r>
            <a:endParaRPr lang="pl-PL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720080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Pneumocystis</a:t>
            </a:r>
            <a:r>
              <a:rPr lang="pl-PL" sz="3200" b="1" dirty="0"/>
              <a:t> </a:t>
            </a:r>
            <a:r>
              <a:rPr lang="pl-PL" sz="3200" b="1" dirty="0" err="1"/>
              <a:t>jirovecii</a:t>
            </a:r>
            <a:r>
              <a:rPr lang="pl-PL" sz="3200" b="1" dirty="0"/>
              <a:t> pneumonia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61156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://10.132.0.7/pacsadmin/jpg/PACS/CR_BYDGOSZCZ/20190925/1.2.840.113564.3.1.2.200812101339.1569387600.1287076/1.2.840.113564.3.1.2.172.16.128.17.2019092511521631057/1.2.840.113564.10.1.15534734854683920460143372392325617251155-1569405382-6583-1569405382-721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64897"/>
            <a:ext cx="4594870" cy="4364303"/>
          </a:xfrm>
          <a:prstGeom prst="rect">
            <a:avLst/>
          </a:prstGeom>
          <a:noFill/>
        </p:spPr>
      </p:pic>
      <p:pic>
        <p:nvPicPr>
          <p:cNvPr id="6" name="Picture 4" descr="http://10.132.0.7/pacsadmin/jpg/PACS/CT_BYDGOSZCZ/20191002/1.2.840.113704.1.111.4956.1570008122.1/1.2.840.113704.1.111.4956.1570008468.15/1.2.840.113704.1.111.2024.1570008534.147647-1570008566-22319-1570008566-407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736" y="1628800"/>
            <a:ext cx="4516760" cy="4516760"/>
          </a:xfrm>
          <a:prstGeom prst="rect">
            <a:avLst/>
          </a:prstGeom>
          <a:noFill/>
        </p:spPr>
      </p:pic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61156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http://10.132.0.7/pacsadmin/jpg/PACS/CR_BYDGOSZCZ/20181006/1.2.840.113564.3.1.2.200901070908.1538820000.1151007/1.2.840.113564.3.1.2.172.16.128.70.2018100614545800006/1.2.840.113564.10.1.186947178154177171651421512444320988123183-1538830669-33468-1538830669-248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89" y="836712"/>
            <a:ext cx="4079286" cy="4330452"/>
          </a:xfrm>
          <a:prstGeom prst="rect">
            <a:avLst/>
          </a:prstGeom>
          <a:noFill/>
        </p:spPr>
      </p:pic>
      <p:pic>
        <p:nvPicPr>
          <p:cNvPr id="9" name="Picture 4" descr="http://10.132.0.7/pacsadmin/jpg/PACS/CT_BYDGOSZCZ/20181009/1.2.840.113704.1.111.11304.1539068749.1/1.2.840.113704.1.111.11304.1539068945.12/1.2.840.113704.1.111.1040.1539069018.391939-1539069252-35836-1539069252-20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4444752" cy="4444752"/>
          </a:xfrm>
          <a:prstGeom prst="rect">
            <a:avLst/>
          </a:prstGeom>
          <a:noFill/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720080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Pneumocystis</a:t>
            </a:r>
            <a:r>
              <a:rPr lang="pl-PL" sz="3200" b="1" dirty="0"/>
              <a:t> </a:t>
            </a:r>
            <a:r>
              <a:rPr lang="pl-PL" sz="3200" b="1" dirty="0" err="1"/>
              <a:t>jirovecii</a:t>
            </a:r>
            <a:r>
              <a:rPr lang="pl-PL" sz="3200" b="1" dirty="0"/>
              <a:t> pneumonia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356C1B6A-F8E1-4B60-A88C-6F8BC8A88A81}"/>
              </a:ext>
            </a:extLst>
          </p:cNvPr>
          <p:cNvSpPr txBox="1"/>
          <p:nvPr/>
        </p:nvSpPr>
        <p:spPr>
          <a:xfrm>
            <a:off x="2286000" y="2060848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E2E2E"/>
                </a:solidFill>
                <a:effectLst/>
                <a:latin typeface="NexusSans"/>
              </a:rPr>
              <a:t>Delayed graft function </a:t>
            </a:r>
            <a:r>
              <a:rPr lang="en-US" sz="2400" b="0" i="0" dirty="0">
                <a:solidFill>
                  <a:srgbClr val="2E2E2E"/>
                </a:solidFill>
                <a:effectLst/>
                <a:latin typeface="NexusSans"/>
              </a:rPr>
              <a:t>(DGF) is defined as the need for dialysis during the first week after transplantation and is a manifestation of</a:t>
            </a:r>
            <a:r>
              <a:rPr lang="pl-PL" sz="2400" b="0" i="0" dirty="0">
                <a:solidFill>
                  <a:srgbClr val="2E2E2E"/>
                </a:solidFill>
                <a:effectLst/>
                <a:latin typeface="NexusSans"/>
              </a:rPr>
              <a:t> </a:t>
            </a:r>
            <a:r>
              <a:rPr lang="pl-PL" sz="2400" b="0" i="0" dirty="0" err="1">
                <a:solidFill>
                  <a:srgbClr val="2E2E2E"/>
                </a:solidFill>
                <a:effectLst/>
                <a:latin typeface="NexusSans"/>
              </a:rPr>
              <a:t>acute</a:t>
            </a:r>
            <a:r>
              <a:rPr lang="pl-PL" sz="2400" b="0" i="0" dirty="0">
                <a:solidFill>
                  <a:srgbClr val="2E2E2E"/>
                </a:solidFill>
                <a:effectLst/>
                <a:latin typeface="NexusSans"/>
              </a:rPr>
              <a:t> </a:t>
            </a:r>
            <a:r>
              <a:rPr lang="pl-PL" sz="2400" b="0" i="0" dirty="0" err="1">
                <a:solidFill>
                  <a:srgbClr val="2E2E2E"/>
                </a:solidFill>
                <a:effectLst/>
                <a:latin typeface="NexusSans"/>
              </a:rPr>
              <a:t>tubular</a:t>
            </a:r>
            <a:r>
              <a:rPr lang="pl-PL" sz="2400" b="0" i="0" dirty="0">
                <a:solidFill>
                  <a:srgbClr val="2E2E2E"/>
                </a:solidFill>
                <a:effectLst/>
                <a:latin typeface="NexusSans"/>
              </a:rPr>
              <a:t> </a:t>
            </a:r>
            <a:r>
              <a:rPr lang="pl-PL" sz="2400" b="0" i="0" dirty="0" err="1">
                <a:solidFill>
                  <a:srgbClr val="2E2E2E"/>
                </a:solidFill>
                <a:effectLst/>
                <a:latin typeface="NexusSans"/>
              </a:rPr>
              <a:t>necrosis</a:t>
            </a:r>
            <a:r>
              <a:rPr lang="pl-PL" sz="2400" b="0" i="0" dirty="0">
                <a:solidFill>
                  <a:srgbClr val="2E2E2E"/>
                </a:solidFill>
                <a:effectLst/>
                <a:latin typeface="NexusSans"/>
              </a:rPr>
              <a:t> </a:t>
            </a:r>
            <a:r>
              <a:rPr lang="en-US" sz="2400" b="0" i="0" dirty="0">
                <a:solidFill>
                  <a:srgbClr val="2E2E2E"/>
                </a:solidFill>
                <a:effectLst/>
                <a:latin typeface="NexusSans"/>
              </a:rPr>
              <a:t> (ATN).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8303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072" y="2812203"/>
            <a:ext cx="2862808" cy="284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79512" y="5733256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https://commons.wikimedia.org/w/index.php?curid=508454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95536" y="404664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/>
              <a:t>Aspergillosis</a:t>
            </a:r>
            <a:r>
              <a:rPr lang="pl-PL" sz="2000" dirty="0"/>
              <a:t> -</a:t>
            </a:r>
            <a:r>
              <a:rPr lang="en-US" sz="2000" dirty="0"/>
              <a:t> a serious infection with </a:t>
            </a:r>
            <a:r>
              <a:rPr lang="pl-PL" sz="2000" dirty="0"/>
              <a:t>aspergillus </a:t>
            </a:r>
            <a:r>
              <a:rPr lang="pl-PL" sz="2000" dirty="0" err="1"/>
              <a:t>fumigatus</a:t>
            </a:r>
            <a:r>
              <a:rPr lang="pl-PL" sz="2000" dirty="0"/>
              <a:t> </a:t>
            </a:r>
          </a:p>
          <a:p>
            <a:pPr algn="ctr"/>
            <a:r>
              <a:rPr lang="pl-PL" sz="2000" dirty="0"/>
              <a:t>Th</a:t>
            </a:r>
            <a:r>
              <a:rPr lang="en-US" sz="2000" dirty="0"/>
              <a:t>is infection occurs most often in people with a weakened immune system</a:t>
            </a:r>
            <a:r>
              <a:rPr lang="pl-PL" sz="2000" dirty="0"/>
              <a:t> (organ </a:t>
            </a:r>
            <a:r>
              <a:rPr lang="pl-PL" sz="2000" dirty="0" err="1"/>
              <a:t>transplant</a:t>
            </a:r>
            <a:r>
              <a:rPr lang="pl-PL" sz="2000" dirty="0"/>
              <a:t> </a:t>
            </a:r>
            <a:r>
              <a:rPr lang="pl-PL" sz="2000" dirty="0" err="1"/>
              <a:t>recipient</a:t>
            </a:r>
            <a:r>
              <a:rPr lang="pl-PL" sz="2000" dirty="0"/>
              <a:t>, </a:t>
            </a:r>
            <a:r>
              <a:rPr lang="en-US" sz="2000" dirty="0"/>
              <a:t>cancer, AIDS, leukemia, chemotherapy</a:t>
            </a:r>
            <a:r>
              <a:rPr lang="pl-PL" sz="2000" dirty="0"/>
              <a:t>)</a:t>
            </a:r>
            <a:r>
              <a:rPr lang="en-US" sz="2000" dirty="0"/>
              <a:t>, or other conditions or drugs that lower the number or function of white blood cells or weaken the immune system.</a:t>
            </a:r>
            <a:endParaRPr lang="pl-PL" sz="2000" dirty="0"/>
          </a:p>
          <a:p>
            <a:pPr algn="ctr"/>
            <a:r>
              <a:rPr lang="pl-PL" sz="2000" b="1" dirty="0"/>
              <a:t>Aspergillus </a:t>
            </a:r>
            <a:r>
              <a:rPr lang="pl-PL" sz="2000" b="1" dirty="0" err="1"/>
              <a:t>fumigatus</a:t>
            </a:r>
            <a:r>
              <a:rPr lang="pl-PL" sz="2000" dirty="0"/>
              <a:t> </a:t>
            </a:r>
            <a:r>
              <a:rPr lang="en-US" sz="2000" dirty="0"/>
              <a:t>is often found growing on dead leaves, stored grain, or in other decaying vegetation. It can also be found on marijuana leaves.</a:t>
            </a:r>
            <a:endParaRPr lang="pl-PL" sz="2000" dirty="0"/>
          </a:p>
          <a:p>
            <a:pPr algn="ctr"/>
            <a:endParaRPr lang="pl-PL" sz="2000" dirty="0"/>
          </a:p>
        </p:txBody>
      </p:sp>
      <p:sp>
        <p:nvSpPr>
          <p:cNvPr id="29699" name="AutoShape 3" descr="Aspergillus fumigatus (257 15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701" name="AutoShape 5" descr="Aspergillus fumigatus (257 15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427984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By Doc. </a:t>
            </a:r>
            <a:r>
              <a:rPr lang="en-US" dirty="0" err="1"/>
              <a:t>RNDr</a:t>
            </a:r>
            <a:r>
              <a:rPr lang="en-US" dirty="0"/>
              <a:t>. Josef </a:t>
            </a:r>
            <a:r>
              <a:rPr lang="en-US" dirty="0" err="1"/>
              <a:t>Reischig</a:t>
            </a:r>
            <a:r>
              <a:rPr lang="en-US" dirty="0"/>
              <a:t>, </a:t>
            </a:r>
            <a:r>
              <a:rPr lang="en-US" dirty="0" err="1"/>
              <a:t>CSc</a:t>
            </a:r>
            <a:r>
              <a:rPr lang="en-US" dirty="0"/>
              <a:t>. - Author's archive, CC BY-SA 3.0, https://commons.wikimedia.org/w/index.php?curid=30900186</a:t>
            </a:r>
            <a:endParaRPr lang="pl-PL" dirty="0"/>
          </a:p>
        </p:txBody>
      </p:sp>
      <p:sp>
        <p:nvSpPr>
          <p:cNvPr id="29703" name="AutoShape 7" descr="https://upload.wikimedia.org/wikipedia/commons/thumb/e/e6/Aspergillus_fumigatus_%28257_15%29.jpg/1280px-Aspergillus_fumigatus_%28257_15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705" name="AutoShape 9" descr="https://upload.wikimedia.org/wikipedia/commons/thumb/e/e6/Aspergillus_fumigatus_%28257_15%29.jpg/1280px-Aspergillus_fumigatus_%28257_15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 descr="Aspergillus_fumigatus_(257_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092928"/>
            <a:ext cx="3901440" cy="249631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10.132.0.7/pacsadmin/jpg/PACS/CR_BYDGOSZCZ/20190411/1.2.840.113564.3.1.2.200812101339.1554958800.1224600/1.2.840.113564.3.1.2.172.16.128.17.2019041110382942022/1.2.840.113564.10.1.66780671355491721916822492606516123182-1554971937-2421-1554971937-223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6740"/>
            <a:ext cx="4762500" cy="47625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9552" y="55799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11.04.2019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452320" y="16288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14.04.2019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116632"/>
            <a:ext cx="9144000" cy="11075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Aspergillus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fumigatus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pneumonia -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Aspergillosis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10.132.0.7/pacsadmin/jpg/PACS/CR_BYDGOSZCZ/20190414/1.2.840.113564.17216128202.201512221212.1555218000.1225543/1.2.840.113564.101328101.2019041408283017110/1.2.840.113564.101328101.2019041408283018720.1003000225002-1555223727-37469-1555223727-941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60848"/>
            <a:ext cx="4810125" cy="4000500"/>
          </a:xfrm>
          <a:prstGeom prst="rect">
            <a:avLst/>
          </a:prstGeom>
          <a:noFill/>
        </p:spPr>
      </p:pic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1049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causes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allograft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failure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loss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Burton H: </a:t>
            </a:r>
            <a:r>
              <a:rPr lang="pl-PL" sz="1600" dirty="0" err="1"/>
              <a:t>Nephrol</a:t>
            </a:r>
            <a:r>
              <a:rPr lang="pl-PL" sz="1600" dirty="0"/>
              <a:t> </a:t>
            </a:r>
            <a:r>
              <a:rPr lang="pl-PL" sz="1600" dirty="0" err="1"/>
              <a:t>Dial</a:t>
            </a:r>
            <a:r>
              <a:rPr lang="pl-PL" sz="1600" dirty="0"/>
              <a:t> </a:t>
            </a:r>
            <a:r>
              <a:rPr lang="pl-PL" sz="1600" dirty="0" err="1"/>
              <a:t>Transplant</a:t>
            </a:r>
            <a:r>
              <a:rPr lang="pl-PL" sz="1600" dirty="0"/>
              <a:t> 2019;  34: 355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07504" y="260649"/>
            <a:ext cx="8928992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err="1">
                <a:latin typeface="+mj-lt"/>
                <a:ea typeface="+mj-ea"/>
                <a:cs typeface="+mj-cs"/>
              </a:rPr>
              <a:t>Chronic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allograft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dysfuntion</a:t>
            </a:r>
            <a:r>
              <a:rPr lang="pl-PL" sz="3200" b="1" dirty="0"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6146" name="AutoShape 2" descr="https://images.journals.lww.com/transplantjournal/Original.00007890-201704002-00001.F3-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148" name="AutoShape 4" descr="https://images.journals.lww.com/transplantjournal/Original.00007890-201704002-00001.F3-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4000" cy="360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6237312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107504" y="260649"/>
            <a:ext cx="8856984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Non-immunological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factors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influencing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graft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function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2843808" y="1844824"/>
            <a:ext cx="2952328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Hypertension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Diabetes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Hyperlipidemia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Smoking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Obesity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Proteinuria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Nephrotoxic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drugs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60190"/>
            <a:ext cx="8164976" cy="467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1046" y="6525344"/>
            <a:ext cx="5505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83568" y="188640"/>
            <a:ext cx="7772400" cy="8195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Cardiovascular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disease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patients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without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chronic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kidney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disease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527626"/>
            <a:ext cx="3467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484784"/>
            <a:ext cx="865287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83568" y="188640"/>
            <a:ext cx="7772400" cy="8195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Cardiovascular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disease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patients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treated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renal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replacement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therapy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527626"/>
            <a:ext cx="3467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6" y="1268760"/>
            <a:ext cx="7995864" cy="47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51520" y="188640"/>
            <a:ext cx="8568952" cy="8195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err="1">
                <a:latin typeface="+mj-lt"/>
                <a:ea typeface="+mj-ea"/>
                <a:cs typeface="+mj-cs"/>
              </a:rPr>
              <a:t>Cardiovascular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risk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factors</a:t>
            </a:r>
            <a:r>
              <a:rPr lang="pl-PL" sz="3200" b="1" dirty="0">
                <a:latin typeface="+mj-lt"/>
                <a:ea typeface="+mj-ea"/>
                <a:cs typeface="+mj-cs"/>
              </a:rPr>
              <a:t> and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aims</a:t>
            </a:r>
            <a:r>
              <a:rPr lang="pl-PL" sz="3200" b="1" dirty="0">
                <a:latin typeface="+mj-lt"/>
                <a:ea typeface="+mj-ea"/>
                <a:cs typeface="+mj-cs"/>
              </a:rPr>
              <a:t> of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therapy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23928" y="188640"/>
            <a:ext cx="4820072" cy="819522"/>
          </a:xfrm>
        </p:spPr>
        <p:txBody>
          <a:bodyPr>
            <a:normAutofit/>
          </a:bodyPr>
          <a:lstStyle/>
          <a:p>
            <a:r>
              <a:rPr lang="pl-PL" sz="3200" b="1" dirty="0"/>
              <a:t>BKV </a:t>
            </a:r>
            <a:r>
              <a:rPr lang="pl-PL" sz="3200" b="1" dirty="0" err="1"/>
              <a:t>nephropathy</a:t>
            </a:r>
            <a:r>
              <a:rPr lang="pl-PL" sz="3200" b="1" dirty="0"/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611560" y="1457350"/>
            <a:ext cx="8136904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72" y="116632"/>
            <a:ext cx="3427316" cy="662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427984" y="6156593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Danovitch</a:t>
            </a:r>
            <a:r>
              <a:rPr lang="pl-PL" sz="1600" dirty="0"/>
              <a:t> G. </a:t>
            </a:r>
            <a:r>
              <a:rPr lang="pl-PL" sz="1600" dirty="0" err="1"/>
              <a:t>Handbook</a:t>
            </a:r>
            <a:r>
              <a:rPr lang="pl-PL" sz="1600" dirty="0"/>
              <a:t> of </a:t>
            </a:r>
            <a:r>
              <a:rPr lang="pl-PL" sz="1600" dirty="0" err="1"/>
              <a:t>Kidney</a:t>
            </a:r>
            <a:r>
              <a:rPr lang="pl-PL" sz="1600" dirty="0"/>
              <a:t> </a:t>
            </a:r>
            <a:r>
              <a:rPr lang="pl-PL" sz="1600" dirty="0" err="1"/>
              <a:t>Transplantation</a:t>
            </a:r>
            <a:r>
              <a:rPr lang="pl-PL" sz="1600" dirty="0"/>
              <a:t>. 6th </a:t>
            </a:r>
            <a:r>
              <a:rPr lang="pl-PL" sz="1600" dirty="0" err="1"/>
              <a:t>Edition</a:t>
            </a:r>
            <a:r>
              <a:rPr lang="pl-PL" sz="1600" dirty="0"/>
              <a:t>. </a:t>
            </a:r>
            <a:r>
              <a:rPr lang="pl-PL" sz="1600" dirty="0" err="1"/>
              <a:t>Wolters</a:t>
            </a:r>
            <a:r>
              <a:rPr lang="pl-PL" sz="1600" dirty="0"/>
              <a:t> </a:t>
            </a:r>
            <a:r>
              <a:rPr lang="pl-PL" sz="1600" dirty="0" err="1"/>
              <a:t>Kluwer</a:t>
            </a:r>
            <a:r>
              <a:rPr lang="pl-PL" sz="1600" dirty="0"/>
              <a:t>, 2017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707904" y="1124744"/>
            <a:ext cx="4978896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BKV  -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polyoma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virus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anti-BKV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IgG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positive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60-80% od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adults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Post-transplant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reactivation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Tubulo-interstitial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inflammation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5% of KTR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Diagnosis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possible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kidney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biopsy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Treatmant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reduction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immunosuppression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2000" dirty="0"/>
              <a:t> </a:t>
            </a:r>
            <a:r>
              <a:rPr lang="pl-PL" sz="2000" dirty="0" err="1"/>
              <a:t>Graft</a:t>
            </a:r>
            <a:r>
              <a:rPr lang="pl-PL" sz="2000" dirty="0"/>
              <a:t> </a:t>
            </a:r>
            <a:r>
              <a:rPr lang="pl-PL" sz="2000" dirty="0" err="1"/>
              <a:t>loos</a:t>
            </a:r>
            <a:r>
              <a:rPr lang="pl-PL" sz="2000" dirty="0"/>
              <a:t> </a:t>
            </a:r>
            <a:r>
              <a:rPr lang="pl-PL" sz="2000" dirty="0" err="1"/>
              <a:t>in</a:t>
            </a:r>
            <a:r>
              <a:rPr lang="pl-PL" sz="2000" dirty="0"/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15-50% of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BKV </a:t>
            </a:r>
            <a:r>
              <a:rPr kumimoji="0" lang="pl-PL" sz="2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nephropathy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681485" cy="420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381328"/>
            <a:ext cx="4546451" cy="2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07504" y="116632"/>
            <a:ext cx="8928992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err="1">
                <a:latin typeface="+mj-lt"/>
                <a:ea typeface="+mj-ea"/>
                <a:cs typeface="+mj-cs"/>
              </a:rPr>
              <a:t>Chronic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allograft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dysfunction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tubular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atrophy</a:t>
            </a:r>
            <a:r>
              <a:rPr lang="pl-PL" sz="3200" dirty="0">
                <a:latin typeface="+mj-lt"/>
                <a:ea typeface="+mj-ea"/>
                <a:cs typeface="+mj-cs"/>
              </a:rPr>
              <a:t>, </a:t>
            </a:r>
            <a:r>
              <a:rPr lang="pl-PL" sz="3200" dirty="0" err="1">
                <a:latin typeface="+mj-lt"/>
                <a:ea typeface="+mj-ea"/>
                <a:cs typeface="+mj-cs"/>
              </a:rPr>
              <a:t>interstitial</a:t>
            </a:r>
            <a:r>
              <a:rPr lang="pl-PL" sz="3200" dirty="0">
                <a:latin typeface="+mj-lt"/>
                <a:ea typeface="+mj-ea"/>
                <a:cs typeface="+mj-cs"/>
              </a:rPr>
              <a:t> </a:t>
            </a:r>
            <a:r>
              <a:rPr lang="pl-PL" sz="3200" dirty="0" err="1">
                <a:latin typeface="+mj-lt"/>
                <a:ea typeface="+mj-ea"/>
                <a:cs typeface="+mj-cs"/>
              </a:rPr>
              <a:t>fibrosis</a:t>
            </a:r>
            <a:r>
              <a:rPr lang="pl-PL" sz="3200" dirty="0">
                <a:latin typeface="+mj-lt"/>
                <a:ea typeface="+mj-ea"/>
                <a:cs typeface="+mj-cs"/>
              </a:rPr>
              <a:t>)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204448" cy="792088"/>
          </a:xfrm>
        </p:spPr>
        <p:txBody>
          <a:bodyPr>
            <a:normAutofit fontScale="90000"/>
          </a:bodyPr>
          <a:lstStyle/>
          <a:p>
            <a:r>
              <a:rPr lang="pl-PL" sz="3200" dirty="0" err="1"/>
              <a:t>Daily</a:t>
            </a:r>
            <a:r>
              <a:rPr lang="pl-PL" sz="3200" dirty="0"/>
              <a:t> </a:t>
            </a:r>
            <a:r>
              <a:rPr lang="pl-PL" sz="3200" dirty="0" err="1"/>
              <a:t>urinary</a:t>
            </a:r>
            <a:r>
              <a:rPr lang="pl-PL" sz="3200" dirty="0"/>
              <a:t> </a:t>
            </a:r>
            <a:r>
              <a:rPr lang="pl-PL" sz="3200" dirty="0" err="1"/>
              <a:t>output</a:t>
            </a:r>
            <a:r>
              <a:rPr lang="pl-PL" sz="3200" dirty="0"/>
              <a:t> </a:t>
            </a:r>
            <a:r>
              <a:rPr lang="pl-PL" sz="3200" dirty="0" err="1"/>
              <a:t>in</a:t>
            </a:r>
            <a:r>
              <a:rPr lang="pl-PL" sz="3200" dirty="0"/>
              <a:t> a </a:t>
            </a:r>
            <a:r>
              <a:rPr lang="pl-PL" sz="3200" dirty="0" err="1"/>
              <a:t>pair</a:t>
            </a:r>
            <a:r>
              <a:rPr lang="pl-PL" sz="3200" dirty="0"/>
              <a:t> of </a:t>
            </a:r>
            <a:r>
              <a:rPr lang="pl-PL" sz="3200" dirty="0" err="1"/>
              <a:t>kidney</a:t>
            </a:r>
            <a:r>
              <a:rPr lang="pl-PL" sz="3200" dirty="0"/>
              <a:t> </a:t>
            </a:r>
            <a:r>
              <a:rPr lang="pl-PL" sz="3200" dirty="0" err="1"/>
              <a:t>transplant</a:t>
            </a:r>
            <a:r>
              <a:rPr lang="pl-PL" sz="3200" dirty="0"/>
              <a:t> </a:t>
            </a:r>
            <a:r>
              <a:rPr lang="pl-PL" sz="3200" dirty="0" err="1"/>
              <a:t>recipients</a:t>
            </a:r>
            <a:r>
              <a:rPr lang="pl-PL" sz="3200" dirty="0"/>
              <a:t> </a:t>
            </a:r>
          </a:p>
        </p:txBody>
      </p:sp>
      <p:graphicFrame>
        <p:nvGraphicFramePr>
          <p:cNvPr id="7" name="Wykres 6"/>
          <p:cNvGraphicFramePr/>
          <p:nvPr/>
        </p:nvGraphicFramePr>
        <p:xfrm>
          <a:off x="1331640" y="1124744"/>
          <a:ext cx="679241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403648" y="61653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Recipient</a:t>
            </a:r>
            <a:r>
              <a:rPr lang="pl-PL" dirty="0"/>
              <a:t> 2 – </a:t>
            </a:r>
            <a:r>
              <a:rPr lang="pl-PL" dirty="0" err="1"/>
              <a:t>delayed</a:t>
            </a:r>
            <a:r>
              <a:rPr lang="pl-PL" dirty="0"/>
              <a:t> </a:t>
            </a:r>
            <a:r>
              <a:rPr lang="pl-PL" dirty="0" err="1"/>
              <a:t>graft</a:t>
            </a:r>
            <a:r>
              <a:rPr lang="pl-PL" dirty="0"/>
              <a:t> </a:t>
            </a:r>
            <a:r>
              <a:rPr lang="pl-PL" dirty="0" err="1"/>
              <a:t>function</a:t>
            </a:r>
            <a:r>
              <a:rPr lang="pl-PL" dirty="0"/>
              <a:t> (DGF)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3608" y="6237312"/>
            <a:ext cx="216024" cy="216024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07504" y="116632"/>
            <a:ext cx="8928992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 err="1">
                <a:latin typeface="+mj-lt"/>
                <a:ea typeface="+mj-ea"/>
                <a:cs typeface="+mj-cs"/>
              </a:rPr>
              <a:t>Chronic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allograft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dysfunction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arterial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intimal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fibrosis</a:t>
            </a:r>
            <a:r>
              <a:rPr lang="pl-PL" sz="3200" dirty="0">
                <a:latin typeface="+mj-lt"/>
                <a:ea typeface="+mj-ea"/>
                <a:cs typeface="+mj-cs"/>
              </a:rPr>
              <a:t>, </a:t>
            </a:r>
            <a:r>
              <a:rPr lang="pl-PL" sz="3200" dirty="0" err="1">
                <a:latin typeface="+mj-lt"/>
                <a:ea typeface="+mj-ea"/>
                <a:cs typeface="+mj-cs"/>
              </a:rPr>
              <a:t>arteriolar</a:t>
            </a:r>
            <a:r>
              <a:rPr lang="pl-PL" sz="3200" dirty="0">
                <a:latin typeface="+mj-lt"/>
                <a:ea typeface="+mj-ea"/>
                <a:cs typeface="+mj-cs"/>
              </a:rPr>
              <a:t> </a:t>
            </a:r>
            <a:r>
              <a:rPr lang="pl-PL" sz="3200" dirty="0" err="1">
                <a:latin typeface="+mj-lt"/>
                <a:ea typeface="+mj-ea"/>
                <a:cs typeface="+mj-cs"/>
              </a:rPr>
              <a:t>hyalynosis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381328"/>
            <a:ext cx="4546451" cy="2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589" y="1988840"/>
            <a:ext cx="4059402" cy="408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054" y="1988841"/>
            <a:ext cx="402013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latin typeface="+mj-lt"/>
                <a:ea typeface="+mj-ea"/>
                <a:cs typeface="+mj-cs"/>
              </a:rPr>
              <a:t>Malignancies in kidney transplant recipients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547664" y="1772816"/>
            <a:ext cx="6192688" cy="64807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pl-PL" sz="2800" dirty="0" err="1"/>
              <a:t>Kidney</a:t>
            </a:r>
            <a:r>
              <a:rPr lang="pl-PL" sz="2800" dirty="0"/>
              <a:t> </a:t>
            </a:r>
            <a:r>
              <a:rPr lang="pl-PL" sz="2800" dirty="0" err="1"/>
              <a:t>transplant</a:t>
            </a:r>
            <a:r>
              <a:rPr lang="pl-PL" sz="2800" dirty="0"/>
              <a:t> </a:t>
            </a:r>
            <a:r>
              <a:rPr lang="pl-PL" sz="2800" dirty="0" err="1"/>
              <a:t>recipients</a:t>
            </a:r>
            <a:r>
              <a:rPr lang="pl-PL" sz="2800" dirty="0"/>
              <a:t> </a:t>
            </a:r>
            <a:r>
              <a:rPr lang="pl-PL" sz="2800" dirty="0" err="1"/>
              <a:t>have</a:t>
            </a:r>
            <a:r>
              <a:rPr lang="pl-PL" sz="2800" dirty="0"/>
              <a:t> </a:t>
            </a:r>
            <a:r>
              <a:rPr lang="pl-PL" sz="2800" dirty="0" err="1"/>
              <a:t>at</a:t>
            </a:r>
            <a:r>
              <a:rPr lang="pl-PL" sz="2800" dirty="0"/>
              <a:t> </a:t>
            </a:r>
            <a:r>
              <a:rPr lang="pl-PL" sz="2800" dirty="0" err="1"/>
              <a:t>least</a:t>
            </a:r>
            <a:r>
              <a:rPr lang="pl-PL" sz="2800" dirty="0"/>
              <a:t> a 2- to 4-fold </a:t>
            </a:r>
            <a:r>
              <a:rPr lang="pl-PL" sz="2800" dirty="0" err="1"/>
              <a:t>increased</a:t>
            </a:r>
            <a:r>
              <a:rPr lang="pl-PL" sz="2800" dirty="0"/>
              <a:t> </a:t>
            </a:r>
            <a:r>
              <a:rPr lang="pl-PL" sz="2800" dirty="0" err="1"/>
              <a:t>risk</a:t>
            </a:r>
            <a:r>
              <a:rPr lang="pl-PL" sz="2800" dirty="0"/>
              <a:t> of developing </a:t>
            </a:r>
            <a:r>
              <a:rPr lang="pl-PL" sz="2800" dirty="0" err="1"/>
              <a:t>malignancies</a:t>
            </a:r>
            <a:r>
              <a:rPr lang="pl-PL" sz="2800" dirty="0"/>
              <a:t> </a:t>
            </a:r>
            <a:r>
              <a:rPr lang="pl-PL" sz="2800" dirty="0" err="1"/>
              <a:t>compared</a:t>
            </a:r>
            <a:r>
              <a:rPr lang="pl-PL" sz="2800" dirty="0"/>
              <a:t> to </a:t>
            </a:r>
            <a:r>
              <a:rPr lang="pl-PL" sz="2800" dirty="0" err="1"/>
              <a:t>the</a:t>
            </a:r>
            <a:r>
              <a:rPr lang="pl-PL" sz="2800" dirty="0"/>
              <a:t> general </a:t>
            </a:r>
            <a:r>
              <a:rPr lang="pl-PL" sz="2800" dirty="0" err="1"/>
              <a:t>population</a:t>
            </a:r>
            <a:r>
              <a:rPr lang="pl-PL" sz="2800" dirty="0"/>
              <a:t>, </a:t>
            </a:r>
            <a:r>
              <a:rPr lang="pl-PL" sz="2800" dirty="0" err="1"/>
              <a:t>especially</a:t>
            </a:r>
            <a:r>
              <a:rPr lang="pl-PL" sz="2800" dirty="0"/>
              <a:t> </a:t>
            </a:r>
            <a:r>
              <a:rPr lang="pl-PL" sz="2800" dirty="0" err="1"/>
              <a:t>virus-associated</a:t>
            </a:r>
            <a:r>
              <a:rPr lang="pl-PL" sz="2800" dirty="0"/>
              <a:t> </a:t>
            </a:r>
            <a:r>
              <a:rPr lang="pl-PL" sz="2800" dirty="0" err="1"/>
              <a:t>cancers</a:t>
            </a:r>
            <a:r>
              <a:rPr lang="pl-PL" sz="2800" dirty="0"/>
              <a:t>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Danovitch</a:t>
            </a:r>
            <a:r>
              <a:rPr lang="pl-PL" sz="1600" dirty="0"/>
              <a:t> G. </a:t>
            </a:r>
            <a:r>
              <a:rPr lang="pl-PL" sz="1600" dirty="0" err="1"/>
              <a:t>Handbook</a:t>
            </a:r>
            <a:r>
              <a:rPr lang="pl-PL" sz="1600" dirty="0"/>
              <a:t> of </a:t>
            </a:r>
            <a:r>
              <a:rPr lang="pl-PL" sz="1600" dirty="0" err="1"/>
              <a:t>Kidney</a:t>
            </a:r>
            <a:r>
              <a:rPr lang="pl-PL" sz="1600" dirty="0"/>
              <a:t> </a:t>
            </a:r>
            <a:r>
              <a:rPr lang="pl-PL" sz="1600" dirty="0" err="1"/>
              <a:t>Transplantation</a:t>
            </a:r>
            <a:r>
              <a:rPr lang="pl-PL" sz="1600" dirty="0"/>
              <a:t>. 6th </a:t>
            </a:r>
            <a:r>
              <a:rPr lang="pl-PL" sz="1600" dirty="0" err="1"/>
              <a:t>Edition</a:t>
            </a:r>
            <a:r>
              <a:rPr lang="pl-PL" sz="1600" dirty="0"/>
              <a:t>. </a:t>
            </a:r>
            <a:r>
              <a:rPr lang="pl-PL" sz="1600" dirty="0" err="1"/>
              <a:t>Wolters</a:t>
            </a:r>
            <a:r>
              <a:rPr lang="pl-PL" sz="1600" dirty="0"/>
              <a:t> </a:t>
            </a:r>
            <a:r>
              <a:rPr lang="pl-PL" sz="1600" dirty="0" err="1"/>
              <a:t>Kluwer</a:t>
            </a:r>
            <a:r>
              <a:rPr lang="pl-PL" sz="1600" dirty="0"/>
              <a:t>, 2017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latin typeface="+mj-lt"/>
                <a:ea typeface="+mj-ea"/>
                <a:cs typeface="+mj-cs"/>
              </a:rPr>
              <a:t>Malignancies in kidney transplant recipients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23528" y="836712"/>
            <a:ext cx="864096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noProof="0" dirty="0" err="1">
                <a:latin typeface="+mj-lt"/>
                <a:ea typeface="+mj-ea"/>
                <a:cs typeface="+mj-cs"/>
              </a:rPr>
              <a:t>The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most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common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malignancies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KTR: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</a:t>
            </a:r>
            <a:r>
              <a:rPr lang="pl-PL" sz="2800" dirty="0">
                <a:latin typeface="+mj-lt"/>
                <a:ea typeface="+mj-ea"/>
                <a:cs typeface="+mj-cs"/>
              </a:rPr>
              <a:t>Skin (</a:t>
            </a:r>
            <a:r>
              <a:rPr lang="pl-PL" sz="2800" dirty="0" err="1">
                <a:latin typeface="+mj-lt"/>
                <a:ea typeface="+mj-ea"/>
                <a:cs typeface="+mj-cs"/>
              </a:rPr>
              <a:t>squamous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cell</a:t>
            </a:r>
            <a:r>
              <a:rPr lang="pl-PL" sz="2800" dirty="0">
                <a:latin typeface="+mj-lt"/>
                <a:ea typeface="+mj-ea"/>
                <a:cs typeface="+mj-cs"/>
              </a:rPr>
              <a:t> carcinoma, </a:t>
            </a:r>
            <a:r>
              <a:rPr lang="pl-PL" sz="2800" dirty="0" err="1">
                <a:latin typeface="+mj-lt"/>
                <a:ea typeface="+mj-ea"/>
                <a:cs typeface="+mj-cs"/>
              </a:rPr>
              <a:t>basal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cell</a:t>
            </a:r>
            <a:r>
              <a:rPr lang="pl-PL" sz="2800" dirty="0">
                <a:latin typeface="+mj-lt"/>
                <a:ea typeface="+mj-ea"/>
                <a:cs typeface="+mj-cs"/>
              </a:rPr>
              <a:t> carcinoma, melanoma)</a:t>
            </a: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2. PTLD – </a:t>
            </a:r>
            <a:r>
              <a:rPr lang="pl-PL" sz="2800" dirty="0" err="1">
                <a:latin typeface="+mj-lt"/>
                <a:ea typeface="+mj-ea"/>
                <a:cs typeface="+mj-cs"/>
              </a:rPr>
              <a:t>post-transplant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lymphoproliferative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disease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3. </a:t>
            </a:r>
            <a:r>
              <a:rPr kumimoji="0" lang="pl-PL" sz="2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Native</a:t>
            </a:r>
            <a:r>
              <a:rPr kumimoji="0" lang="pl-PL" sz="2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kidney</a:t>
            </a:r>
            <a:endParaRPr kumimoji="0" lang="pl-PL" sz="28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aseline="0" dirty="0">
                <a:latin typeface="+mj-lt"/>
                <a:ea typeface="+mj-ea"/>
                <a:cs typeface="+mj-cs"/>
              </a:rPr>
              <a:t>4.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Ano-genital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neoplasms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lung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colon,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stomach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transplanted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kidney</a:t>
            </a:r>
            <a:r>
              <a:rPr kumimoji="0" lang="pl-PL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44624"/>
            <a:ext cx="91440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err="1">
                <a:latin typeface="+mj-lt"/>
                <a:ea typeface="+mj-ea"/>
                <a:cs typeface="+mj-cs"/>
              </a:rPr>
              <a:t>Risk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factor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for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cancer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recpients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25" y="6381328"/>
            <a:ext cx="3952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88" y="1357313"/>
            <a:ext cx="71342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44624"/>
            <a:ext cx="91440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err="1">
                <a:latin typeface="+mj-lt"/>
                <a:ea typeface="+mj-ea"/>
                <a:cs typeface="+mj-cs"/>
              </a:rPr>
              <a:t>Carcinogenesis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following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transplantation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25" y="6381328"/>
            <a:ext cx="3952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95" y="1738313"/>
            <a:ext cx="8563807" cy="399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/>
          <p:nvPr/>
        </p:nvCxnSpPr>
        <p:spPr>
          <a:xfrm>
            <a:off x="7812360" y="1772816"/>
            <a:ext cx="0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44624"/>
            <a:ext cx="91440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err="1">
                <a:latin typeface="+mj-lt"/>
                <a:ea typeface="+mj-ea"/>
                <a:cs typeface="+mj-cs"/>
              </a:rPr>
              <a:t>Viral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infection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and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malignancies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6768752" cy="479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209" y="6381328"/>
            <a:ext cx="2354763" cy="3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987824" y="1628800"/>
            <a:ext cx="1800200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0.132.0.7/pacsadmin/jpg/PACS/CT_BYDGOSZCZ/20190201/1.3.12.2.1107.5.1.4.60022.201010201132.1549032600.1194354/1.3.12.2.1107.5.1.4.64802.30000019012809553621500129026/1.3.12.2.1107.5.1.4.64802.30000019012809553621500129219-1549008562-13775-1549008562-596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72480"/>
            <a:ext cx="4876800" cy="4876800"/>
          </a:xfrm>
          <a:prstGeom prst="rect">
            <a:avLst/>
          </a:prstGeom>
          <a:noFill/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251520" y="260649"/>
            <a:ext cx="864096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>
                <a:latin typeface="+mj-lt"/>
                <a:ea typeface="+mj-ea"/>
                <a:cs typeface="+mj-cs"/>
              </a:rPr>
              <a:t>Tumor of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transplanted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H="1" flipV="1">
            <a:off x="6372200" y="2924944"/>
            <a:ext cx="1008112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260649"/>
            <a:ext cx="91440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Tumor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of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the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right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native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10.132.0.7/pacsadmin/jpg/PACS/CT_BYDGOSZCZ/20180711/1.2.840.113704.1.111.3564.1531300253.1/1.2.840.113704.1.111.3564.1531300334.9/1.2.840.113704.1.111.9456.1531300646.29383-1531300664-44177-1531300664-50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4876800" cy="4876800"/>
          </a:xfrm>
          <a:prstGeom prst="rect">
            <a:avLst/>
          </a:prstGeom>
          <a:noFill/>
        </p:spPr>
      </p:pic>
      <p:cxnSp>
        <p:nvCxnSpPr>
          <p:cNvPr id="6" name="Łącznik prosty ze strzałką 5"/>
          <p:cNvCxnSpPr/>
          <p:nvPr/>
        </p:nvCxnSpPr>
        <p:spPr>
          <a:xfrm flipV="1">
            <a:off x="1619672" y="4509120"/>
            <a:ext cx="1800200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  <p:cxnSp>
        <p:nvCxnSpPr>
          <p:cNvPr id="10" name="Łącznik prosty ze strzałką 9"/>
          <p:cNvCxnSpPr/>
          <p:nvPr/>
        </p:nvCxnSpPr>
        <p:spPr>
          <a:xfrm flipH="1" flipV="1">
            <a:off x="5724128" y="4005064"/>
            <a:ext cx="1656184" cy="648072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 flipV="1">
            <a:off x="3923928" y="4149080"/>
            <a:ext cx="3456384" cy="57606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7308304" y="45091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 err="1">
                <a:solidFill>
                  <a:srgbClr val="00B0F0"/>
                </a:solidFill>
              </a:rPr>
              <a:t>atrophic</a:t>
            </a:r>
            <a:r>
              <a:rPr lang="pl-PL" dirty="0">
                <a:solidFill>
                  <a:srgbClr val="00B0F0"/>
                </a:solidFill>
              </a:rPr>
              <a:t> </a:t>
            </a:r>
            <a:r>
              <a:rPr lang="pl-PL" dirty="0" err="1">
                <a:solidFill>
                  <a:srgbClr val="00B0F0"/>
                </a:solidFill>
              </a:rPr>
              <a:t>native</a:t>
            </a:r>
            <a:r>
              <a:rPr lang="pl-PL" dirty="0">
                <a:solidFill>
                  <a:srgbClr val="00B0F0"/>
                </a:solidFill>
              </a:rPr>
              <a:t> </a:t>
            </a:r>
            <a:r>
              <a:rPr lang="pl-PL" dirty="0" err="1">
                <a:solidFill>
                  <a:srgbClr val="00B0F0"/>
                </a:solidFill>
              </a:rPr>
              <a:t>kidneys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600200"/>
            <a:ext cx="55721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619672" y="6381328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Imko-Walczuk</a:t>
            </a:r>
            <a:r>
              <a:rPr lang="pl-PL" sz="1600" dirty="0"/>
              <a:t> B. J </a:t>
            </a:r>
            <a:r>
              <a:rPr lang="pl-PL" sz="1600" dirty="0" err="1"/>
              <a:t>Oncol</a:t>
            </a:r>
            <a:r>
              <a:rPr lang="pl-PL" sz="1600" dirty="0"/>
              <a:t> 2012; 62: 109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51520" y="260649"/>
            <a:ext cx="864096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>
                <a:latin typeface="+mj-lt"/>
                <a:ea typeface="+mj-ea"/>
                <a:cs typeface="+mj-cs"/>
              </a:rPr>
              <a:t>Skin melanoma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0.132.0.7/pacsadmin/jpg/PACS/CT_BYDGOSZCZ/20180904/1.2.840.113704.1.111.7024.1536041743.1/1.2.840.113704.1.111.7024.1536041953.16/1.2.840.113704.1.111.8112.1536042030.153094-1536042070-33807-1536042070-850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4876800" cy="4876800"/>
          </a:xfrm>
          <a:prstGeom prst="rect">
            <a:avLst/>
          </a:prstGeom>
          <a:noFill/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251520" y="260649"/>
            <a:ext cx="864096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Lung</a:t>
            </a:r>
            <a:r>
              <a:rPr lang="pl-PL" sz="3200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tumor</a:t>
            </a:r>
            <a:r>
              <a:rPr lang="pl-PL" sz="3200" noProof="0" dirty="0">
                <a:latin typeface="+mj-lt"/>
                <a:ea typeface="+mj-ea"/>
                <a:cs typeface="+mj-cs"/>
              </a:rPr>
              <a:t> and </a:t>
            </a:r>
            <a:r>
              <a:rPr lang="pl-PL" sz="3200" b="1" noProof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pleureal</a:t>
            </a:r>
            <a:r>
              <a:rPr lang="pl-PL" sz="3200" b="1" noProof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effusion</a:t>
            </a:r>
            <a:r>
              <a:rPr lang="pl-PL" sz="32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noProof="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noProof="0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V="1">
            <a:off x="1403648" y="5085184"/>
            <a:ext cx="2304256" cy="792088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1331640" y="4293096"/>
            <a:ext cx="2304256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79612"/>
            <a:ext cx="8572500" cy="501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3200" b="1" dirty="0" err="1">
                <a:latin typeface="Arial" charset="0"/>
              </a:rPr>
              <a:t>Changes</a:t>
            </a:r>
            <a:r>
              <a:rPr lang="pl-PL" sz="3200" b="1" dirty="0">
                <a:latin typeface="Arial" charset="0"/>
              </a:rPr>
              <a:t> </a:t>
            </a:r>
            <a:r>
              <a:rPr lang="pl-PL" sz="3200" b="1" dirty="0" err="1">
                <a:latin typeface="Arial" charset="0"/>
              </a:rPr>
              <a:t>in</a:t>
            </a:r>
            <a:r>
              <a:rPr lang="pl-PL" sz="3200" b="1" dirty="0">
                <a:latin typeface="Arial" charset="0"/>
              </a:rPr>
              <a:t> serum </a:t>
            </a:r>
            <a:r>
              <a:rPr lang="pl-PL" sz="3200" b="1" dirty="0" err="1">
                <a:latin typeface="Arial" charset="0"/>
              </a:rPr>
              <a:t>creatinine</a:t>
            </a:r>
            <a:r>
              <a:rPr lang="pl-PL" sz="3200" b="1" dirty="0">
                <a:latin typeface="Arial" charset="0"/>
              </a:rPr>
              <a:t> </a:t>
            </a:r>
            <a:r>
              <a:rPr lang="pl-PL" sz="3200" b="1" dirty="0" err="1">
                <a:latin typeface="Arial" charset="0"/>
              </a:rPr>
              <a:t>concentration</a:t>
            </a:r>
            <a:r>
              <a:rPr lang="pl-PL" sz="3200" b="1" dirty="0">
                <a:latin typeface="Arial" charset="0"/>
              </a:rPr>
              <a:t> (</a:t>
            </a:r>
            <a:r>
              <a:rPr lang="pl-PL" sz="3200" b="1" dirty="0" err="1">
                <a:latin typeface="Arial" charset="0"/>
              </a:rPr>
              <a:t>recipient</a:t>
            </a:r>
            <a:r>
              <a:rPr lang="pl-PL" sz="3200" b="1" dirty="0">
                <a:latin typeface="Arial" charset="0"/>
              </a:rPr>
              <a:t> 1)</a:t>
            </a:r>
            <a:endParaRPr lang="pl-PL" sz="2800" b="1" dirty="0">
              <a:latin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339752" y="6093296"/>
            <a:ext cx="511256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2339752" y="1340768"/>
            <a:ext cx="511256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260649"/>
            <a:ext cx="91440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noProof="0" dirty="0" err="1">
                <a:latin typeface="+mj-lt"/>
                <a:ea typeface="+mj-ea"/>
                <a:cs typeface="+mj-cs"/>
              </a:rPr>
              <a:t>Lung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tumor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3200" b="1" noProof="0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10.132.0.7/pacsadmin/jpg/PACS/CT_BYDGOSZCZ/20200810/1.2.840.113704.1.111.6636.1597043059.1/1.2.840.113704.1.111.6636.1597043314.16/1.2.840.113704.1.111.3820.1597043389.9190-1597043196-47347-1597043196-688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176464" cy="4176464"/>
          </a:xfrm>
          <a:prstGeom prst="rect">
            <a:avLst/>
          </a:prstGeom>
          <a:noFill/>
        </p:spPr>
      </p:pic>
      <p:pic>
        <p:nvPicPr>
          <p:cNvPr id="6" name="Picture 2" descr="http://10.132.0.7/pacsadmin/jpg/PACS/CT_BYDGOSZCZ/20200810/1.2.840.113704.1.111.6636.1597043059.1/1.2.840.113704.1.111.6636.1597043314.16/1.2.840.113704.1.111.3820.1597043390.9206-1597043200-47347-1597043200-409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272" y="1412776"/>
            <a:ext cx="4176464" cy="4176464"/>
          </a:xfrm>
          <a:prstGeom prst="rect">
            <a:avLst/>
          </a:prstGeom>
          <a:noFill/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3131840" y="6258798"/>
            <a:ext cx="583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from</a:t>
            </a:r>
            <a:r>
              <a:rPr lang="pl-PL" sz="1600" dirty="0">
                <a:latin typeface="Arial" charset="0"/>
                <a:cs typeface="Arial" charset="0"/>
              </a:rPr>
              <a:t> Dept of </a:t>
            </a:r>
            <a:r>
              <a:rPr lang="pl-PL" sz="1600" dirty="0" err="1">
                <a:latin typeface="Arial" charset="0"/>
                <a:cs typeface="Arial" charset="0"/>
              </a:rPr>
              <a:t>Radiology</a:t>
            </a:r>
            <a:r>
              <a:rPr lang="pl-PL" sz="1600" dirty="0">
                <a:latin typeface="Arial" charset="0"/>
                <a:cs typeface="Arial" charset="0"/>
              </a:rPr>
              <a:t> and </a:t>
            </a:r>
            <a:r>
              <a:rPr lang="pl-PL" sz="1600" dirty="0" err="1">
                <a:latin typeface="Arial" charset="0"/>
                <a:cs typeface="Arial" charset="0"/>
              </a:rPr>
              <a:t>Diagnostic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Imaging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</a:p>
          <a:p>
            <a:pPr algn="r"/>
            <a:r>
              <a:rPr lang="pl-PL" sz="1600" dirty="0" err="1">
                <a:latin typeface="Arial" charset="0"/>
                <a:cs typeface="Arial" charset="0"/>
              </a:rPr>
              <a:t>University</a:t>
            </a:r>
            <a:r>
              <a:rPr lang="pl-PL" sz="1600" dirty="0">
                <a:latin typeface="Arial" charset="0"/>
                <a:cs typeface="Arial" charset="0"/>
              </a:rPr>
              <a:t> </a:t>
            </a:r>
            <a:r>
              <a:rPr lang="pl-PL" sz="1600" dirty="0" err="1">
                <a:latin typeface="Arial" charset="0"/>
                <a:cs typeface="Arial" charset="0"/>
              </a:rPr>
              <a:t>Hospital</a:t>
            </a:r>
            <a:r>
              <a:rPr lang="pl-PL" sz="1600" dirty="0">
                <a:latin typeface="Arial" charset="0"/>
                <a:cs typeface="Arial" charset="0"/>
              </a:rPr>
              <a:t> No 1 Bydgoszcz, Poland</a:t>
            </a: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971600" y="3573016"/>
            <a:ext cx="936104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5508104" y="3573016"/>
            <a:ext cx="936104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971600" y="4077072"/>
            <a:ext cx="936104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509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971600" y="764704"/>
            <a:ext cx="2304256" cy="13681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971600" y="4797152"/>
            <a:ext cx="2304256" cy="13681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763688" y="623731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from</a:t>
            </a:r>
            <a:r>
              <a:rPr lang="pl-PL" sz="1600" dirty="0"/>
              <a:t> Dept of </a:t>
            </a:r>
            <a:r>
              <a:rPr lang="pl-PL" sz="1600" dirty="0" err="1"/>
              <a:t>Gastrointestinal</a:t>
            </a:r>
            <a:r>
              <a:rPr lang="pl-PL" sz="1600" dirty="0"/>
              <a:t> </a:t>
            </a:r>
            <a:r>
              <a:rPr lang="pl-PL" sz="1600" dirty="0" err="1"/>
              <a:t>Endoscopy</a:t>
            </a:r>
            <a:endParaRPr lang="pl-PL" sz="1600" dirty="0"/>
          </a:p>
          <a:p>
            <a:pPr algn="r"/>
            <a:r>
              <a:rPr lang="pl-PL" sz="1600" dirty="0" err="1">
                <a:cs typeface="Arial" charset="0"/>
              </a:rPr>
              <a:t>University</a:t>
            </a:r>
            <a:r>
              <a:rPr lang="pl-PL" sz="1600" dirty="0">
                <a:cs typeface="Arial" charset="0"/>
              </a:rPr>
              <a:t> </a:t>
            </a:r>
            <a:r>
              <a:rPr lang="pl-PL" sz="1600" dirty="0" err="1">
                <a:cs typeface="Arial" charset="0"/>
              </a:rPr>
              <a:t>Hospital</a:t>
            </a:r>
            <a:r>
              <a:rPr lang="pl-PL" sz="1600" dirty="0">
                <a:cs typeface="Arial" charset="0"/>
              </a:rPr>
              <a:t> No 1 Bydgoszcz, Poland</a:t>
            </a:r>
          </a:p>
          <a:p>
            <a:pPr algn="r"/>
            <a:r>
              <a:rPr lang="pl-PL" sz="1600" dirty="0"/>
              <a:t> 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51520" y="116632"/>
            <a:ext cx="864096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>
                <a:latin typeface="+mj-lt"/>
                <a:ea typeface="+mj-ea"/>
                <a:cs typeface="+mj-cs"/>
              </a:rPr>
              <a:t>Colon tumor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in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transplant</a:t>
            </a:r>
            <a:r>
              <a:rPr lang="pl-PL" sz="3200" b="1" dirty="0">
                <a:latin typeface="+mj-lt"/>
                <a:ea typeface="+mj-ea"/>
                <a:cs typeface="+mj-cs"/>
              </a:rPr>
              <a:t> </a:t>
            </a:r>
            <a:r>
              <a:rPr lang="pl-PL" sz="3200" b="1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67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6712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403648" y="1131640"/>
            <a:ext cx="2304256" cy="13681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15616" y="4876056"/>
            <a:ext cx="2304256" cy="13681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Stomach tumor in kidney transplant</a:t>
            </a:r>
            <a:r>
              <a:rPr lang="pl-PL" sz="3200" dirty="0">
                <a:latin typeface="+mj-lt"/>
                <a:ea typeface="+mj-ea"/>
                <a:cs typeface="+mj-cs"/>
              </a:rPr>
              <a:t> </a:t>
            </a:r>
            <a:r>
              <a:rPr lang="pl-PL" sz="3200" dirty="0" err="1">
                <a:latin typeface="+mj-lt"/>
                <a:ea typeface="+mj-ea"/>
                <a:cs typeface="+mj-cs"/>
              </a:rPr>
              <a:t>recipient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763688" y="623731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 err="1"/>
              <a:t>from</a:t>
            </a:r>
            <a:r>
              <a:rPr lang="pl-PL" sz="1600" dirty="0"/>
              <a:t> Dept of </a:t>
            </a:r>
            <a:r>
              <a:rPr lang="pl-PL" sz="1600" dirty="0" err="1"/>
              <a:t>Gastrointestinal</a:t>
            </a:r>
            <a:r>
              <a:rPr lang="pl-PL" sz="1600" dirty="0"/>
              <a:t> </a:t>
            </a:r>
            <a:r>
              <a:rPr lang="pl-PL" sz="1600" dirty="0" err="1"/>
              <a:t>Endoscopy</a:t>
            </a:r>
            <a:endParaRPr lang="pl-PL" sz="1600" dirty="0"/>
          </a:p>
          <a:p>
            <a:pPr algn="r"/>
            <a:r>
              <a:rPr lang="pl-PL" sz="1600" dirty="0" err="1">
                <a:cs typeface="Arial" charset="0"/>
              </a:rPr>
              <a:t>University</a:t>
            </a:r>
            <a:r>
              <a:rPr lang="pl-PL" sz="1600" dirty="0">
                <a:cs typeface="Arial" charset="0"/>
              </a:rPr>
              <a:t> </a:t>
            </a:r>
            <a:r>
              <a:rPr lang="pl-PL" sz="1600" dirty="0" err="1">
                <a:cs typeface="Arial" charset="0"/>
              </a:rPr>
              <a:t>Hospital</a:t>
            </a:r>
            <a:r>
              <a:rPr lang="pl-PL" sz="1600" dirty="0">
                <a:cs typeface="Arial" charset="0"/>
              </a:rPr>
              <a:t> No 1 Bydgoszcz, Poland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683568" y="260649"/>
            <a:ext cx="7772400" cy="64807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/>
              <a:t>Treatment goals in transplant recipients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67544" y="1196752"/>
            <a:ext cx="8208912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14350" indent="-514350">
              <a:spcBef>
                <a:spcPct val="0"/>
              </a:spcBef>
              <a:buAutoNum type="arabicPeriod"/>
              <a:defRPr/>
            </a:pPr>
            <a:r>
              <a:rPr lang="pl-PL" sz="2800" dirty="0"/>
              <a:t>Long-term s</a:t>
            </a:r>
            <a:r>
              <a:rPr lang="en-US" sz="2800" dirty="0" err="1"/>
              <a:t>urvival</a:t>
            </a:r>
            <a:r>
              <a:rPr lang="en-US" sz="2800" dirty="0"/>
              <a:t> of the recipient and the transplanted organ</a:t>
            </a:r>
            <a:r>
              <a:rPr lang="pl-PL" sz="2800" dirty="0"/>
              <a:t>.</a:t>
            </a:r>
            <a:endParaRPr lang="en-US" sz="2800" dirty="0"/>
          </a:p>
          <a:p>
            <a:pPr marL="514350" indent="-514350">
              <a:spcBef>
                <a:spcPct val="0"/>
              </a:spcBef>
              <a:buAutoNum type="arabicPeriod"/>
              <a:defRPr/>
            </a:pPr>
            <a:r>
              <a:rPr lang="en-US" sz="2800" dirty="0"/>
              <a:t>Prevention of incidents of acute rejection and chronic rejection of transplanted organs</a:t>
            </a:r>
            <a:r>
              <a:rPr lang="pl-PL" sz="2800" dirty="0"/>
              <a:t>.</a:t>
            </a:r>
            <a:endParaRPr lang="en-US" sz="2800" dirty="0"/>
          </a:p>
          <a:p>
            <a:pPr marL="514350" indent="-514350">
              <a:spcBef>
                <a:spcPct val="0"/>
              </a:spcBef>
              <a:buAutoNum type="arabicPeriod"/>
              <a:defRPr/>
            </a:pPr>
            <a:r>
              <a:rPr lang="en-US" sz="2800" dirty="0"/>
              <a:t>Prevention, diagnosis and treatment of infectious complications.</a:t>
            </a:r>
          </a:p>
          <a:p>
            <a:pPr marL="514350" indent="-514350">
              <a:spcBef>
                <a:spcPct val="0"/>
              </a:spcBef>
              <a:buAutoNum type="arabicPeriod"/>
              <a:defRPr/>
            </a:pPr>
            <a:r>
              <a:rPr lang="en-US" sz="2800" dirty="0"/>
              <a:t>Prevention, diagnosis and treatment of cardiovascular diseases</a:t>
            </a:r>
            <a:r>
              <a:rPr lang="pl-PL" sz="2800" dirty="0"/>
              <a:t>.</a:t>
            </a:r>
            <a:endParaRPr lang="en-US" sz="2800" dirty="0"/>
          </a:p>
          <a:p>
            <a:pPr marL="514350" indent="-514350">
              <a:spcBef>
                <a:spcPct val="0"/>
              </a:spcBef>
              <a:buAutoNum type="arabicPeriod"/>
              <a:defRPr/>
            </a:pPr>
            <a:r>
              <a:rPr lang="en-US" sz="2800" dirty="0"/>
              <a:t>Prevention, early diagnosis and adequate treatment of </a:t>
            </a:r>
            <a:r>
              <a:rPr lang="en-US" sz="2800" dirty="0" err="1"/>
              <a:t>neoplastic</a:t>
            </a:r>
            <a:r>
              <a:rPr lang="en-US" sz="2800" dirty="0"/>
              <a:t> diseases</a:t>
            </a:r>
            <a:r>
              <a:rPr lang="pl-PL" sz="2800" dirty="0"/>
              <a:t>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24936" cy="501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2699792" y="1187460"/>
            <a:ext cx="36724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3200" b="1" dirty="0" err="1">
                <a:latin typeface="Arial" charset="0"/>
              </a:rPr>
              <a:t>Changes</a:t>
            </a:r>
            <a:r>
              <a:rPr lang="pl-PL" sz="3200" b="1" dirty="0">
                <a:latin typeface="Arial" charset="0"/>
              </a:rPr>
              <a:t> </a:t>
            </a:r>
            <a:r>
              <a:rPr lang="pl-PL" sz="3200" b="1" dirty="0" err="1">
                <a:latin typeface="Arial" charset="0"/>
              </a:rPr>
              <a:t>in</a:t>
            </a:r>
            <a:r>
              <a:rPr lang="pl-PL" sz="3200" b="1" dirty="0">
                <a:latin typeface="Arial" charset="0"/>
              </a:rPr>
              <a:t> serum </a:t>
            </a:r>
            <a:r>
              <a:rPr lang="pl-PL" sz="3200" b="1" dirty="0" err="1">
                <a:latin typeface="Arial" charset="0"/>
              </a:rPr>
              <a:t>creatinine</a:t>
            </a:r>
            <a:r>
              <a:rPr lang="pl-PL" sz="3200" b="1" dirty="0">
                <a:latin typeface="Arial" charset="0"/>
              </a:rPr>
              <a:t> </a:t>
            </a:r>
            <a:r>
              <a:rPr lang="pl-PL" sz="3200" b="1" dirty="0" err="1">
                <a:latin typeface="Arial" charset="0"/>
              </a:rPr>
              <a:t>concentration</a:t>
            </a:r>
            <a:r>
              <a:rPr lang="pl-PL" sz="3200" b="1" dirty="0">
                <a:latin typeface="Arial" charset="0"/>
              </a:rPr>
              <a:t> (</a:t>
            </a:r>
            <a:r>
              <a:rPr lang="pl-PL" sz="3200" b="1" dirty="0" err="1">
                <a:latin typeface="Arial" charset="0"/>
              </a:rPr>
              <a:t>recipient</a:t>
            </a:r>
            <a:r>
              <a:rPr lang="pl-PL" sz="3200" b="1" dirty="0">
                <a:latin typeface="Arial" charset="0"/>
              </a:rPr>
              <a:t> 2)</a:t>
            </a:r>
            <a:endParaRPr lang="pl-PL" sz="28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3244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The</a:t>
            </a:r>
            <a:r>
              <a:rPr lang="pl-PL" sz="3200" b="1" dirty="0"/>
              <a:t> </a:t>
            </a:r>
            <a:r>
              <a:rPr lang="pl-PL" sz="3200" b="1" dirty="0" err="1"/>
              <a:t>causes</a:t>
            </a:r>
            <a:r>
              <a:rPr lang="pl-PL" sz="3200" b="1" dirty="0"/>
              <a:t> of </a:t>
            </a:r>
            <a:r>
              <a:rPr lang="pl-PL" sz="3200" b="1" dirty="0" err="1"/>
              <a:t>delayed</a:t>
            </a:r>
            <a:r>
              <a:rPr lang="pl-PL" sz="3200" b="1" dirty="0"/>
              <a:t> </a:t>
            </a:r>
            <a:r>
              <a:rPr lang="pl-PL" sz="3200" b="1" dirty="0" err="1"/>
              <a:t>graft</a:t>
            </a:r>
            <a:r>
              <a:rPr lang="pl-PL" sz="3200" b="1" dirty="0"/>
              <a:t> </a:t>
            </a:r>
            <a:r>
              <a:rPr lang="pl-PL" sz="3200" b="1" dirty="0" err="1"/>
              <a:t>function</a:t>
            </a:r>
            <a:r>
              <a:rPr lang="pl-PL" sz="3200" b="1" dirty="0"/>
              <a:t> (DGF)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475656" y="1268760"/>
            <a:ext cx="6048672" cy="4851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Dehydration</a:t>
            </a:r>
            <a:endParaRPr lang="pl-PL" sz="24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Renal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artery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obstruction</a:t>
            </a:r>
            <a:r>
              <a:rPr lang="pl-PL" sz="2400" dirty="0">
                <a:latin typeface="+mj-lt"/>
                <a:ea typeface="+mj-ea"/>
                <a:cs typeface="+mj-cs"/>
              </a:rPr>
              <a:t> /thrombosis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Renal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vein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obstruction</a:t>
            </a:r>
            <a:r>
              <a:rPr lang="pl-PL" sz="2400" dirty="0">
                <a:latin typeface="+mj-lt"/>
                <a:ea typeface="+mj-ea"/>
                <a:cs typeface="+mj-cs"/>
              </a:rPr>
              <a:t> / thrombosis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Ureteral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obstruction</a:t>
            </a:r>
            <a:endParaRPr lang="pl-PL" sz="24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Leak</a:t>
            </a:r>
            <a:r>
              <a:rPr lang="pl-PL" sz="2400" dirty="0">
                <a:latin typeface="+mj-lt"/>
                <a:ea typeface="+mj-ea"/>
                <a:cs typeface="+mj-cs"/>
              </a:rPr>
              <a:t> of </a:t>
            </a:r>
            <a:r>
              <a:rPr lang="pl-PL" sz="2400" dirty="0" err="1">
                <a:latin typeface="+mj-lt"/>
                <a:ea typeface="+mj-ea"/>
                <a:cs typeface="+mj-cs"/>
              </a:rPr>
              <a:t>urine</a:t>
            </a:r>
            <a:endParaRPr lang="pl-PL" sz="24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Blood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clots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in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the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bladder</a:t>
            </a:r>
            <a:endParaRPr lang="pl-PL" sz="24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Prostatic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hypertrophy</a:t>
            </a:r>
            <a:endParaRPr lang="pl-PL" sz="2400" dirty="0">
              <a:latin typeface="+mj-lt"/>
              <a:ea typeface="+mj-ea"/>
              <a:cs typeface="+mj-cs"/>
            </a:endParaRP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External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compression</a:t>
            </a:r>
            <a:r>
              <a:rPr lang="pl-PL" sz="2400" dirty="0">
                <a:latin typeface="+mj-lt"/>
                <a:ea typeface="+mj-ea"/>
                <a:cs typeface="+mj-cs"/>
              </a:rPr>
              <a:t> (</a:t>
            </a:r>
            <a:r>
              <a:rPr lang="pl-PL" sz="2400" dirty="0" err="1">
                <a:latin typeface="+mj-lt"/>
                <a:ea typeface="+mj-ea"/>
                <a:cs typeface="+mj-cs"/>
              </a:rPr>
              <a:t>e.g</a:t>
            </a:r>
            <a:r>
              <a:rPr lang="pl-PL" sz="2400" dirty="0">
                <a:latin typeface="+mj-lt"/>
                <a:ea typeface="+mj-ea"/>
                <a:cs typeface="+mj-cs"/>
              </a:rPr>
              <a:t>. </a:t>
            </a:r>
            <a:r>
              <a:rPr lang="pl-PL" sz="2400" dirty="0" err="1">
                <a:latin typeface="+mj-lt"/>
                <a:ea typeface="+mj-ea"/>
                <a:cs typeface="+mj-cs"/>
              </a:rPr>
              <a:t>lymphocele</a:t>
            </a:r>
            <a:r>
              <a:rPr lang="pl-PL" sz="2400" dirty="0">
                <a:latin typeface="+mj-lt"/>
                <a:ea typeface="+mj-ea"/>
                <a:cs typeface="+mj-cs"/>
              </a:rPr>
              <a:t>)</a:t>
            </a:r>
          </a:p>
          <a:p>
            <a:pPr marL="51435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/>
              <a:t>Acute</a:t>
            </a:r>
            <a:r>
              <a:rPr lang="pl-PL" sz="2400" dirty="0"/>
              <a:t> </a:t>
            </a:r>
            <a:r>
              <a:rPr lang="pl-PL" sz="2400" dirty="0" err="1"/>
              <a:t>rejection</a:t>
            </a:r>
            <a:r>
              <a:rPr lang="pl-PL" sz="2400" dirty="0"/>
              <a:t>*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>
                <a:latin typeface="+mj-lt"/>
                <a:ea typeface="+mj-ea"/>
                <a:cs typeface="+mj-cs"/>
              </a:rPr>
              <a:t>Relapse</a:t>
            </a:r>
            <a:r>
              <a:rPr lang="pl-PL" sz="2400" dirty="0">
                <a:latin typeface="+mj-lt"/>
                <a:ea typeface="+mj-ea"/>
                <a:cs typeface="+mj-cs"/>
              </a:rPr>
              <a:t> of </a:t>
            </a:r>
            <a:r>
              <a:rPr lang="pl-PL" sz="2400" dirty="0" err="1">
                <a:latin typeface="+mj-lt"/>
                <a:ea typeface="+mj-ea"/>
                <a:cs typeface="+mj-cs"/>
              </a:rPr>
              <a:t>the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underlying</a:t>
            </a:r>
            <a:r>
              <a:rPr lang="pl-PL" sz="2400" dirty="0">
                <a:latin typeface="+mj-lt"/>
                <a:ea typeface="+mj-ea"/>
                <a:cs typeface="+mj-cs"/>
              </a:rPr>
              <a:t> </a:t>
            </a:r>
            <a:r>
              <a:rPr lang="pl-PL" sz="2400" dirty="0" err="1">
                <a:latin typeface="+mj-lt"/>
                <a:ea typeface="+mj-ea"/>
                <a:cs typeface="+mj-cs"/>
              </a:rPr>
              <a:t>disease</a:t>
            </a:r>
            <a:r>
              <a:rPr lang="pl-PL" sz="2400" dirty="0">
                <a:latin typeface="+mj-lt"/>
                <a:ea typeface="+mj-ea"/>
                <a:cs typeface="+mj-cs"/>
              </a:rPr>
              <a:t>*</a:t>
            </a:r>
          </a:p>
          <a:p>
            <a:pPr marL="51435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/>
              <a:t>Thrombotic</a:t>
            </a:r>
            <a:r>
              <a:rPr lang="pl-PL" sz="2400" dirty="0"/>
              <a:t> </a:t>
            </a:r>
            <a:r>
              <a:rPr lang="pl-PL" sz="2400" dirty="0" err="1"/>
              <a:t>microangiopathy</a:t>
            </a:r>
            <a:r>
              <a:rPr lang="pl-PL" sz="2400" dirty="0"/>
              <a:t>*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/>
              <a:t>Renal</a:t>
            </a:r>
            <a:r>
              <a:rPr lang="pl-PL" sz="2400" dirty="0"/>
              <a:t> </a:t>
            </a:r>
            <a:r>
              <a:rPr lang="pl-PL" sz="2400" dirty="0" err="1"/>
              <a:t>tubular</a:t>
            </a:r>
            <a:r>
              <a:rPr lang="pl-PL" sz="2400" dirty="0"/>
              <a:t> </a:t>
            </a:r>
            <a:r>
              <a:rPr lang="pl-PL" sz="2400" dirty="0" err="1"/>
              <a:t>necrosis</a:t>
            </a:r>
            <a:r>
              <a:rPr lang="pl-PL" sz="2400" dirty="0"/>
              <a:t>*</a:t>
            </a:r>
          </a:p>
          <a:p>
            <a:pPr marL="514350" indent="-514350">
              <a:spcBef>
                <a:spcPct val="0"/>
              </a:spcBef>
              <a:buFontTx/>
              <a:buAutoNum type="arabicPeriod"/>
              <a:defRPr/>
            </a:pPr>
            <a:r>
              <a:rPr lang="pl-PL" sz="2400" dirty="0" err="1"/>
              <a:t>Drug</a:t>
            </a:r>
            <a:r>
              <a:rPr lang="pl-PL" sz="2400" dirty="0"/>
              <a:t> </a:t>
            </a:r>
            <a:r>
              <a:rPr lang="pl-PL" sz="2400" dirty="0" err="1"/>
              <a:t>nephrotoxicity</a:t>
            </a:r>
            <a:r>
              <a:rPr lang="pl-PL" sz="2400" dirty="0"/>
              <a:t>*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endParaRPr lang="pl-PL" sz="2400" dirty="0"/>
          </a:p>
          <a:p>
            <a:pPr marL="514350" indent="-514350">
              <a:spcBef>
                <a:spcPct val="0"/>
              </a:spcBef>
              <a:defRPr/>
            </a:pPr>
            <a:r>
              <a:rPr lang="pl-PL" sz="2400" dirty="0"/>
              <a:t>* = </a:t>
            </a:r>
            <a:r>
              <a:rPr lang="pl-PL" sz="2400" dirty="0" err="1"/>
              <a:t>kidney</a:t>
            </a:r>
            <a:r>
              <a:rPr lang="pl-PL" sz="2400" dirty="0"/>
              <a:t> </a:t>
            </a:r>
            <a:r>
              <a:rPr lang="pl-PL" sz="2400" dirty="0" err="1"/>
              <a:t>biopsy</a:t>
            </a:r>
            <a:r>
              <a:rPr lang="pl-PL" sz="2400" dirty="0"/>
              <a:t> </a:t>
            </a:r>
            <a:r>
              <a:rPr lang="pl-PL" sz="2400" dirty="0" err="1"/>
              <a:t>required</a:t>
            </a:r>
            <a:r>
              <a:rPr lang="pl-PL" sz="2400" dirty="0"/>
              <a:t> for </a:t>
            </a:r>
            <a:r>
              <a:rPr lang="pl-PL" sz="2400" dirty="0" err="1"/>
              <a:t>diagnosis</a:t>
            </a:r>
            <a:r>
              <a:rPr lang="pl-PL" sz="2400" dirty="0"/>
              <a:t> </a:t>
            </a:r>
          </a:p>
          <a:p>
            <a:pPr marL="514350" lvl="0" indent="-514350">
              <a:spcBef>
                <a:spcPct val="0"/>
              </a:spcBef>
              <a:buFontTx/>
              <a:buAutoNum type="arabicPeriod"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32440" cy="1107554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Delayed</a:t>
            </a:r>
            <a:r>
              <a:rPr lang="pl-PL" sz="3200" b="1" dirty="0"/>
              <a:t> </a:t>
            </a:r>
            <a:r>
              <a:rPr lang="pl-PL" sz="3200" b="1" dirty="0" err="1"/>
              <a:t>graft</a:t>
            </a:r>
            <a:r>
              <a:rPr lang="pl-PL" sz="3200" b="1" dirty="0"/>
              <a:t> </a:t>
            </a:r>
            <a:r>
              <a:rPr lang="pl-PL" sz="3200" b="1" dirty="0" err="1"/>
              <a:t>function</a:t>
            </a:r>
            <a:r>
              <a:rPr lang="pl-PL" sz="3200" b="1" dirty="0"/>
              <a:t> - </a:t>
            </a:r>
            <a:r>
              <a:rPr lang="pl-PL" sz="3200" b="1" dirty="0" err="1"/>
              <a:t>diagnostic</a:t>
            </a:r>
            <a:r>
              <a:rPr lang="pl-PL" sz="3200" b="1" dirty="0"/>
              <a:t> </a:t>
            </a:r>
            <a:r>
              <a:rPr lang="pl-PL" sz="3200" b="1" dirty="0" err="1"/>
              <a:t>procedure</a:t>
            </a:r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195736" y="1124744"/>
            <a:ext cx="489654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noProof="0" dirty="0" err="1">
                <a:latin typeface="+mj-lt"/>
                <a:ea typeface="+mj-ea"/>
                <a:cs typeface="+mj-cs"/>
              </a:rPr>
              <a:t>Physical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examination</a:t>
            </a: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Fluid </a:t>
            </a:r>
            <a:r>
              <a:rPr lang="pl-PL" sz="2800" dirty="0" err="1">
                <a:latin typeface="+mj-lt"/>
                <a:ea typeface="+mj-ea"/>
                <a:cs typeface="+mj-cs"/>
              </a:rPr>
              <a:t>balance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analysis</a:t>
            </a: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noProof="0" dirty="0" err="1">
                <a:latin typeface="+mj-lt"/>
                <a:ea typeface="+mj-ea"/>
                <a:cs typeface="+mj-cs"/>
              </a:rPr>
              <a:t>Laboratory</a:t>
            </a:r>
            <a:r>
              <a:rPr lang="pl-PL" sz="2800" noProof="0" dirty="0">
                <a:latin typeface="+mj-lt"/>
                <a:ea typeface="+mj-ea"/>
                <a:cs typeface="+mj-cs"/>
              </a:rPr>
              <a:t> </a:t>
            </a:r>
            <a:r>
              <a:rPr lang="pl-PL" sz="2800" noProof="0" dirty="0" err="1">
                <a:latin typeface="+mj-lt"/>
                <a:ea typeface="+mj-ea"/>
                <a:cs typeface="+mj-cs"/>
              </a:rPr>
              <a:t>tests</a:t>
            </a: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>
                <a:latin typeface="+mj-lt"/>
                <a:ea typeface="+mj-ea"/>
                <a:cs typeface="+mj-cs"/>
              </a:rPr>
              <a:t>Kidney </a:t>
            </a:r>
            <a:r>
              <a:rPr lang="pl-PL" sz="2800" dirty="0" err="1">
                <a:latin typeface="+mj-lt"/>
                <a:ea typeface="+mj-ea"/>
                <a:cs typeface="+mj-cs"/>
              </a:rPr>
              <a:t>graft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ultrasound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Other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imeging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techniques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2800" dirty="0" err="1">
                <a:latin typeface="+mj-lt"/>
                <a:ea typeface="+mj-ea"/>
                <a:cs typeface="+mj-cs"/>
              </a:rPr>
              <a:t>Kidney</a:t>
            </a:r>
            <a:r>
              <a:rPr lang="pl-PL" sz="2800" dirty="0">
                <a:latin typeface="+mj-lt"/>
                <a:ea typeface="+mj-ea"/>
                <a:cs typeface="+mj-cs"/>
              </a:rPr>
              <a:t> </a:t>
            </a:r>
            <a:r>
              <a:rPr lang="pl-PL" sz="2800" dirty="0" err="1">
                <a:latin typeface="+mj-lt"/>
                <a:ea typeface="+mj-ea"/>
                <a:cs typeface="+mj-cs"/>
              </a:rPr>
              <a:t>biopsy</a:t>
            </a:r>
            <a:endParaRPr lang="pl-PL" sz="280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noProof="0" dirty="0"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1423</Words>
  <Application>Microsoft Office PowerPoint</Application>
  <PresentationFormat>Pokaz na ekranie (4:3)</PresentationFormat>
  <Paragraphs>271</Paragraphs>
  <Slides>63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72" baseType="lpstr">
      <vt:lpstr>Arial</vt:lpstr>
      <vt:lpstr>Arial Narrow</vt:lpstr>
      <vt:lpstr>Calibri</vt:lpstr>
      <vt:lpstr>NexusSans</vt:lpstr>
      <vt:lpstr>Symbol</vt:lpstr>
      <vt:lpstr>Tahoma</vt:lpstr>
      <vt:lpstr>Times New Roman</vt:lpstr>
      <vt:lpstr>Wingdings</vt:lpstr>
      <vt:lpstr>Motyw pakietu Office</vt:lpstr>
      <vt:lpstr>Infectious and non-infectious complications in solid organ transplant recipients</vt:lpstr>
      <vt:lpstr>Kidney transplant surgery is the beginning of a long journey…</vt:lpstr>
      <vt:lpstr>Complications after kidney transplantation</vt:lpstr>
      <vt:lpstr>Prezentacja programu PowerPoint</vt:lpstr>
      <vt:lpstr>Daily urinary output in a pair of kidney transplant recipients </vt:lpstr>
      <vt:lpstr>Prezentacja programu PowerPoint</vt:lpstr>
      <vt:lpstr>Prezentacja programu PowerPoint</vt:lpstr>
      <vt:lpstr>The causes of delayed graft function (DGF)</vt:lpstr>
      <vt:lpstr>Delayed graft function - diagnostic procedure</vt:lpstr>
      <vt:lpstr>Delayed graft function - diagnostic procedure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Nephrotoxicity of calcineurin inhibitor (small isometric vacuoles in epithelial cells)</vt:lpstr>
      <vt:lpstr>Infectiouse complications </vt:lpstr>
      <vt:lpstr>Prezentacja programu PowerPoint</vt:lpstr>
      <vt:lpstr>Prezentacja programu PowerPoint</vt:lpstr>
      <vt:lpstr>Clinical presentation</vt:lpstr>
      <vt:lpstr>Urinary tract infection – the most common infectious complication after kidney transplantation</vt:lpstr>
      <vt:lpstr>Clinical presentation of urinary tract infection after kidney transplantation</vt:lpstr>
      <vt:lpstr>Diagnostic and treatment procedures</vt:lpstr>
      <vt:lpstr>Prezentacja programu PowerPoint</vt:lpstr>
      <vt:lpstr>The etiology of UTI in kidney transplant recipients</vt:lpstr>
      <vt:lpstr>Infection in renal transplant recipients in the period from 2 to 12 months</vt:lpstr>
      <vt:lpstr>Prezentacja programu PowerPoint</vt:lpstr>
      <vt:lpstr>Prezentacja programu PowerPoint</vt:lpstr>
      <vt:lpstr>Cytomegalovirus infection (CMV)</vt:lpstr>
      <vt:lpstr>Cytomegalovirus infection (CMV)</vt:lpstr>
      <vt:lpstr>Prezentacja programu PowerPoint</vt:lpstr>
      <vt:lpstr>Pneumonia in solid ogran tranaplant recipient – clinical presentation</vt:lpstr>
      <vt:lpstr>Pneumocystis jirovecii pneumonia</vt:lpstr>
      <vt:lpstr>Pneumocystis jirovecii pneumonia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BKV nephropathy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Szpital Uniwersytecki nr 1 im. dr. A.Jurasza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pstrozecki</dc:creator>
  <cp:lastModifiedBy>Zbigniew Włodarczyk</cp:lastModifiedBy>
  <cp:revision>195</cp:revision>
  <dcterms:created xsi:type="dcterms:W3CDTF">2019-11-09T15:57:19Z</dcterms:created>
  <dcterms:modified xsi:type="dcterms:W3CDTF">2024-11-25T12:07:36Z</dcterms:modified>
</cp:coreProperties>
</file>