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34"/>
  </p:notesMasterIdLst>
  <p:sldIdLst>
    <p:sldId id="256" r:id="rId3"/>
    <p:sldId id="257" r:id="rId4"/>
    <p:sldId id="322" r:id="rId5"/>
    <p:sldId id="458" r:id="rId6"/>
    <p:sldId id="462" r:id="rId7"/>
    <p:sldId id="454" r:id="rId8"/>
    <p:sldId id="295" r:id="rId9"/>
    <p:sldId id="348" r:id="rId10"/>
    <p:sldId id="267" r:id="rId11"/>
    <p:sldId id="346" r:id="rId12"/>
    <p:sldId id="414" r:id="rId13"/>
    <p:sldId id="278" r:id="rId14"/>
    <p:sldId id="463" r:id="rId15"/>
    <p:sldId id="274" r:id="rId16"/>
    <p:sldId id="285" r:id="rId17"/>
    <p:sldId id="461" r:id="rId18"/>
    <p:sldId id="339" r:id="rId19"/>
    <p:sldId id="464" r:id="rId20"/>
    <p:sldId id="465" r:id="rId21"/>
    <p:sldId id="468" r:id="rId22"/>
    <p:sldId id="446" r:id="rId23"/>
    <p:sldId id="368" r:id="rId24"/>
    <p:sldId id="296" r:id="rId25"/>
    <p:sldId id="297" r:id="rId26"/>
    <p:sldId id="469" r:id="rId27"/>
    <p:sldId id="443" r:id="rId28"/>
    <p:sldId id="447" r:id="rId29"/>
    <p:sldId id="450" r:id="rId30"/>
    <p:sldId id="449" r:id="rId31"/>
    <p:sldId id="451" r:id="rId32"/>
    <p:sldId id="452" r:id="rId33"/>
  </p:sldIdLst>
  <p:sldSz cx="10287000" cy="6858000" type="35mm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2337D-6488-415E-BA29-5B64B3217F20}" v="1" dt="2025-11-24T10:48:11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03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Tworowska" userId="b16c40a0af50c71c" providerId="LiveId" clId="{62008AB7-E1F5-452E-BB20-C25EE8D3663C}"/>
    <pc:docChg chg="custSel delSld modSld">
      <pc:chgData name="Julia Tworowska" userId="b16c40a0af50c71c" providerId="LiveId" clId="{62008AB7-E1F5-452E-BB20-C25EE8D3663C}" dt="2025-11-24T10:48:18.427" v="9" actId="47"/>
      <pc:docMkLst>
        <pc:docMk/>
      </pc:docMkLst>
      <pc:sldChg chg="del">
        <pc:chgData name="Julia Tworowska" userId="b16c40a0af50c71c" providerId="LiveId" clId="{62008AB7-E1F5-452E-BB20-C25EE8D3663C}" dt="2025-11-24T10:45:01.617" v="2" actId="47"/>
        <pc:sldMkLst>
          <pc:docMk/>
          <pc:sldMk cId="0" sldId="259"/>
        </pc:sldMkLst>
      </pc:sldChg>
      <pc:sldChg chg="del">
        <pc:chgData name="Julia Tworowska" userId="b16c40a0af50c71c" providerId="LiveId" clId="{62008AB7-E1F5-452E-BB20-C25EE8D3663C}" dt="2025-11-24T10:47:46.463" v="4" actId="47"/>
        <pc:sldMkLst>
          <pc:docMk/>
          <pc:sldMk cId="0" sldId="263"/>
        </pc:sldMkLst>
      </pc:sldChg>
      <pc:sldChg chg="del">
        <pc:chgData name="Julia Tworowska" userId="b16c40a0af50c71c" providerId="LiveId" clId="{62008AB7-E1F5-452E-BB20-C25EE8D3663C}" dt="2025-11-24T10:47:58.951" v="7" actId="47"/>
        <pc:sldMkLst>
          <pc:docMk/>
          <pc:sldMk cId="0" sldId="292"/>
        </pc:sldMkLst>
      </pc:sldChg>
      <pc:sldChg chg="del">
        <pc:chgData name="Julia Tworowska" userId="b16c40a0af50c71c" providerId="LiveId" clId="{62008AB7-E1F5-452E-BB20-C25EE8D3663C}" dt="2025-11-24T10:44:56.209" v="1" actId="47"/>
        <pc:sldMkLst>
          <pc:docMk/>
          <pc:sldMk cId="634642027" sldId="323"/>
        </pc:sldMkLst>
      </pc:sldChg>
      <pc:sldChg chg="del">
        <pc:chgData name="Julia Tworowska" userId="b16c40a0af50c71c" providerId="LiveId" clId="{62008AB7-E1F5-452E-BB20-C25EE8D3663C}" dt="2025-11-24T10:48:18.427" v="9" actId="47"/>
        <pc:sldMkLst>
          <pc:docMk/>
          <pc:sldMk cId="1353036265" sldId="448"/>
        </pc:sldMkLst>
      </pc:sldChg>
      <pc:sldChg chg="del">
        <pc:chgData name="Julia Tworowska" userId="b16c40a0af50c71c" providerId="LiveId" clId="{62008AB7-E1F5-452E-BB20-C25EE8D3663C}" dt="2025-11-24T10:44:48.005" v="0" actId="47"/>
        <pc:sldMkLst>
          <pc:docMk/>
          <pc:sldMk cId="146365200" sldId="453"/>
        </pc:sldMkLst>
      </pc:sldChg>
      <pc:sldChg chg="del">
        <pc:chgData name="Julia Tworowska" userId="b16c40a0af50c71c" providerId="LiveId" clId="{62008AB7-E1F5-452E-BB20-C25EE8D3663C}" dt="2025-11-24T10:47:44.892" v="3" actId="47"/>
        <pc:sldMkLst>
          <pc:docMk/>
          <pc:sldMk cId="1922018998" sldId="456"/>
        </pc:sldMkLst>
      </pc:sldChg>
      <pc:sldChg chg="del">
        <pc:chgData name="Julia Tworowska" userId="b16c40a0af50c71c" providerId="LiveId" clId="{62008AB7-E1F5-452E-BB20-C25EE8D3663C}" dt="2025-11-24T10:47:47.283" v="5" actId="47"/>
        <pc:sldMkLst>
          <pc:docMk/>
          <pc:sldMk cId="3732906301" sldId="457"/>
        </pc:sldMkLst>
      </pc:sldChg>
      <pc:sldChg chg="delSp mod">
        <pc:chgData name="Julia Tworowska" userId="b16c40a0af50c71c" providerId="LiveId" clId="{62008AB7-E1F5-452E-BB20-C25EE8D3663C}" dt="2025-11-24T10:47:50.961" v="6" actId="478"/>
        <pc:sldMkLst>
          <pc:docMk/>
          <pc:sldMk cId="687492545" sldId="458"/>
        </pc:sldMkLst>
        <pc:picChg chg="del">
          <ac:chgData name="Julia Tworowska" userId="b16c40a0af50c71c" providerId="LiveId" clId="{62008AB7-E1F5-452E-BB20-C25EE8D3663C}" dt="2025-11-24T10:47:50.961" v="6" actId="478"/>
          <ac:picMkLst>
            <pc:docMk/>
            <pc:sldMk cId="687492545" sldId="458"/>
            <ac:picMk id="3" creationId="{FBCC6770-7194-4D83-B942-D4153AFF69B1}"/>
          </ac:picMkLst>
        </pc:picChg>
      </pc:sldChg>
      <pc:sldChg chg="delSp">
        <pc:chgData name="Julia Tworowska" userId="b16c40a0af50c71c" providerId="LiveId" clId="{62008AB7-E1F5-452E-BB20-C25EE8D3663C}" dt="2025-11-24T10:48:11.169" v="8" actId="478"/>
        <pc:sldMkLst>
          <pc:docMk/>
          <pc:sldMk cId="2652317651" sldId="468"/>
        </pc:sldMkLst>
        <pc:picChg chg="del">
          <ac:chgData name="Julia Tworowska" userId="b16c40a0af50c71c" providerId="LiveId" clId="{62008AB7-E1F5-452E-BB20-C25EE8D3663C}" dt="2025-11-24T10:48:11.169" v="8" actId="478"/>
          <ac:picMkLst>
            <pc:docMk/>
            <pc:sldMk cId="2652317651" sldId="468"/>
            <ac:picMk id="717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 altLang="pl-P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 altLang="pl-P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 altLang="pl-P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C3F2ECD6-ED41-4A96-9068-9676E5B3003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93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791ED8-5AEE-4952-8844-0A07EAD58CFA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18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A3158-C051-442D-B27F-C274AF808268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265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11747" indent="-3122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48842" indent="-24976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48379" indent="-24976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47915" indent="-24976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47452" indent="-249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46989" indent="-249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46525" indent="-249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46062" indent="-249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7AD75E-4EA8-4A15-91D8-E4D3745F0347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l-PL" altLang="pl-PL">
              <a:latin typeface="Arial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4700" y="812800"/>
            <a:ext cx="60102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44F8BE-B095-40D1-BD43-C026D9B1B086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11747" indent="-3122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48842" indent="-24976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48379" indent="-24976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47915" indent="-24976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47452" indent="-249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46989" indent="-249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46525" indent="-249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46062" indent="-249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98B285-53CB-4C77-B37C-8858C162C909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pl-PL" altLang="pl-PL">
              <a:latin typeface="Arial" charset="0"/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4700" y="812800"/>
            <a:ext cx="601027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4FEDDD-7502-4562-88DE-2363BE4D1468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91F32A-0D5D-4C9C-A94B-BD74592F4C44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1E1C8D-0604-4FC9-9583-101980AED692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07620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1E1C8D-0604-4FC9-9583-101980AED692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F990A6-8D8E-49CB-B26B-61C685009A54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F990A6-8D8E-49CB-B26B-61C685009A54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64CE81-E54A-4FA6-A858-7BADD1D028F3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18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F990A6-8D8E-49CB-B26B-61C685009A54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85A025-C0E9-4F1F-857D-DF860C7ECF09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106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1E1C8D-0604-4FC9-9583-101980AED692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2141C5-B204-4FE8-AECE-56D623E36078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A3158-C051-442D-B27F-C274AF808268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F990A6-8D8E-49CB-B26B-61C685009A54}" type="slidenum">
              <a:rPr lang="pl-PL" altLang="pl-PL"/>
              <a:pPr/>
              <a:t>25</a:t>
            </a:fld>
            <a:endParaRPr lang="pl-PL" altLang="pl-PL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85A025-C0E9-4F1F-857D-DF860C7ECF09}" type="slidenum">
              <a:rPr lang="pl-PL" altLang="pl-PL"/>
              <a:pPr/>
              <a:t>26</a:t>
            </a:fld>
            <a:endParaRPr lang="pl-PL" altLang="pl-PL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85A025-C0E9-4F1F-857D-DF860C7ECF09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1965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85A025-C0E9-4F1F-857D-DF860C7ECF09}" type="slidenum">
              <a:rPr lang="pl-PL" altLang="pl-PL"/>
              <a:pPr/>
              <a:t>28</a:t>
            </a:fld>
            <a:endParaRPr lang="pl-PL" altLang="pl-PL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094258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85A025-C0E9-4F1F-857D-DF860C7ECF09}" type="slidenum">
              <a:rPr lang="pl-PL" altLang="pl-PL"/>
              <a:pPr/>
              <a:t>29</a:t>
            </a:fld>
            <a:endParaRPr lang="pl-PL" altLang="pl-PL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566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64CE81-E54A-4FA6-A858-7BADD1D028F3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18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85A025-C0E9-4F1F-857D-DF860C7ECF09}" type="slidenum">
              <a:rPr lang="pl-PL" altLang="pl-PL"/>
              <a:pPr/>
              <a:t>30</a:t>
            </a:fld>
            <a:endParaRPr lang="pl-PL" altLang="pl-PL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25678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85A025-C0E9-4F1F-857D-DF860C7ECF09}" type="slidenum">
              <a:rPr lang="pl-PL" altLang="pl-PL"/>
              <a:pPr/>
              <a:t>31</a:t>
            </a:fld>
            <a:endParaRPr lang="pl-PL" altLang="pl-PL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306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64CE81-E54A-4FA6-A858-7BADD1D028F3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18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678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64CE81-E54A-4FA6-A858-7BADD1D028F3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18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0537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89391-BF18-41AC-A424-8FEB76A8446F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8137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8528F1-D08E-4425-8C56-4637A4DDABFA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8151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8528F1-D08E-4425-8C56-4637A4DDABFA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739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92DD71-0F67-4F8A-8174-CE34CE35C7AC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34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43F6AF-2BB3-4F73-9895-3CCB55095B8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71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CBD49A-A44F-48A9-868C-79C0D92F617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072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458075" y="273050"/>
            <a:ext cx="2312988" cy="58562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14350" y="273050"/>
            <a:ext cx="6791325" cy="58562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B43CA8-C66E-4DE2-B896-3503D2801DF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63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0E4F61-7390-4675-8DD3-ECC4E9D76A6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1750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2768AF-C3F4-4C1A-B0F0-FA1D4A65867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84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F93A6B-6C75-4F8C-85B9-B9A3D4E0202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249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0" y="1604963"/>
            <a:ext cx="45513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18113" y="1604963"/>
            <a:ext cx="45529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F65437-C6EA-462F-BF47-B8CD0CC0C3F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6169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1E0289-F003-417A-88EF-170A1E326E6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720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12AD02-C1A2-413D-800B-3E35869F5DC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8373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B949B1-27B2-47F1-BC88-4C01032B526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3024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BABE45-3C7E-4CDB-A2E0-3A374E44786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5724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63E16C-B073-46F9-B7D5-ADEB09AB4B1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7371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C5355B-30D4-4664-891D-07CD36721C7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0349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B34005-AC6F-40CD-BD36-DF6F38D19D9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0502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2988" cy="58547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47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FB0055-2222-4899-8C0A-49E74BA962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283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25FBF8-9AFC-4C0A-ACED-3F0ADD00376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5970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0" y="1604963"/>
            <a:ext cx="45513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18113" y="1604963"/>
            <a:ext cx="45529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CADB35-47DF-4127-BF7C-AA91F26050E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33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E8F3D2-AE6C-4CB0-A34E-3629ECBE88F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004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B27107-61B8-43CF-B1AB-64A038661C9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368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27BCEF-D064-4F1F-B833-DFCC28F2ED6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2475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CEE1D1-32BC-4258-9944-E36234DD01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9004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68E276-457C-4FD0-8627-18BB1DD22F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577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372350" y="6356350"/>
            <a:ext cx="23987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fld id="{36E1C14C-910F-4CF5-A80E-F460A2806F50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3050"/>
            <a:ext cx="92567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4963"/>
            <a:ext cx="92567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67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tytułuKliknij, aby edytować styl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372350" y="6356350"/>
            <a:ext cx="23987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fld id="{62266ABE-1F50-4BA6-A350-18D0232044EB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4963"/>
            <a:ext cx="92567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C1C1C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6146" name="AutoShape 2"/>
          <p:cNvGraphicFramePr>
            <a:graphicFrameLocks noChangeAspect="1"/>
          </p:cNvGraphicFramePr>
          <p:nvPr/>
        </p:nvGraphicFramePr>
        <p:xfrm>
          <a:off x="381000" y="381000"/>
          <a:ext cx="1346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6146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"/>
                        <a:ext cx="1346200" cy="213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717032"/>
            <a:ext cx="10287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dirty="0" err="1">
                <a:solidFill>
                  <a:srgbClr val="FFFF00"/>
                </a:solidFill>
                <a:latin typeface="Calibri" charset="0"/>
              </a:rPr>
              <a:t>Pediatric</a:t>
            </a:r>
            <a:r>
              <a:rPr lang="pl-PL" altLang="pl-PL" sz="32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3200" dirty="0" err="1">
                <a:solidFill>
                  <a:srgbClr val="FFFF00"/>
                </a:solidFill>
                <a:latin typeface="Calibri" charset="0"/>
              </a:rPr>
              <a:t>inflammatory</a:t>
            </a:r>
            <a:r>
              <a:rPr lang="pl-PL" altLang="pl-PL" sz="32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3200" dirty="0" err="1">
                <a:solidFill>
                  <a:srgbClr val="FFFF00"/>
                </a:solidFill>
                <a:latin typeface="Calibri" charset="0"/>
              </a:rPr>
              <a:t>bowel</a:t>
            </a:r>
            <a:r>
              <a:rPr lang="pl-PL" altLang="pl-PL" sz="32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3200" dirty="0" err="1">
                <a:solidFill>
                  <a:srgbClr val="FFFF00"/>
                </a:solidFill>
                <a:latin typeface="Calibri" charset="0"/>
              </a:rPr>
              <a:t>disease</a:t>
            </a:r>
            <a:endParaRPr lang="pl-PL" altLang="pl-PL" sz="3200" dirty="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1172" cy="347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3495" y="333375"/>
            <a:ext cx="6120680" cy="742156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Endoscopy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in CU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46956" y="1600200"/>
            <a:ext cx="9865096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disease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severity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worse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distally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very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mild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disease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appear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normal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near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normal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endoscopy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biopsy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confirm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diagnosis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earliest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endoscopic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findings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UC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loss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normal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vascular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markings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followed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by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mucosa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hyperaemia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mucosa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becomes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friable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bleeds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easily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minimal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endoscopic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trauma</a:t>
            </a:r>
          </a:p>
          <a:p>
            <a:pPr marL="1587" indent="0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disease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progress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to form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larger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continuous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ulcers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different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sizes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rounded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superficial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more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irregular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inflammatory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pseudopolyps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can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be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seen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both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CU and CD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</a:pPr>
            <a:endParaRPr lang="pl-PL" altLang="pl-PL" sz="3200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</a:pPr>
            <a:endParaRPr lang="pl-PL" altLang="pl-PL" sz="3200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</a:pPr>
            <a:endParaRPr lang="pl-PL" altLang="pl-PL" sz="32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0"/>
            <a:ext cx="3024187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953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3714750" y="1600200"/>
            <a:ext cx="603825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060" y="548680"/>
            <a:ext cx="8569945" cy="72548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     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Endoscopic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Mayo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Clinic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Score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for UC   </a:t>
            </a:r>
            <a:endParaRPr lang="pl-PL" altLang="pl-PL" dirty="0">
              <a:solidFill>
                <a:srgbClr val="FFFF00"/>
              </a:solidFill>
              <a:latin typeface="Calibri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18213"/>
              </p:ext>
            </p:extLst>
          </p:nvPr>
        </p:nvGraphicFramePr>
        <p:xfrm>
          <a:off x="1028700" y="1828800"/>
          <a:ext cx="8038505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r>
                        <a:rPr lang="pl-PL" sz="2000" b="1" dirty="0" err="1"/>
                        <a:t>Score</a:t>
                      </a:r>
                      <a:endParaRPr lang="pl-PL" sz="2000" b="1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                </a:t>
                      </a:r>
                      <a:r>
                        <a:rPr lang="pl-PL" sz="2000" b="1" dirty="0" err="1"/>
                        <a:t>Endoscopic</a:t>
                      </a:r>
                      <a:r>
                        <a:rPr lang="pl-PL" sz="2000" b="1" baseline="0" dirty="0"/>
                        <a:t> </a:t>
                      </a:r>
                      <a:r>
                        <a:rPr lang="pl-PL" sz="2000" b="1" baseline="0" dirty="0" err="1"/>
                        <a:t>findings</a:t>
                      </a:r>
                      <a:endParaRPr lang="pl-PL" sz="2000" b="1" dirty="0"/>
                    </a:p>
                  </a:txBody>
                  <a:tcPr marL="102870" marR="1028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pl-PL" sz="2000" b="1" dirty="0"/>
                        <a:t>No point</a:t>
                      </a:r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r>
                        <a:rPr lang="pl-PL" sz="2000" b="1" dirty="0" err="1"/>
                        <a:t>Normal</a:t>
                      </a:r>
                      <a:r>
                        <a:rPr lang="pl-PL" sz="2000" b="1" baseline="0" dirty="0"/>
                        <a:t> </a:t>
                      </a:r>
                      <a:r>
                        <a:rPr lang="pl-PL" sz="2000" b="1" baseline="0" dirty="0" err="1"/>
                        <a:t>or</a:t>
                      </a:r>
                      <a:r>
                        <a:rPr lang="pl-PL" sz="2000" b="1" baseline="0" dirty="0"/>
                        <a:t> </a:t>
                      </a:r>
                      <a:r>
                        <a:rPr lang="pl-PL" sz="2000" b="1" baseline="0" dirty="0" err="1"/>
                        <a:t>inactive</a:t>
                      </a:r>
                      <a:r>
                        <a:rPr lang="pl-PL" sz="2000" b="1" baseline="0" dirty="0"/>
                        <a:t> </a:t>
                      </a:r>
                      <a:r>
                        <a:rPr lang="pl-PL" sz="2000" b="1" baseline="0" dirty="0" err="1"/>
                        <a:t>disease</a:t>
                      </a:r>
                      <a:endParaRPr lang="pl-PL" sz="2000" b="1" dirty="0"/>
                    </a:p>
                  </a:txBody>
                  <a:tcPr marL="102870" marR="1028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pl-PL" sz="2000" b="1" dirty="0"/>
                        <a:t>1 point</a:t>
                      </a:r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r>
                        <a:rPr lang="pl-PL" sz="2000" b="1" dirty="0" err="1"/>
                        <a:t>Mild</a:t>
                      </a:r>
                      <a:r>
                        <a:rPr lang="pl-PL" sz="2000" b="1" baseline="0" dirty="0"/>
                        <a:t> </a:t>
                      </a:r>
                      <a:r>
                        <a:rPr lang="pl-PL" sz="2000" b="1" baseline="0" dirty="0" err="1"/>
                        <a:t>disease</a:t>
                      </a:r>
                      <a:r>
                        <a:rPr lang="pl-PL" sz="2000" b="1" baseline="0" dirty="0"/>
                        <a:t>  </a:t>
                      </a:r>
                    </a:p>
                    <a:p>
                      <a:r>
                        <a:rPr lang="pl-PL" sz="2000" b="1" baseline="0" dirty="0"/>
                        <a:t>(</a:t>
                      </a:r>
                      <a:r>
                        <a:rPr lang="pl-PL" sz="2000" b="1" baseline="0" dirty="0" err="1"/>
                        <a:t>erythema</a:t>
                      </a:r>
                      <a:r>
                        <a:rPr lang="pl-PL" sz="2000" b="1" baseline="0" dirty="0"/>
                        <a:t>, </a:t>
                      </a:r>
                      <a:r>
                        <a:rPr lang="pl-PL" sz="2000" b="1" baseline="0" dirty="0" err="1"/>
                        <a:t>decreased</a:t>
                      </a:r>
                      <a:r>
                        <a:rPr lang="pl-PL" sz="2000" b="1" baseline="0" dirty="0"/>
                        <a:t> </a:t>
                      </a:r>
                      <a:r>
                        <a:rPr lang="pl-PL" sz="2000" b="1" baseline="0" dirty="0" err="1"/>
                        <a:t>vascular</a:t>
                      </a:r>
                      <a:r>
                        <a:rPr lang="pl-PL" sz="2000" b="1" baseline="0" dirty="0"/>
                        <a:t> </a:t>
                      </a:r>
                      <a:r>
                        <a:rPr lang="pl-PL" sz="2000" b="1" baseline="0" dirty="0" err="1"/>
                        <a:t>pattern</a:t>
                      </a:r>
                      <a:r>
                        <a:rPr lang="pl-PL" sz="2000" b="1" baseline="0" dirty="0"/>
                        <a:t>, </a:t>
                      </a:r>
                      <a:r>
                        <a:rPr lang="pl-PL" sz="2000" b="1" baseline="0" dirty="0" err="1"/>
                        <a:t>mild</a:t>
                      </a:r>
                      <a:r>
                        <a:rPr lang="pl-PL" sz="2000" b="1" baseline="0" dirty="0"/>
                        <a:t> </a:t>
                      </a:r>
                      <a:r>
                        <a:rPr lang="pl-PL" sz="2000" b="1" baseline="0" dirty="0" err="1"/>
                        <a:t>friability</a:t>
                      </a:r>
                      <a:r>
                        <a:rPr lang="pl-PL" sz="2000" b="1" baseline="0" dirty="0"/>
                        <a:t>)</a:t>
                      </a:r>
                      <a:endParaRPr lang="pl-PL" sz="2000" b="1" dirty="0"/>
                    </a:p>
                  </a:txBody>
                  <a:tcPr marL="102870" marR="1028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pl-PL" sz="2000" b="1" dirty="0"/>
                        <a:t>2 </a:t>
                      </a:r>
                      <a:r>
                        <a:rPr lang="pl-PL" sz="2000" b="1" dirty="0" err="1"/>
                        <a:t>points</a:t>
                      </a:r>
                      <a:endParaRPr lang="pl-PL" sz="2000" b="1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r>
                        <a:rPr lang="pl-PL" sz="2000" b="1" dirty="0" err="1"/>
                        <a:t>Moderate</a:t>
                      </a:r>
                      <a:r>
                        <a:rPr lang="pl-PL" sz="2000" b="1" dirty="0"/>
                        <a:t> </a:t>
                      </a:r>
                      <a:r>
                        <a:rPr lang="pl-PL" sz="2000" b="1" dirty="0" err="1"/>
                        <a:t>disease</a:t>
                      </a:r>
                      <a:r>
                        <a:rPr lang="pl-PL" sz="2000" b="1" dirty="0"/>
                        <a:t> </a:t>
                      </a:r>
                    </a:p>
                    <a:p>
                      <a:r>
                        <a:rPr lang="pl-PL" sz="2000" b="1" dirty="0"/>
                        <a:t>(</a:t>
                      </a:r>
                      <a:r>
                        <a:rPr lang="pl-PL" sz="2000" b="1" dirty="0" err="1"/>
                        <a:t>marked</a:t>
                      </a:r>
                      <a:r>
                        <a:rPr lang="pl-PL" sz="2000" b="1" dirty="0"/>
                        <a:t> </a:t>
                      </a:r>
                      <a:r>
                        <a:rPr lang="pl-PL" sz="2000" b="1" dirty="0" err="1"/>
                        <a:t>erythema</a:t>
                      </a:r>
                      <a:r>
                        <a:rPr lang="pl-PL" sz="2000" b="1" dirty="0"/>
                        <a:t>, </a:t>
                      </a:r>
                      <a:r>
                        <a:rPr lang="pl-PL" sz="2000" b="1" dirty="0" err="1"/>
                        <a:t>lack</a:t>
                      </a:r>
                      <a:r>
                        <a:rPr lang="pl-PL" sz="2000" b="1" dirty="0"/>
                        <a:t> of </a:t>
                      </a:r>
                      <a:r>
                        <a:rPr lang="pl-PL" sz="2000" b="1" dirty="0" err="1"/>
                        <a:t>vascular</a:t>
                      </a:r>
                      <a:r>
                        <a:rPr lang="pl-PL" sz="2000" b="1" dirty="0"/>
                        <a:t> </a:t>
                      </a:r>
                      <a:r>
                        <a:rPr lang="pl-PL" sz="2000" b="1" dirty="0" err="1"/>
                        <a:t>pattern</a:t>
                      </a:r>
                      <a:r>
                        <a:rPr lang="pl-PL" sz="2000" b="1" dirty="0"/>
                        <a:t>,</a:t>
                      </a:r>
                      <a:r>
                        <a:rPr lang="pl-PL" sz="2000" b="1" baseline="0" dirty="0"/>
                        <a:t> </a:t>
                      </a:r>
                      <a:r>
                        <a:rPr lang="pl-PL" sz="2000" b="1" baseline="0" dirty="0" err="1"/>
                        <a:t>friability</a:t>
                      </a:r>
                      <a:r>
                        <a:rPr lang="pl-PL" sz="2000" b="1" baseline="0" dirty="0"/>
                        <a:t>, </a:t>
                      </a:r>
                      <a:r>
                        <a:rPr lang="pl-PL" sz="2000" b="1" baseline="0" dirty="0" err="1"/>
                        <a:t>erosions</a:t>
                      </a:r>
                      <a:r>
                        <a:rPr lang="pl-PL" sz="2000" b="1" dirty="0"/>
                        <a:t>)</a:t>
                      </a:r>
                    </a:p>
                  </a:txBody>
                  <a:tcPr marL="102870" marR="1028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pl-PL" sz="2000" b="1" dirty="0"/>
                        <a:t>3 </a:t>
                      </a:r>
                      <a:r>
                        <a:rPr lang="pl-PL" sz="2000" b="1" dirty="0" err="1"/>
                        <a:t>points</a:t>
                      </a:r>
                      <a:endParaRPr lang="pl-PL" sz="2000" b="1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r>
                        <a:rPr lang="pl-PL" sz="2000" b="1" dirty="0" err="1"/>
                        <a:t>Severe</a:t>
                      </a:r>
                      <a:r>
                        <a:rPr lang="pl-PL" sz="2000" b="1" dirty="0"/>
                        <a:t> </a:t>
                      </a:r>
                      <a:r>
                        <a:rPr lang="pl-PL" sz="2000" b="1" dirty="0" err="1"/>
                        <a:t>disease</a:t>
                      </a:r>
                      <a:r>
                        <a:rPr lang="pl-PL" sz="2000" b="1" dirty="0"/>
                        <a:t> </a:t>
                      </a:r>
                      <a:r>
                        <a:rPr lang="pl-PL" sz="2000" b="1" baseline="0" dirty="0"/>
                        <a:t> </a:t>
                      </a:r>
                    </a:p>
                    <a:p>
                      <a:r>
                        <a:rPr lang="pl-PL" sz="2000" b="1" baseline="0" dirty="0"/>
                        <a:t>(</a:t>
                      </a:r>
                      <a:r>
                        <a:rPr lang="pl-PL" sz="2000" b="1" baseline="0" dirty="0" err="1"/>
                        <a:t>spontanious</a:t>
                      </a:r>
                      <a:r>
                        <a:rPr lang="pl-PL" sz="2000" b="1" baseline="0" dirty="0"/>
                        <a:t> </a:t>
                      </a:r>
                      <a:r>
                        <a:rPr lang="pl-PL" sz="2000" b="1" baseline="0" dirty="0" err="1"/>
                        <a:t>bleeding</a:t>
                      </a:r>
                      <a:r>
                        <a:rPr lang="pl-PL" sz="2000" b="1" baseline="0" dirty="0"/>
                        <a:t>, </a:t>
                      </a:r>
                      <a:r>
                        <a:rPr lang="pl-PL" sz="2000" b="1" baseline="0" dirty="0" err="1"/>
                        <a:t>ulceration</a:t>
                      </a:r>
                      <a:r>
                        <a:rPr lang="pl-PL" sz="2000" b="1" baseline="0" dirty="0"/>
                        <a:t>) </a:t>
                      </a:r>
                      <a:endParaRPr lang="pl-PL" sz="2000" b="1" dirty="0"/>
                    </a:p>
                  </a:txBody>
                  <a:tcPr marL="102870" marR="1028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969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7036" y="78916"/>
            <a:ext cx="7590282" cy="700088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Endoscopy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in CD</a:t>
            </a:r>
            <a:r>
              <a:rPr lang="pl-PL" altLang="pl-PL" sz="4400" dirty="0">
                <a:solidFill>
                  <a:srgbClr val="FFFF00"/>
                </a:solidFill>
                <a:latin typeface="Calibri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18964" y="980728"/>
            <a:ext cx="9721079" cy="5548883"/>
          </a:xfrm>
          <a:ln/>
        </p:spPr>
        <p:txBody>
          <a:bodyPr/>
          <a:lstStyle/>
          <a:p>
            <a:pPr marL="1587" inden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200" dirty="0"/>
              <a:t>- in </a:t>
            </a:r>
            <a:r>
              <a:rPr lang="pl-PL" altLang="pl-PL" sz="2200" dirty="0" err="1"/>
              <a:t>pediatric</a:t>
            </a:r>
            <a:r>
              <a:rPr lang="pl-PL" altLang="pl-PL" sz="2200" dirty="0"/>
              <a:t> CD the </a:t>
            </a:r>
            <a:r>
              <a:rPr lang="pl-PL" altLang="pl-PL" sz="2200" dirty="0" err="1"/>
              <a:t>ileocolonic</a:t>
            </a:r>
            <a:r>
              <a:rPr lang="pl-PL" altLang="pl-PL" sz="2200" dirty="0"/>
              <a:t> region </a:t>
            </a:r>
            <a:r>
              <a:rPr lang="pl-PL" altLang="pl-PL" sz="2200" dirty="0" err="1"/>
              <a:t>is</a:t>
            </a:r>
            <a:r>
              <a:rPr lang="pl-PL" altLang="pl-PL" sz="2200" dirty="0"/>
              <a:t> the most </a:t>
            </a:r>
            <a:r>
              <a:rPr lang="pl-PL" altLang="pl-PL" sz="2200" dirty="0" err="1"/>
              <a:t>common</a:t>
            </a:r>
            <a:r>
              <a:rPr lang="pl-PL" altLang="pl-PL" sz="2200" dirty="0"/>
              <a:t> </a:t>
            </a:r>
            <a:r>
              <a:rPr lang="pl-PL" altLang="pl-PL" sz="2200" dirty="0" err="1"/>
              <a:t>location</a:t>
            </a:r>
            <a:r>
              <a:rPr lang="pl-PL" altLang="pl-PL" sz="2200" dirty="0"/>
              <a:t> </a:t>
            </a:r>
          </a:p>
          <a:p>
            <a:pPr marL="1587" inden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200" dirty="0"/>
              <a:t>- </a:t>
            </a:r>
            <a:r>
              <a:rPr lang="pl-PL" altLang="pl-PL" sz="2200" dirty="0" err="1"/>
              <a:t>disease</a:t>
            </a:r>
            <a:r>
              <a:rPr lang="pl-PL" altLang="pl-PL" sz="2200" dirty="0"/>
              <a:t> </a:t>
            </a:r>
            <a:r>
              <a:rPr lang="pl-PL" altLang="pl-PL" sz="2200" dirty="0" err="1"/>
              <a:t>limited</a:t>
            </a:r>
            <a:r>
              <a:rPr lang="pl-PL" altLang="pl-PL" sz="2200" dirty="0"/>
              <a:t> to the colon </a:t>
            </a:r>
            <a:r>
              <a:rPr lang="pl-PL" altLang="pl-PL" sz="2200" dirty="0" err="1"/>
              <a:t>is</a:t>
            </a:r>
            <a:r>
              <a:rPr lang="pl-PL" altLang="pl-PL" sz="2200" dirty="0"/>
              <a:t> less </a:t>
            </a:r>
            <a:r>
              <a:rPr lang="pl-PL" altLang="pl-PL" sz="2200" dirty="0" err="1"/>
              <a:t>frequently</a:t>
            </a:r>
            <a:r>
              <a:rPr lang="pl-PL" altLang="pl-PL" sz="2200" dirty="0"/>
              <a:t> </a:t>
            </a:r>
            <a:r>
              <a:rPr lang="pl-PL" altLang="pl-PL" sz="2200" dirty="0" err="1"/>
              <a:t>seen</a:t>
            </a:r>
            <a:r>
              <a:rPr lang="pl-PL" altLang="pl-PL" sz="2200" dirty="0"/>
              <a:t> and </a:t>
            </a:r>
            <a:r>
              <a:rPr lang="pl-PL" altLang="pl-PL" sz="2200" dirty="0" err="1"/>
              <a:t>isolated</a:t>
            </a:r>
            <a:r>
              <a:rPr lang="pl-PL" altLang="pl-PL" sz="2200" dirty="0"/>
              <a:t> terminal </a:t>
            </a:r>
            <a:r>
              <a:rPr lang="pl-PL" altLang="pl-PL" sz="2200" dirty="0" err="1"/>
              <a:t>ileal</a:t>
            </a:r>
            <a:r>
              <a:rPr lang="pl-PL" altLang="pl-PL" sz="2200" dirty="0"/>
              <a:t> </a:t>
            </a:r>
            <a:r>
              <a:rPr lang="pl-PL" altLang="pl-PL" sz="2200" dirty="0" err="1"/>
              <a:t>disease</a:t>
            </a:r>
            <a:r>
              <a:rPr lang="pl-PL" altLang="pl-PL" sz="2200" dirty="0"/>
              <a:t> </a:t>
            </a:r>
            <a:r>
              <a:rPr lang="pl-PL" altLang="pl-PL" sz="2200" dirty="0" err="1"/>
              <a:t>is</a:t>
            </a:r>
            <a:r>
              <a:rPr lang="pl-PL" altLang="pl-PL" sz="2200" dirty="0"/>
              <a:t> </a:t>
            </a:r>
            <a:r>
              <a:rPr lang="pl-PL" altLang="pl-PL" sz="2200" dirty="0" err="1"/>
              <a:t>uncommon</a:t>
            </a:r>
            <a:r>
              <a:rPr lang="pl-PL" altLang="pl-PL" sz="2200" dirty="0"/>
              <a:t>, </a:t>
            </a:r>
            <a:r>
              <a:rPr lang="pl-PL" altLang="pl-PL" sz="2200" dirty="0" err="1"/>
              <a:t>occuring</a:t>
            </a:r>
            <a:r>
              <a:rPr lang="pl-PL" altLang="pl-PL" sz="2200" dirty="0"/>
              <a:t> in less </a:t>
            </a:r>
            <a:r>
              <a:rPr lang="pl-PL" altLang="pl-PL" sz="2200" dirty="0" err="1"/>
              <a:t>than</a:t>
            </a:r>
            <a:r>
              <a:rPr lang="pl-PL" altLang="pl-PL" sz="2200" dirty="0"/>
              <a:t> 10% of </a:t>
            </a:r>
            <a:r>
              <a:rPr lang="pl-PL" altLang="pl-PL" sz="2200" dirty="0" err="1"/>
              <a:t>children</a:t>
            </a:r>
            <a:endParaRPr lang="pl-PL" altLang="pl-PL" sz="2200" dirty="0"/>
          </a:p>
          <a:p>
            <a:pPr marL="1587" inden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200" dirty="0"/>
              <a:t>- </a:t>
            </a:r>
            <a:r>
              <a:rPr lang="pl-PL" altLang="pl-PL" sz="2200" dirty="0" err="1"/>
              <a:t>involvement</a:t>
            </a:r>
            <a:r>
              <a:rPr lang="pl-PL" altLang="pl-PL" sz="2200" dirty="0"/>
              <a:t> of the </a:t>
            </a:r>
            <a:r>
              <a:rPr lang="pl-PL" altLang="pl-PL" sz="2200" dirty="0" err="1"/>
              <a:t>gut</a:t>
            </a:r>
            <a:r>
              <a:rPr lang="pl-PL" altLang="pl-PL" sz="2200" dirty="0"/>
              <a:t> </a:t>
            </a:r>
            <a:r>
              <a:rPr lang="pl-PL" altLang="pl-PL" sz="2200" dirty="0" err="1"/>
              <a:t>proximal</a:t>
            </a:r>
            <a:r>
              <a:rPr lang="pl-PL" altLang="pl-PL" sz="2200" dirty="0"/>
              <a:t> to the terminal </a:t>
            </a:r>
            <a:r>
              <a:rPr lang="pl-PL" altLang="pl-PL" sz="2200" dirty="0" err="1"/>
              <a:t>ileum</a:t>
            </a:r>
            <a:r>
              <a:rPr lang="pl-PL" altLang="pl-PL" sz="2200" dirty="0"/>
              <a:t> </a:t>
            </a:r>
            <a:r>
              <a:rPr lang="pl-PL" altLang="pl-PL" sz="2200" dirty="0" err="1"/>
              <a:t>occurs</a:t>
            </a:r>
            <a:r>
              <a:rPr lang="pl-PL" altLang="pl-PL" sz="2200" dirty="0"/>
              <a:t> in </a:t>
            </a:r>
            <a:r>
              <a:rPr lang="pl-PL" altLang="pl-PL" sz="2200" dirty="0" err="1"/>
              <a:t>more</a:t>
            </a:r>
            <a:r>
              <a:rPr lang="pl-PL" altLang="pl-PL" sz="2200" dirty="0"/>
              <a:t> </a:t>
            </a:r>
            <a:r>
              <a:rPr lang="pl-PL" altLang="pl-PL" sz="2200" dirty="0" err="1"/>
              <a:t>than</a:t>
            </a:r>
            <a:r>
              <a:rPr lang="pl-PL" altLang="pl-PL" sz="2200" dirty="0"/>
              <a:t> half of </a:t>
            </a:r>
            <a:r>
              <a:rPr lang="pl-PL" altLang="pl-PL" sz="2200" dirty="0" err="1"/>
              <a:t>children</a:t>
            </a:r>
            <a:r>
              <a:rPr lang="pl-PL" altLang="pl-PL" sz="2200" dirty="0"/>
              <a:t> with </a:t>
            </a:r>
            <a:r>
              <a:rPr lang="pl-PL" altLang="pl-PL" sz="2200" dirty="0" err="1"/>
              <a:t>common</a:t>
            </a:r>
            <a:r>
              <a:rPr lang="pl-PL" altLang="pl-PL" sz="2200" dirty="0"/>
              <a:t> </a:t>
            </a:r>
            <a:r>
              <a:rPr lang="pl-PL" altLang="pl-PL" sz="2200" dirty="0" err="1"/>
              <a:t>areas</a:t>
            </a:r>
            <a:r>
              <a:rPr lang="pl-PL" altLang="pl-PL" sz="2200" dirty="0"/>
              <a:t> </a:t>
            </a:r>
            <a:r>
              <a:rPr lang="pl-PL" altLang="pl-PL" sz="2200" dirty="0" err="1"/>
              <a:t>being</a:t>
            </a:r>
            <a:r>
              <a:rPr lang="pl-PL" altLang="pl-PL" sz="2200" dirty="0"/>
              <a:t> the </a:t>
            </a:r>
            <a:r>
              <a:rPr lang="pl-PL" altLang="pl-PL" sz="2200" dirty="0" err="1"/>
              <a:t>stomach</a:t>
            </a:r>
            <a:r>
              <a:rPr lang="pl-PL" altLang="pl-PL" sz="2200" dirty="0"/>
              <a:t> and </a:t>
            </a:r>
            <a:r>
              <a:rPr lang="pl-PL" altLang="pl-PL" sz="2200" dirty="0" err="1"/>
              <a:t>duodenum</a:t>
            </a:r>
            <a:endParaRPr lang="pl-PL" altLang="pl-PL" sz="2200" dirty="0"/>
          </a:p>
          <a:p>
            <a:pPr marL="1587" inden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pl-PL" sz="2200" dirty="0"/>
              <a:t>- rectal sparing is typically seen in large-bowel CD</a:t>
            </a:r>
            <a:endParaRPr lang="pl-PL" altLang="pl-PL" sz="2200" dirty="0"/>
          </a:p>
          <a:p>
            <a:pPr marL="1587" inden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pl-PL" sz="2200" dirty="0"/>
              <a:t>- CD is characterized by a  transmural inflammation in non-contiguous pattern (so-called </a:t>
            </a:r>
            <a:r>
              <a:rPr lang="en-US" altLang="pl-PL" sz="2200" dirty="0">
                <a:solidFill>
                  <a:srgbClr val="FF0000"/>
                </a:solidFill>
              </a:rPr>
              <a:t>skip lesions</a:t>
            </a:r>
            <a:r>
              <a:rPr lang="en-US" altLang="pl-PL" sz="2200" dirty="0"/>
              <a:t>), anywhere from the mouth to the anus</a:t>
            </a:r>
          </a:p>
          <a:p>
            <a:pPr marL="1587" inden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200" dirty="0"/>
              <a:t>- </a:t>
            </a:r>
            <a:r>
              <a:rPr lang="en-US" altLang="pl-PL" sz="2200" dirty="0"/>
              <a:t>in Crohn’s disease </a:t>
            </a:r>
            <a:r>
              <a:rPr lang="en-US" altLang="pl-PL" sz="2200" dirty="0" err="1"/>
              <a:t>aphtous</a:t>
            </a:r>
            <a:r>
              <a:rPr lang="en-US" altLang="pl-PL" sz="2200" dirty="0"/>
              <a:t> ulcers may be seen early and then may progress to large linear and deep serpiginous „bear claw” ulcers</a:t>
            </a:r>
          </a:p>
          <a:p>
            <a:pPr marL="1587" inden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pl-PL" sz="2200" dirty="0"/>
              <a:t>- the combination of longitudinal and transverse ulceration in an edematous submucosa may lead to a </a:t>
            </a:r>
            <a:r>
              <a:rPr lang="en-US" altLang="pl-PL" sz="2200" dirty="0">
                <a:solidFill>
                  <a:srgbClr val="FF0000"/>
                </a:solidFill>
              </a:rPr>
              <a:t>cobblestone appearance</a:t>
            </a:r>
            <a:r>
              <a:rPr lang="en-US" altLang="pl-PL" sz="2200" dirty="0"/>
              <a:t> of the mucosal surface </a:t>
            </a:r>
          </a:p>
          <a:p>
            <a:pPr marL="1587" indent="0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pl-PL" sz="2200" dirty="0"/>
              <a:t>- up to 11% of </a:t>
            </a:r>
            <a:r>
              <a:rPr lang="en-US" altLang="pl-PL" sz="2200" dirty="0" err="1"/>
              <a:t>paediatric</a:t>
            </a:r>
            <a:r>
              <a:rPr lang="en-US" altLang="pl-PL" sz="2200" dirty="0"/>
              <a:t> patients with Crohn’s disease have esophageal CD  (deep ulcers, nodules and strictures are </a:t>
            </a:r>
            <a:r>
              <a:rPr lang="en-US" altLang="pl-PL" sz="2200" dirty="0" err="1"/>
              <a:t>stongly</a:t>
            </a:r>
            <a:r>
              <a:rPr lang="en-US" altLang="pl-PL" sz="2200" dirty="0"/>
              <a:t> suggestive of CD) </a:t>
            </a:r>
            <a:endParaRPr lang="pl-PL" altLang="pl-PL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3714750" y="1600200"/>
            <a:ext cx="603825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79004" y="332656"/>
            <a:ext cx="9220522" cy="654050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      Simple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Endoscopic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Score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for CD (SES-CD)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0616" y="5733256"/>
            <a:ext cx="9721080" cy="734144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	SES-CD = sum of 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all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variables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 for the 5 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bowel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segments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 </a:t>
            </a:r>
            <a:br>
              <a:rPr lang="pl-PL" altLang="pl-PL" sz="2400" dirty="0">
                <a:solidFill>
                  <a:srgbClr val="FFFF00"/>
                </a:solidFill>
                <a:latin typeface="Calibri" charset="0"/>
              </a:rPr>
            </a:b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(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ileum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 terminale, 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right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 colon, 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transversum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 colon, 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left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 colon, 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rectum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1069"/>
              </p:ext>
            </p:extLst>
          </p:nvPr>
        </p:nvGraphicFramePr>
        <p:xfrm>
          <a:off x="171450" y="1219201"/>
          <a:ext cx="9944100" cy="432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511">
                <a:tc>
                  <a:txBody>
                    <a:bodyPr/>
                    <a:lstStyle/>
                    <a:p>
                      <a:r>
                        <a:rPr lang="pl-PL" sz="1800" dirty="0" err="1"/>
                        <a:t>Variable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No</a:t>
                      </a:r>
                      <a:r>
                        <a:rPr lang="pl-PL" sz="1800" baseline="0" dirty="0"/>
                        <a:t> point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 point</a:t>
                      </a: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2 </a:t>
                      </a:r>
                      <a:r>
                        <a:rPr lang="pl-PL" sz="1800" dirty="0" err="1"/>
                        <a:t>points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3 </a:t>
                      </a:r>
                      <a:r>
                        <a:rPr lang="pl-PL" sz="1800" dirty="0" err="1"/>
                        <a:t>points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504">
                <a:tc>
                  <a:txBody>
                    <a:bodyPr/>
                    <a:lstStyle/>
                    <a:p>
                      <a:r>
                        <a:rPr lang="pl-PL" sz="1800" dirty="0" err="1"/>
                        <a:t>Size</a:t>
                      </a:r>
                      <a:r>
                        <a:rPr lang="pl-PL" sz="1800" baseline="0" dirty="0"/>
                        <a:t> of </a:t>
                      </a:r>
                      <a:r>
                        <a:rPr lang="pl-PL" sz="1800" baseline="0" dirty="0" err="1"/>
                        <a:t>ulcers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 err="1"/>
                        <a:t>None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 err="1"/>
                        <a:t>Apthous</a:t>
                      </a:r>
                      <a:r>
                        <a:rPr lang="pl-PL" sz="1800" dirty="0"/>
                        <a:t> </a:t>
                      </a:r>
                      <a:r>
                        <a:rPr lang="pl-PL" sz="1800" dirty="0" err="1"/>
                        <a:t>ulcers</a:t>
                      </a:r>
                      <a:r>
                        <a:rPr lang="pl-PL" sz="1800" dirty="0"/>
                        <a:t> </a:t>
                      </a:r>
                    </a:p>
                    <a:p>
                      <a:r>
                        <a:rPr lang="pl-PL" sz="1800" dirty="0"/>
                        <a:t>(0.1</a:t>
                      </a:r>
                      <a:r>
                        <a:rPr lang="pl-PL" sz="1800" baseline="0" dirty="0"/>
                        <a:t> to </a:t>
                      </a:r>
                      <a:r>
                        <a:rPr lang="pl-PL" sz="1800" dirty="0"/>
                        <a:t>0.5cm)</a:t>
                      </a: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 err="1"/>
                        <a:t>Large</a:t>
                      </a:r>
                      <a:r>
                        <a:rPr lang="pl-PL" sz="1800" dirty="0"/>
                        <a:t> </a:t>
                      </a:r>
                      <a:r>
                        <a:rPr lang="pl-PL" sz="1800" dirty="0" err="1"/>
                        <a:t>ulcers</a:t>
                      </a:r>
                      <a:endParaRPr lang="pl-PL" sz="1800" dirty="0"/>
                    </a:p>
                    <a:p>
                      <a:r>
                        <a:rPr lang="pl-PL" sz="1800" baseline="0" dirty="0"/>
                        <a:t>(0.5 to 2cm)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 err="1"/>
                        <a:t>Very</a:t>
                      </a:r>
                      <a:r>
                        <a:rPr lang="pl-PL" sz="1800" baseline="0" dirty="0"/>
                        <a:t> </a:t>
                      </a:r>
                      <a:r>
                        <a:rPr lang="pl-PL" sz="1800" baseline="0" dirty="0" err="1"/>
                        <a:t>large</a:t>
                      </a:r>
                      <a:r>
                        <a:rPr lang="pl-PL" sz="1800" baseline="0" dirty="0"/>
                        <a:t> </a:t>
                      </a:r>
                      <a:r>
                        <a:rPr lang="pl-PL" sz="1800" baseline="0" dirty="0" err="1"/>
                        <a:t>ulcers</a:t>
                      </a:r>
                      <a:endParaRPr lang="pl-PL" sz="1800" dirty="0"/>
                    </a:p>
                    <a:p>
                      <a:r>
                        <a:rPr lang="pl-PL" sz="1800" dirty="0"/>
                        <a:t>(&gt;2</a:t>
                      </a:r>
                      <a:r>
                        <a:rPr lang="pl-PL" sz="1800" baseline="0" dirty="0"/>
                        <a:t> cm)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504">
                <a:tc>
                  <a:txBody>
                    <a:bodyPr/>
                    <a:lstStyle/>
                    <a:p>
                      <a:r>
                        <a:rPr lang="pl-PL" sz="1800" dirty="0" err="1"/>
                        <a:t>Ulcerated</a:t>
                      </a:r>
                      <a:r>
                        <a:rPr lang="pl-PL" sz="1800" baseline="0" dirty="0"/>
                        <a:t> </a:t>
                      </a:r>
                      <a:r>
                        <a:rPr lang="pl-PL" sz="1800" baseline="0" dirty="0" err="1"/>
                        <a:t>surface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 err="1"/>
                        <a:t>None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&lt;10%</a:t>
                      </a: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10-30%</a:t>
                      </a: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&gt;30%</a:t>
                      </a:r>
                    </a:p>
                  </a:txBody>
                  <a:tcPr marL="102870" marR="102870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504">
                <a:tc>
                  <a:txBody>
                    <a:bodyPr/>
                    <a:lstStyle/>
                    <a:p>
                      <a:r>
                        <a:rPr lang="pl-PL" sz="1800" dirty="0" err="1"/>
                        <a:t>Affected</a:t>
                      </a:r>
                      <a:r>
                        <a:rPr lang="pl-PL" sz="1800" baseline="0" dirty="0"/>
                        <a:t> </a:t>
                      </a:r>
                      <a:r>
                        <a:rPr lang="pl-PL" sz="1800" baseline="0" dirty="0" err="1"/>
                        <a:t>surface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 err="1"/>
                        <a:t>Unaffected</a:t>
                      </a:r>
                      <a:r>
                        <a:rPr lang="pl-PL" sz="1800" baseline="0" dirty="0"/>
                        <a:t> segment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&lt;50%</a:t>
                      </a: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50-75%</a:t>
                      </a: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&gt;75%</a:t>
                      </a:r>
                    </a:p>
                  </a:txBody>
                  <a:tcPr marL="102870" marR="102870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504">
                <a:tc>
                  <a:txBody>
                    <a:bodyPr/>
                    <a:lstStyle/>
                    <a:p>
                      <a:r>
                        <a:rPr lang="pl-PL" sz="1800" dirty="0" err="1"/>
                        <a:t>Presence</a:t>
                      </a:r>
                      <a:r>
                        <a:rPr lang="pl-PL" sz="1800" baseline="0" dirty="0"/>
                        <a:t> of </a:t>
                      </a:r>
                      <a:r>
                        <a:rPr lang="pl-PL" sz="1800" baseline="0" dirty="0" err="1"/>
                        <a:t>narrowings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 err="1"/>
                        <a:t>None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Single, </a:t>
                      </a:r>
                    </a:p>
                    <a:p>
                      <a:r>
                        <a:rPr lang="pl-PL" sz="1800" dirty="0" err="1"/>
                        <a:t>can</a:t>
                      </a:r>
                      <a:r>
                        <a:rPr lang="pl-PL" sz="1800" baseline="0" dirty="0"/>
                        <a:t> be </a:t>
                      </a:r>
                      <a:r>
                        <a:rPr lang="pl-PL" sz="1800" baseline="0" dirty="0" err="1"/>
                        <a:t>passed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 err="1"/>
                        <a:t>Multiple</a:t>
                      </a:r>
                      <a:r>
                        <a:rPr lang="pl-PL" sz="1800" dirty="0"/>
                        <a:t>, </a:t>
                      </a:r>
                    </a:p>
                    <a:p>
                      <a:r>
                        <a:rPr lang="pl-PL" sz="1800" dirty="0" err="1"/>
                        <a:t>can</a:t>
                      </a:r>
                      <a:r>
                        <a:rPr lang="pl-PL" sz="1800" dirty="0"/>
                        <a:t> be </a:t>
                      </a:r>
                      <a:r>
                        <a:rPr lang="pl-PL" sz="1800" dirty="0" err="1"/>
                        <a:t>passed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r>
                        <a:rPr lang="pl-PL" sz="1800" dirty="0" err="1"/>
                        <a:t>Cannot</a:t>
                      </a:r>
                      <a:r>
                        <a:rPr lang="pl-PL" sz="1800" baseline="0" dirty="0"/>
                        <a:t> be </a:t>
                      </a:r>
                      <a:r>
                        <a:rPr lang="pl-PL" sz="1800" baseline="0" dirty="0" err="1"/>
                        <a:t>passed</a:t>
                      </a:r>
                      <a:endParaRPr lang="pl-PL" sz="1800" dirty="0"/>
                    </a:p>
                  </a:txBody>
                  <a:tcPr marL="102870" marR="102870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23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779657"/>
            <a:ext cx="4748115" cy="114300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Pediatric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Ulcerative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Colitis Activity Index (PUCAI)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D0D8B56-3797-4712-BCC4-0C011EB20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540" y="72519"/>
            <a:ext cx="4008985" cy="67129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18964" y="908720"/>
            <a:ext cx="4104456" cy="557808"/>
          </a:xfrm>
          <a:ln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Paediatric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Crohn’s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Disease</a:t>
            </a: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 </a:t>
            </a:r>
            <a:br>
              <a:rPr lang="pl-PL" altLang="pl-PL" sz="2400" dirty="0">
                <a:solidFill>
                  <a:srgbClr val="FFFF00"/>
                </a:solidFill>
                <a:latin typeface="Calibri" charset="0"/>
              </a:rPr>
            </a:b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Activity Index </a:t>
            </a:r>
            <a:r>
              <a:rPr lang="pl-PL" altLang="pl-PL" sz="2400" dirty="0" err="1">
                <a:solidFill>
                  <a:srgbClr val="FFFF00"/>
                </a:solidFill>
                <a:latin typeface="Calibri" charset="0"/>
              </a:rPr>
              <a:t>Classification</a:t>
            </a:r>
            <a:br>
              <a:rPr lang="pl-PL" altLang="pl-PL" sz="2400" dirty="0">
                <a:solidFill>
                  <a:srgbClr val="FFFF00"/>
                </a:solidFill>
                <a:latin typeface="Calibri" charset="0"/>
              </a:rPr>
            </a:br>
            <a:r>
              <a:rPr lang="pl-PL" altLang="pl-PL" sz="2400" dirty="0">
                <a:solidFill>
                  <a:srgbClr val="FFFF00"/>
                </a:solidFill>
                <a:latin typeface="Calibri" charset="0"/>
              </a:rPr>
              <a:t>(PCDAI) </a:t>
            </a:r>
            <a:br>
              <a:rPr lang="pl-PL" altLang="pl-PL" sz="2400" dirty="0">
                <a:solidFill>
                  <a:srgbClr val="FFFF00"/>
                </a:solidFill>
                <a:latin typeface="Calibri" charset="0"/>
              </a:rPr>
            </a:br>
            <a:br>
              <a:rPr lang="pl-PL" altLang="pl-PL" sz="2400" dirty="0">
                <a:solidFill>
                  <a:srgbClr val="FF0000"/>
                </a:solidFill>
                <a:latin typeface="Calibri" charset="0"/>
              </a:rPr>
            </a:br>
            <a:endParaRPr lang="pl-PL" altLang="pl-PL" sz="2400" dirty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7242E5B-AD8A-434A-BC62-DF7AC3DD3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3" b="973"/>
          <a:stretch/>
        </p:blipFill>
        <p:spPr>
          <a:xfrm>
            <a:off x="4567436" y="189000"/>
            <a:ext cx="5544000" cy="648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48" y="260648"/>
            <a:ext cx="9772650" cy="504056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Montreal and Paris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classification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UC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7D9AE7-2D45-4FD7-A91A-F64B3469E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" t="1865" r="1837" b="2876"/>
          <a:stretch/>
        </p:blipFill>
        <p:spPr>
          <a:xfrm>
            <a:off x="1727186" y="980728"/>
            <a:ext cx="6832627" cy="550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97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312210"/>
            <a:ext cx="9052570" cy="504056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Montreal and Paris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classification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CD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4568" y="1052736"/>
            <a:ext cx="9289032" cy="536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FFFFFF"/>
                </a:solidFill>
                <a:latin typeface="+mn-lt"/>
                <a:ea typeface="+mn-ea"/>
              </a:defRPr>
            </a:lvl2pPr>
            <a:lvl3pPr marL="11430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3pPr>
            <a:lvl4pPr marL="16002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4pPr>
            <a:lvl5pPr marL="20574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u="sng" kern="0" dirty="0"/>
              <a:t>Age </a:t>
            </a:r>
            <a:r>
              <a:rPr lang="pl-PL" altLang="pl-PL" sz="2200" u="sng" kern="0" dirty="0" err="1"/>
              <a:t>at</a:t>
            </a:r>
            <a:r>
              <a:rPr lang="pl-PL" altLang="pl-PL" sz="2200" u="sng" kern="0" dirty="0"/>
              <a:t> </a:t>
            </a:r>
            <a:r>
              <a:rPr lang="pl-PL" altLang="pl-PL" sz="2200" u="sng" kern="0" dirty="0" err="1"/>
              <a:t>diagnosis</a:t>
            </a:r>
            <a:r>
              <a:rPr lang="pl-PL" altLang="pl-PL" sz="2200" kern="0" dirty="0"/>
              <a:t> 		A1 </a:t>
            </a:r>
            <a:r>
              <a:rPr lang="pl-PL" altLang="pl-PL" sz="2200" kern="0" dirty="0" err="1"/>
              <a:t>below</a:t>
            </a:r>
            <a:r>
              <a:rPr lang="pl-PL" altLang="pl-PL" sz="2200" kern="0" dirty="0"/>
              <a:t> 16 y</a:t>
            </a:r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kern="0" dirty="0"/>
              <a:t>					A2 </a:t>
            </a:r>
            <a:r>
              <a:rPr lang="pl-PL" altLang="pl-PL" sz="2200" kern="0" dirty="0" err="1"/>
              <a:t>between</a:t>
            </a:r>
            <a:r>
              <a:rPr lang="pl-PL" altLang="pl-PL" sz="2200" kern="0" dirty="0"/>
              <a:t> 17 and 40 y</a:t>
            </a:r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kern="0" dirty="0"/>
              <a:t>					A3 </a:t>
            </a:r>
            <a:r>
              <a:rPr lang="pl-PL" altLang="pl-PL" sz="2200" kern="0" dirty="0" err="1"/>
              <a:t>above</a:t>
            </a:r>
            <a:r>
              <a:rPr lang="pl-PL" altLang="pl-PL" sz="2200" kern="0" dirty="0"/>
              <a:t> 40 y</a:t>
            </a:r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u="sng" kern="0" dirty="0" err="1"/>
              <a:t>Location</a:t>
            </a:r>
            <a:r>
              <a:rPr lang="pl-PL" altLang="pl-PL" sz="2200" kern="0" dirty="0"/>
              <a:t>			L1 </a:t>
            </a:r>
            <a:r>
              <a:rPr lang="pl-PL" altLang="pl-PL" sz="2200" kern="0" dirty="0" err="1"/>
              <a:t>ileal</a:t>
            </a:r>
            <a:endParaRPr lang="pl-PL" altLang="pl-PL" sz="2200" kern="0" dirty="0"/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kern="0" dirty="0"/>
              <a:t>					L2 </a:t>
            </a:r>
            <a:r>
              <a:rPr lang="pl-PL" altLang="pl-PL" sz="2200" kern="0" dirty="0" err="1"/>
              <a:t>colonic</a:t>
            </a:r>
            <a:endParaRPr lang="pl-PL" altLang="pl-PL" sz="2200" kern="0" dirty="0"/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kern="0" dirty="0"/>
              <a:t>					L3 </a:t>
            </a:r>
            <a:r>
              <a:rPr lang="pl-PL" altLang="pl-PL" sz="2200" kern="0" dirty="0" err="1"/>
              <a:t>ileocolonic</a:t>
            </a:r>
            <a:endParaRPr lang="pl-PL" altLang="pl-PL" sz="2200" kern="0" dirty="0"/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kern="0" dirty="0"/>
              <a:t>					L4 </a:t>
            </a:r>
            <a:r>
              <a:rPr lang="pl-PL" altLang="pl-PL" sz="2200" kern="0" dirty="0" err="1"/>
              <a:t>isolated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upper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disease</a:t>
            </a:r>
            <a:endParaRPr lang="pl-PL" altLang="pl-PL" sz="2200" kern="0" dirty="0"/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kern="0" dirty="0"/>
              <a:t>					(L4 </a:t>
            </a:r>
            <a:r>
              <a:rPr lang="pl-PL" altLang="pl-PL" sz="2200" kern="0" dirty="0" err="1"/>
              <a:t>is</a:t>
            </a:r>
            <a:r>
              <a:rPr lang="pl-PL" altLang="pl-PL" sz="2200" kern="0" dirty="0"/>
              <a:t> a </a:t>
            </a:r>
            <a:r>
              <a:rPr lang="pl-PL" altLang="pl-PL" sz="2200" kern="0" dirty="0" err="1"/>
              <a:t>modifier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that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can</a:t>
            </a:r>
            <a:r>
              <a:rPr lang="pl-PL" altLang="pl-PL" sz="2200" kern="0" dirty="0"/>
              <a:t> be </a:t>
            </a:r>
            <a:r>
              <a:rPr lang="pl-PL" altLang="pl-PL" sz="2200" kern="0" dirty="0" err="1"/>
              <a:t>added</a:t>
            </a:r>
            <a:r>
              <a:rPr lang="pl-PL" altLang="pl-PL" sz="2200" kern="0" dirty="0"/>
              <a:t> to L1-L3)</a:t>
            </a:r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u="sng" kern="0" dirty="0" err="1"/>
              <a:t>Behaviour</a:t>
            </a:r>
            <a:r>
              <a:rPr lang="pl-PL" altLang="pl-PL" sz="2200" kern="0" dirty="0"/>
              <a:t>			B1 non‐</a:t>
            </a:r>
            <a:r>
              <a:rPr lang="pl-PL" altLang="pl-PL" sz="2200" kern="0" dirty="0" err="1"/>
              <a:t>stricturing</a:t>
            </a:r>
            <a:r>
              <a:rPr lang="pl-PL" altLang="pl-PL" sz="2200" kern="0" dirty="0"/>
              <a:t>, non‐</a:t>
            </a:r>
            <a:r>
              <a:rPr lang="pl-PL" altLang="pl-PL" sz="2200" kern="0" dirty="0" err="1"/>
              <a:t>penetrating</a:t>
            </a:r>
            <a:endParaRPr lang="pl-PL" altLang="pl-PL" sz="2200" kern="0" dirty="0"/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kern="0" dirty="0"/>
              <a:t>					B2 </a:t>
            </a:r>
            <a:r>
              <a:rPr lang="pl-PL" altLang="pl-PL" sz="2200" kern="0" dirty="0" err="1"/>
              <a:t>stricturing</a:t>
            </a:r>
            <a:endParaRPr lang="pl-PL" altLang="pl-PL" sz="2200" kern="0" dirty="0"/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kern="0" dirty="0"/>
              <a:t>					B3 </a:t>
            </a:r>
            <a:r>
              <a:rPr lang="pl-PL" altLang="pl-PL" sz="2200" kern="0" dirty="0" err="1"/>
              <a:t>penetrating</a:t>
            </a:r>
            <a:r>
              <a:rPr lang="pl-PL" altLang="pl-PL" sz="2200" kern="0" dirty="0"/>
              <a:t> 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200" kern="0" dirty="0"/>
              <a:t>*p </a:t>
            </a:r>
            <a:r>
              <a:rPr lang="pl-PL" altLang="pl-PL" sz="2200" kern="0" dirty="0" err="1"/>
              <a:t>perianal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disease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modifier</a:t>
            </a:r>
            <a:r>
              <a:rPr lang="pl-PL" altLang="pl-PL" sz="2200" kern="0" dirty="0"/>
              <a:t> (</a:t>
            </a:r>
            <a:r>
              <a:rPr lang="pl-PL" altLang="pl-PL" sz="2200" kern="0" dirty="0" err="1"/>
              <a:t>is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added</a:t>
            </a:r>
            <a:r>
              <a:rPr lang="pl-PL" altLang="pl-PL" sz="2200" kern="0" dirty="0"/>
              <a:t> to B1-B3 </a:t>
            </a:r>
            <a:r>
              <a:rPr lang="pl-PL" altLang="pl-PL" sz="2200" kern="0" dirty="0" err="1"/>
              <a:t>when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concomitant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perianal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disease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is</a:t>
            </a:r>
            <a:r>
              <a:rPr lang="pl-PL" altLang="pl-PL" sz="2200" kern="0" dirty="0"/>
              <a:t> </a:t>
            </a:r>
            <a:r>
              <a:rPr lang="pl-PL" altLang="pl-PL" sz="2200" kern="0" dirty="0" err="1"/>
              <a:t>present</a:t>
            </a:r>
            <a:r>
              <a:rPr lang="pl-PL" altLang="pl-PL" sz="2200" kern="0" dirty="0"/>
              <a:t>)</a:t>
            </a:r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altLang="pl-PL" sz="2400" kern="0" dirty="0"/>
          </a:p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l-PL" altLang="pl-PL" sz="2400" kern="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65547C3-E3C8-4865-8437-B7B664B48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6"/>
          <a:stretch/>
        </p:blipFill>
        <p:spPr>
          <a:xfrm>
            <a:off x="255272" y="1032422"/>
            <a:ext cx="9877897" cy="55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23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404664"/>
            <a:ext cx="9000430" cy="719807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Histopathology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IBD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62980" y="1268413"/>
            <a:ext cx="9474770" cy="481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histologic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features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IBD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those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a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chronic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active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colitis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0000"/>
                </a:solidFill>
                <a:latin typeface="Calibri" charset="0"/>
              </a:rPr>
              <a:t>features</a:t>
            </a:r>
            <a:r>
              <a:rPr lang="pl-PL" altLang="pl-PL" sz="2400" dirty="0">
                <a:solidFill>
                  <a:srgbClr val="FF0000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0000"/>
                </a:solidFill>
                <a:latin typeface="Calibri" charset="0"/>
              </a:rPr>
              <a:t>chronicity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include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crypt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distorsion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crypt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branching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a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lymphoplasmacytic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infiltrate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deep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to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crypts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Paneth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cell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metaplasia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on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left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side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the colon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0000"/>
                </a:solidFill>
                <a:latin typeface="Calibri" charset="0"/>
              </a:rPr>
              <a:t>activity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characterized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by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neutrophils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the lamina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propria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epithelium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within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crypt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lumens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forming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crypt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abscesses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more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severe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forms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there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be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mucosal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necrosis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ulceration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inflammatory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polyps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inflamed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mucosa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chronic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active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inflammation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the lamina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propria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in CD,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inflammatory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process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focal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inflamed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areas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bordered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by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normal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crypts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in CD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fissural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ulcers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extend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into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wall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intestine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59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48" y="404664"/>
            <a:ext cx="9000430" cy="719807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Histopathology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IBD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62980" y="1268413"/>
            <a:ext cx="9474770" cy="481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hallmark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CD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nonnecrotizing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sarcoid-like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granuloma,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particularly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when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found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away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from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crypt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in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deep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submucosa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lymphoid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follicles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lymph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nodes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granulomas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were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identified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61%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fully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investigated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pediatric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patients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42%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these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granulomas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were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found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only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the terminal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ileum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upper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gastrointestinal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tract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</a:p>
        </p:txBody>
      </p:sp>
      <p:pic>
        <p:nvPicPr>
          <p:cNvPr id="5" name="Picture 6" descr="C:\Documents and Settings\UMK\Moje dokumenty\Moje obrazy\GH-06-174_g0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16" y="3566023"/>
            <a:ext cx="3225532" cy="329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187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40" y="332656"/>
            <a:ext cx="9258300" cy="114300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Inflammatory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bowel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disease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(IBD)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18964" y="1412776"/>
            <a:ext cx="9793088" cy="488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</a:pP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Inflammatory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bowel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disease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(IBD) –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chronic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inflammation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of the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gastrointestinal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tract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(GI) with </a:t>
            </a:r>
            <a:r>
              <a:rPr lang="pl-PL" altLang="pl-PL" sz="2200" dirty="0" err="1">
                <a:solidFill>
                  <a:srgbClr val="FF0000"/>
                </a:solidFill>
                <a:latin typeface="Calibri" charset="0"/>
              </a:rPr>
              <a:t>variable</a:t>
            </a:r>
            <a:r>
              <a:rPr lang="pl-PL" altLang="pl-PL" sz="22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0000"/>
                </a:solidFill>
                <a:latin typeface="Calibri" charset="0"/>
              </a:rPr>
              <a:t>periods</a:t>
            </a:r>
            <a:r>
              <a:rPr lang="pl-PL" altLang="pl-PL" sz="2200" dirty="0">
                <a:solidFill>
                  <a:srgbClr val="FF0000"/>
                </a:solidFill>
                <a:latin typeface="Calibri" charset="0"/>
              </a:rPr>
              <a:t> of </a:t>
            </a:r>
            <a:r>
              <a:rPr lang="pl-PL" altLang="pl-PL" sz="2200" dirty="0" err="1">
                <a:solidFill>
                  <a:srgbClr val="FF0000"/>
                </a:solidFill>
                <a:latin typeface="Calibri" charset="0"/>
              </a:rPr>
              <a:t>remission</a:t>
            </a:r>
            <a:r>
              <a:rPr lang="pl-PL" altLang="pl-PL" sz="2200" dirty="0">
                <a:solidFill>
                  <a:srgbClr val="FF0000"/>
                </a:solidFill>
                <a:latin typeface="Calibri" charset="0"/>
              </a:rPr>
              <a:t> and </a:t>
            </a:r>
            <a:r>
              <a:rPr lang="pl-PL" altLang="pl-PL" sz="2200" dirty="0" err="1">
                <a:solidFill>
                  <a:srgbClr val="FF0000"/>
                </a:solidFill>
                <a:latin typeface="Calibri" charset="0"/>
              </a:rPr>
              <a:t>exacerbation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</a:pP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</a:pP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The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main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forms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of IBD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are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: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200" u="sng" dirty="0">
                <a:solidFill>
                  <a:srgbClr val="FFFFFF"/>
                </a:solidFill>
                <a:latin typeface="Calibri" charset="0"/>
              </a:rPr>
              <a:t>1/ </a:t>
            </a:r>
            <a:r>
              <a:rPr lang="pl-PL" altLang="pl-PL" sz="2200" u="sng" dirty="0" err="1">
                <a:solidFill>
                  <a:srgbClr val="FFFFFF"/>
                </a:solidFill>
                <a:latin typeface="Calibri" charset="0"/>
              </a:rPr>
              <a:t>Crohn’s</a:t>
            </a:r>
            <a:r>
              <a:rPr lang="pl-PL" altLang="pl-PL" sz="2200" u="sng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u="sng" dirty="0" err="1">
                <a:solidFill>
                  <a:srgbClr val="FFFFFF"/>
                </a:solidFill>
                <a:latin typeface="Calibri" charset="0"/>
              </a:rPr>
              <a:t>Disease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(CD)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200" u="sng" dirty="0">
                <a:solidFill>
                  <a:srgbClr val="FFFFFF"/>
                </a:solidFill>
                <a:latin typeface="Calibri" charset="0"/>
              </a:rPr>
              <a:t>2/ </a:t>
            </a:r>
            <a:r>
              <a:rPr lang="pl-PL" altLang="pl-PL" sz="2200" u="sng" dirty="0" err="1">
                <a:solidFill>
                  <a:srgbClr val="FFFFFF"/>
                </a:solidFill>
                <a:latin typeface="Calibri" charset="0"/>
              </a:rPr>
              <a:t>ulcerative</a:t>
            </a:r>
            <a:r>
              <a:rPr lang="pl-PL" altLang="pl-PL" sz="2200" u="sng" dirty="0">
                <a:solidFill>
                  <a:srgbClr val="FFFFFF"/>
                </a:solidFill>
                <a:latin typeface="Calibri" charset="0"/>
              </a:rPr>
              <a:t> colitis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(UC) and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SzTx/>
            </a:pP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3/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indeterminate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colitis (IC)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unclassified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IBD (IBD-U) –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chronic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colitis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without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definite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features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of UC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CD</a:t>
            </a:r>
          </a:p>
          <a:p>
            <a:pPr marL="342900" indent="-342900" hangingPunct="1">
              <a:lnSpc>
                <a:spcPct val="100000"/>
              </a:lnSpc>
              <a:spcBef>
                <a:spcPts val="638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not a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distinct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entity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and no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diagnostic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criteria</a:t>
            </a:r>
            <a:endParaRPr lang="pl-PL" altLang="pl-PL" sz="2200" dirty="0">
              <a:solidFill>
                <a:srgbClr val="FFFFFF"/>
              </a:solidFill>
              <a:latin typeface="Calibri" charset="0"/>
            </a:endParaRPr>
          </a:p>
          <a:p>
            <a:pPr marL="342900" indent="-342900" hangingPunct="1">
              <a:lnSpc>
                <a:spcPct val="100000"/>
              </a:lnSpc>
              <a:spcBef>
                <a:spcPts val="638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occurs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in 1-20% of IBD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cases</a:t>
            </a:r>
            <a:endParaRPr lang="pl-PL" altLang="pl-PL" sz="2200" dirty="0">
              <a:solidFill>
                <a:srgbClr val="FFFFFF"/>
              </a:solidFill>
              <a:latin typeface="Calibri" charset="0"/>
            </a:endParaRPr>
          </a:p>
          <a:p>
            <a:pPr marL="342900" indent="-342900" hangingPunct="1">
              <a:lnSpc>
                <a:spcPct val="100000"/>
              </a:lnSpc>
              <a:spcBef>
                <a:spcPts val="638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approximately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80% of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indeterminate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colitis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cases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could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be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definitively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categorized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as UC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CD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within</a:t>
            </a:r>
            <a:r>
              <a:rPr lang="pl-PL" altLang="pl-PL" sz="2200" dirty="0">
                <a:solidFill>
                  <a:srgbClr val="FFFFFF"/>
                </a:solidFill>
                <a:latin typeface="Calibri" charset="0"/>
              </a:rPr>
              <a:t> 8 </a:t>
            </a:r>
            <a:r>
              <a:rPr lang="pl-PL" altLang="pl-PL" sz="2200" dirty="0" err="1">
                <a:solidFill>
                  <a:srgbClr val="FFFFFF"/>
                </a:solidFill>
                <a:latin typeface="Calibri" charset="0"/>
              </a:rPr>
              <a:t>years</a:t>
            </a:r>
            <a:endParaRPr lang="pl-PL" altLang="pl-PL" sz="2200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</a:pP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980" y="445160"/>
            <a:ext cx="9000430" cy="719807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Small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bowel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imaging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IBD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62980" y="1196752"/>
            <a:ext cx="5400600" cy="51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u="sng" dirty="0">
                <a:solidFill>
                  <a:srgbClr val="FFFFFF"/>
                </a:solidFill>
                <a:latin typeface="Calibri" charset="0"/>
              </a:rPr>
              <a:t>MRE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(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magnetic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resonance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enterography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)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can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estimate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both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intestinal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inflammation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degree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damage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preferred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over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CT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because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high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diagnostic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accuracy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lack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radiation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involved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u="sng" dirty="0" err="1">
                <a:solidFill>
                  <a:srgbClr val="FFFFFF"/>
                </a:solidFill>
                <a:latin typeface="Calibri" charset="0"/>
              </a:rPr>
              <a:t>pelvic</a:t>
            </a:r>
            <a:r>
              <a:rPr lang="pl-PL" altLang="pl-PL" sz="2400" u="sng" dirty="0">
                <a:solidFill>
                  <a:srgbClr val="FFFFFF"/>
                </a:solidFill>
                <a:latin typeface="Calibri" charset="0"/>
              </a:rPr>
              <a:t> MRI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recommended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for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evaluation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patients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CD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suspected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proven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perianal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involvement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marL="344487" indent="-34290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  <a:buFontTx/>
              <a:buChar char="-"/>
            </a:pP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17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972" y="701621"/>
            <a:ext cx="9258300" cy="648072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A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comparison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pediatric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- versus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adult-onset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IBD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E408DF0-CC7B-4910-844A-620411D64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" b="3648"/>
          <a:stretch/>
        </p:blipFill>
        <p:spPr>
          <a:xfrm>
            <a:off x="337500" y="1772816"/>
            <a:ext cx="961200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0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7100" y="548680"/>
            <a:ext cx="9772650" cy="504056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The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diagnosis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pediatric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IBD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9079" y="1950244"/>
            <a:ext cx="92890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FFFFFF"/>
                </a:solidFill>
                <a:latin typeface="+mn-lt"/>
                <a:ea typeface="+mn-ea"/>
              </a:defRPr>
            </a:lvl2pPr>
            <a:lvl3pPr marL="11430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3pPr>
            <a:lvl4pPr marL="16002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4pPr>
            <a:lvl5pPr marL="20574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pPr indent="-341313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400" dirty="0"/>
              <a:t>The </a:t>
            </a:r>
            <a:r>
              <a:rPr lang="pl-PL" sz="2400" dirty="0" err="1"/>
              <a:t>diagnosis</a:t>
            </a:r>
            <a:r>
              <a:rPr lang="pl-PL" sz="2400" dirty="0"/>
              <a:t> of </a:t>
            </a:r>
            <a:r>
              <a:rPr lang="pl-PL" sz="2400" dirty="0" err="1"/>
              <a:t>pediatric</a:t>
            </a:r>
            <a:r>
              <a:rPr lang="pl-PL" sz="2400" dirty="0"/>
              <a:t> IBD </a:t>
            </a:r>
            <a:r>
              <a:rPr lang="pl-PL" sz="2400" dirty="0" err="1"/>
              <a:t>should</a:t>
            </a:r>
            <a:r>
              <a:rPr lang="pl-PL" sz="2400" dirty="0"/>
              <a:t> be </a:t>
            </a:r>
            <a:r>
              <a:rPr lang="pl-PL" sz="2400" dirty="0" err="1"/>
              <a:t>based</a:t>
            </a:r>
            <a:r>
              <a:rPr lang="pl-PL" sz="2400" dirty="0"/>
              <a:t> on a </a:t>
            </a:r>
            <a:r>
              <a:rPr lang="pl-PL" sz="2400" dirty="0" err="1"/>
              <a:t>combination</a:t>
            </a:r>
            <a:r>
              <a:rPr lang="pl-PL" sz="2400" dirty="0"/>
              <a:t> of </a:t>
            </a:r>
            <a:r>
              <a:rPr lang="pl-PL" sz="2400" dirty="0" err="1"/>
              <a:t>history</a:t>
            </a:r>
            <a:r>
              <a:rPr lang="pl-PL" sz="2400" dirty="0"/>
              <a:t>, </a:t>
            </a:r>
            <a:r>
              <a:rPr lang="pl-PL" sz="2400" dirty="0" err="1"/>
              <a:t>physical</a:t>
            </a:r>
            <a:r>
              <a:rPr lang="pl-PL" sz="2400" dirty="0"/>
              <a:t> </a:t>
            </a:r>
            <a:r>
              <a:rPr lang="pl-PL" sz="2400" dirty="0" err="1"/>
              <a:t>examination</a:t>
            </a:r>
            <a:r>
              <a:rPr lang="pl-PL" sz="2400" dirty="0"/>
              <a:t> and </a:t>
            </a:r>
            <a:r>
              <a:rPr lang="pl-PL" sz="2400" dirty="0" err="1"/>
              <a:t>ileocolonoscopy</a:t>
            </a:r>
            <a:r>
              <a:rPr lang="pl-PL" sz="2400" dirty="0"/>
              <a:t> with </a:t>
            </a:r>
            <a:r>
              <a:rPr lang="pl-PL" sz="2400" dirty="0" err="1"/>
              <a:t>histology</a:t>
            </a:r>
            <a:r>
              <a:rPr lang="pl-PL" sz="2400" dirty="0"/>
              <a:t> on </a:t>
            </a:r>
            <a:r>
              <a:rPr lang="pl-PL" sz="2400" dirty="0" err="1"/>
              <a:t>multiple</a:t>
            </a:r>
            <a:r>
              <a:rPr lang="pl-PL" sz="2400" dirty="0"/>
              <a:t> </a:t>
            </a:r>
            <a:r>
              <a:rPr lang="pl-PL" sz="2400" dirty="0" err="1"/>
              <a:t>biopsies</a:t>
            </a:r>
            <a:r>
              <a:rPr lang="pl-PL" sz="2400" dirty="0"/>
              <a:t> </a:t>
            </a:r>
            <a:r>
              <a:rPr lang="pl-PL" sz="2400" dirty="0" err="1"/>
              <a:t>performed</a:t>
            </a:r>
            <a:r>
              <a:rPr lang="pl-PL" sz="2400" dirty="0"/>
              <a:t> by a </a:t>
            </a:r>
            <a:r>
              <a:rPr lang="pl-PL" sz="2400" dirty="0" err="1"/>
              <a:t>gastroenterologist</a:t>
            </a:r>
            <a:r>
              <a:rPr lang="pl-PL" sz="2400" dirty="0"/>
              <a:t> with </a:t>
            </a:r>
            <a:r>
              <a:rPr lang="pl-PL" sz="2400" dirty="0" err="1"/>
              <a:t>pediatric</a:t>
            </a:r>
            <a:r>
              <a:rPr lang="pl-PL" sz="2400" dirty="0"/>
              <a:t> </a:t>
            </a:r>
            <a:r>
              <a:rPr lang="pl-PL" sz="2400" dirty="0" err="1"/>
              <a:t>expertise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85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48" y="620688"/>
            <a:ext cx="9258300" cy="72008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Diagnosic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workup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in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pediatric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IBD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99084" y="1772816"/>
            <a:ext cx="86615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laboratory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tests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endoscopy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histopathology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magnetic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resonance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enterography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(MRE) 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wireless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capsule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endoscopy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abdominal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ultrasonography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060" y="609650"/>
            <a:ext cx="6120680" cy="742156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Endoscopy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in IBD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46956" y="1609378"/>
            <a:ext cx="9865096" cy="55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ileocolonoscopy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esophagogastroduodenoscopy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recommended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as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initial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work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up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for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all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children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suspected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IBD (ESPGHAN 2014)</a:t>
            </a:r>
          </a:p>
          <a:p>
            <a:pPr marL="1587" indent="0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rectosigmoscopy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incomplete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colonoscopy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insufficient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(ESPGHAN 2014)</a:t>
            </a:r>
          </a:p>
          <a:p>
            <a:pPr marL="1587" indent="0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a minimum of 2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samples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from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esophagus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stomach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duodenum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5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sites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around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the colon (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including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rectum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) and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ileum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should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be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obtained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(ESPGHAN 2014)</a:t>
            </a:r>
            <a:endParaRPr lang="pl-PL" altLang="pl-PL" sz="3200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</a:pPr>
            <a:endParaRPr lang="pl-PL" altLang="pl-PL" sz="3200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</a:pPr>
            <a:endParaRPr lang="pl-PL" altLang="pl-PL" sz="3200" dirty="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008" y="548680"/>
            <a:ext cx="9000430" cy="719807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Small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bowel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imaging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IBD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54968" y="1603789"/>
            <a:ext cx="9474770" cy="426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>
                <a:solidFill>
                  <a:srgbClr val="FF0000"/>
                </a:solidFill>
                <a:latin typeface="Calibri" charset="0"/>
              </a:rPr>
              <a:t>in </a:t>
            </a:r>
            <a:r>
              <a:rPr lang="pl-PL" altLang="pl-PL" sz="2400" dirty="0" err="1">
                <a:solidFill>
                  <a:srgbClr val="FF0000"/>
                </a:solidFill>
                <a:latin typeface="Calibri" charset="0"/>
              </a:rPr>
              <a:t>all</a:t>
            </a:r>
            <a:r>
              <a:rPr lang="pl-PL" altLang="pl-PL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0000"/>
                </a:solidFill>
                <a:latin typeface="Calibri" charset="0"/>
              </a:rPr>
              <a:t>suspected</a:t>
            </a:r>
            <a:r>
              <a:rPr lang="pl-PL" altLang="pl-PL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0000"/>
                </a:solidFill>
                <a:latin typeface="Calibri" charset="0"/>
              </a:rPr>
              <a:t>cases</a:t>
            </a:r>
            <a:r>
              <a:rPr lang="pl-PL" altLang="pl-PL" sz="2400" dirty="0">
                <a:solidFill>
                  <a:srgbClr val="FF0000"/>
                </a:solidFill>
                <a:latin typeface="Calibri" charset="0"/>
              </a:rPr>
              <a:t> of IBD 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small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bowel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imaging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should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be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performed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u="sng" dirty="0" err="1">
                <a:solidFill>
                  <a:srgbClr val="FFFFFF"/>
                </a:solidFill>
                <a:latin typeface="Calibri" charset="0"/>
              </a:rPr>
              <a:t>wireless</a:t>
            </a:r>
            <a:r>
              <a:rPr lang="pl-PL" altLang="pl-PL" sz="2400" u="sng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u="sng" dirty="0" err="1">
                <a:solidFill>
                  <a:srgbClr val="FFFFFF"/>
                </a:solidFill>
                <a:latin typeface="Calibri" charset="0"/>
              </a:rPr>
              <a:t>capsule</a:t>
            </a:r>
            <a:r>
              <a:rPr lang="pl-PL" altLang="pl-PL" sz="2400" u="sng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u="sng" dirty="0" err="1">
                <a:solidFill>
                  <a:srgbClr val="FFFFFF"/>
                </a:solidFill>
                <a:latin typeface="Calibri" charset="0"/>
              </a:rPr>
              <a:t>endoscopy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useful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alternative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to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identify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small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bowel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mucosal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lesions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children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suspected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Crohn’s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disease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whom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conventional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endoscopy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imaging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tools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have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been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nondiagnostic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settings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where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MRI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not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available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not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feasible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u="sng" dirty="0" err="1">
                <a:solidFill>
                  <a:srgbClr val="FFFFFF"/>
                </a:solidFill>
                <a:latin typeface="Calibri" charset="0"/>
              </a:rPr>
              <a:t>abdominal</a:t>
            </a:r>
            <a:r>
              <a:rPr lang="pl-PL" altLang="pl-PL" sz="2400" u="sng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u="sng" dirty="0" err="1">
                <a:solidFill>
                  <a:srgbClr val="FFFFFF"/>
                </a:solidFill>
                <a:latin typeface="Calibri" charset="0"/>
              </a:rPr>
              <a:t>ultrasonography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valuable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screening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tool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preliminary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diagnostic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workup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pediatric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patients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suspected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IBD (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thickened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wall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thickened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hyperechoic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mesentery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adipose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tissue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alteration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enlarged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mesenteric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lymph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nodes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6145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972" y="332656"/>
            <a:ext cx="9258300" cy="114300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Main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differential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diagnosis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pediatric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IBD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83353"/>
              </p:ext>
            </p:extLst>
          </p:nvPr>
        </p:nvGraphicFramePr>
        <p:xfrm>
          <a:off x="895028" y="1052736"/>
          <a:ext cx="8496944" cy="557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352"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Differential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diagnosis</a:t>
                      </a:r>
                      <a:endParaRPr lang="pl-P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Clinical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presentation</a:t>
                      </a:r>
                      <a:endParaRPr lang="pl-P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621"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Infectious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colitis (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frequent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Acute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onset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,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often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with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fever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occasionally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with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vomiting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,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rarely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lasts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&gt; 3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weeks</a:t>
                      </a:r>
                      <a:endParaRPr lang="pl-P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635"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Allergic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colitis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 (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frequent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 in 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young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infants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pl-P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Eczema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,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history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of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milk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protein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allergy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, family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history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of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atopy</a:t>
                      </a:r>
                      <a:endParaRPr lang="pl-P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52"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Vasculitis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(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rare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Associated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extraintestinal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inflammation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(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eg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. skin,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joints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 and 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eyes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pl-P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52"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Immunodeficiency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states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(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rare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Onset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of colitis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within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the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first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month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of life,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often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with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perianal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2"/>
                          </a:solidFill>
                        </a:rPr>
                        <a:t>involvement</a:t>
                      </a:r>
                      <a:r>
                        <a:rPr lang="pl-PL" dirty="0">
                          <a:solidFill>
                            <a:schemeClr val="accent2"/>
                          </a:solidFill>
                        </a:rPr>
                        <a:t>, skin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folliculitis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or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eczema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, 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other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fungal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or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bacterial</a:t>
                      </a:r>
                      <a:r>
                        <a:rPr lang="pl-PL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l-PL" baseline="0" dirty="0" err="1">
                          <a:solidFill>
                            <a:schemeClr val="accent2"/>
                          </a:solidFill>
                        </a:rPr>
                        <a:t>infections</a:t>
                      </a:r>
                      <a:endParaRPr lang="pl-P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242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972" y="332656"/>
            <a:ext cx="9258300" cy="792088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Risk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factors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associated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with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complicating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pediatric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IBD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A2C77BD-407D-43F6-9150-F5228CCED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64" y="1175100"/>
            <a:ext cx="9720915" cy="50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09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972" y="332656"/>
            <a:ext cx="9258300" cy="114300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Treatment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pediatric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CU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4B7FFD3-14D6-400C-9825-01215BE4F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6" y="1124744"/>
            <a:ext cx="983281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29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972" y="332656"/>
            <a:ext cx="9258300" cy="114300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Treatment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pediatric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CD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13A8A72-0B46-4A38-9340-9A59ED0EF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2" y="1124744"/>
            <a:ext cx="9811343" cy="49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72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1191" y="620688"/>
            <a:ext cx="9258300" cy="114300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Epidemiological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data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0972" y="1772816"/>
            <a:ext cx="9721080" cy="488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incidence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rate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CD and UC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vary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worldwide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IBD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more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common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Northern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than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the Southern part of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world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among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Caucasian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compared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non-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Caucasian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populations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incidence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IBD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highest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westernized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nations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with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highest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reported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incidence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rates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North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America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Northern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Europe, Great Britain,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Chech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Republic,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Slovenia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Hungary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342900" indent="-342900" hangingPunct="1">
              <a:lnSpc>
                <a:spcPct val="100000"/>
              </a:lnSpc>
              <a:spcBef>
                <a:spcPts val="638"/>
              </a:spcBef>
              <a:buFontTx/>
              <a:buChar char="-"/>
            </a:pP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342900" indent="-342900" hangingPunct="1">
              <a:lnSpc>
                <a:spcPct val="100000"/>
              </a:lnSpc>
              <a:spcBef>
                <a:spcPts val="638"/>
              </a:spcBef>
              <a:buFontTx/>
              <a:buChar char="-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8049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972" y="332656"/>
            <a:ext cx="9258300" cy="792088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Side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effects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IBD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drugs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C9B3B9F-5407-4256-9CD8-6DFDF0728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6" y="1277193"/>
            <a:ext cx="990390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97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970" y="404664"/>
            <a:ext cx="9258300" cy="576064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Vaccination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in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children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with IBD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4260021-BAF9-4F18-B516-C66B265DC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0" y="1600200"/>
            <a:ext cx="962537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89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972" y="370315"/>
            <a:ext cx="9258300" cy="724214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Epidemiological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data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2960" y="1094529"/>
            <a:ext cx="972108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in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vast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majority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populations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patients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CD and UC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usually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diagnosed</a:t>
            </a:r>
            <a:r>
              <a:rPr lang="pl-PL" altLang="pl-PL" sz="2400" dirty="0">
                <a:solidFill>
                  <a:schemeClr val="bg1"/>
                </a:solidFill>
                <a:latin typeface="Calibri" charset="0"/>
              </a:rPr>
              <a:t> in </a:t>
            </a:r>
            <a:r>
              <a:rPr lang="pl-PL" altLang="pl-PL" sz="2400" dirty="0" err="1">
                <a:solidFill>
                  <a:schemeClr val="bg1"/>
                </a:solidFill>
                <a:latin typeface="Calibri" charset="0"/>
              </a:rPr>
              <a:t>adulthood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however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can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be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made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any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age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from 0 to 90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years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(VEO-IBD - &lt; 6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years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age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 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patients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before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adulthood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(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early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onset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)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account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for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approximately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15-20%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all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IBD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cases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marL="342900" indent="-342900" hangingPunct="1">
              <a:lnSpc>
                <a:spcPct val="100000"/>
              </a:lnSpc>
              <a:spcBef>
                <a:spcPts val="638"/>
              </a:spcBef>
              <a:buFontTx/>
              <a:buChar char="-"/>
            </a:pP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342900" indent="-342900" hangingPunct="1">
              <a:lnSpc>
                <a:spcPct val="100000"/>
              </a:lnSpc>
              <a:spcBef>
                <a:spcPts val="638"/>
              </a:spcBef>
              <a:buFontTx/>
              <a:buChar char="-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492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013" y="519901"/>
            <a:ext cx="9258300" cy="613241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Clinical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picture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CD  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E9F89C2-8C66-4325-B88F-34C10A243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64" y="1600200"/>
            <a:ext cx="9721080" cy="48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0000"/>
                </a:solidFill>
                <a:latin typeface="Calibri" charset="0"/>
              </a:rPr>
              <a:t>classic</a:t>
            </a:r>
            <a:r>
              <a:rPr lang="pl-PL" altLang="pl-PL" sz="2400" dirty="0">
                <a:solidFill>
                  <a:srgbClr val="FF0000"/>
                </a:solidFill>
                <a:latin typeface="Calibri" charset="0"/>
              </a:rPr>
              <a:t> „triad”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abdominal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pain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diarrhoea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weight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loss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occures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only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25%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pediatric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patients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CD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children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distinct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disease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locations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present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other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defined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gastrointestinal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symptoms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; for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instance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oesophageal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involvement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lead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to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odynophagia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dysphagia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whilst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perianal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presentation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include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pain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discharge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mass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children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also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present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a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range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0000"/>
                </a:solidFill>
                <a:latin typeface="Calibri" charset="0"/>
              </a:rPr>
              <a:t>atypical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symptoms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such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as lip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swelling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ulceration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presence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less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classical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symptoms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delay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recognition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diagnosis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5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40" y="116632"/>
            <a:ext cx="10009112" cy="648072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Extraintestinal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manifestations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of IBD in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children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and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adolescents</a:t>
            </a:r>
            <a:endParaRPr lang="pl-PL" altLang="pl-PL" sz="2800" dirty="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C41435-7C61-48B3-A89A-399821527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7" t="4857" r="4571" b="1867"/>
          <a:stretch/>
        </p:blipFill>
        <p:spPr>
          <a:xfrm>
            <a:off x="895028" y="764704"/>
            <a:ext cx="4392488" cy="5843578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1C86E46B-FEF8-4B2F-94D9-4DC184B62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36" y="2276872"/>
            <a:ext cx="44644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pl-PL" altLang="pl-PL" sz="2400" dirty="0">
                <a:solidFill>
                  <a:srgbClr val="FF0000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0000"/>
                </a:solidFill>
                <a:latin typeface="Calibri" charset="0"/>
              </a:rPr>
              <a:t>extraintestinal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manifestations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occur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6% to 23%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children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a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higher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frequency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those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&gt; 6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years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30" y="233624"/>
            <a:ext cx="8445574" cy="778098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Laboratory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tests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in IBD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87962" y="5647258"/>
            <a:ext cx="9552082" cy="97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9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!!! At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time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54%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children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mild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UC and 21%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children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with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mild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CD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have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normal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results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for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combination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hemoglobin, albumin, CRP and  ESR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90000"/>
              </a:lnSpc>
              <a:spcBef>
                <a:spcPts val="638"/>
              </a:spcBef>
              <a:buClrTx/>
              <a:buSzTx/>
              <a:buFontTx/>
              <a:buNone/>
            </a:pPr>
            <a:endParaRPr lang="pl-PL" altLang="pl-PL" sz="2800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90000"/>
              </a:lnSpc>
              <a:spcBef>
                <a:spcPts val="638"/>
              </a:spcBef>
              <a:buClrTx/>
              <a:buSzTx/>
              <a:buFontTx/>
              <a:buNone/>
            </a:pPr>
            <a:endParaRPr lang="pl-PL" altLang="pl-PL" sz="28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12C1E39-C26F-43BA-9922-E522E5B7F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8" t="8561" r="3806" b="1904"/>
          <a:stretch/>
        </p:blipFill>
        <p:spPr>
          <a:xfrm>
            <a:off x="1615108" y="801849"/>
            <a:ext cx="6615419" cy="46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23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2" y="441226"/>
            <a:ext cx="8445574" cy="1143000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Laboratory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tests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in IBD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14350" y="1340768"/>
            <a:ext cx="9258300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9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stool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culture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to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exclude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i="1" dirty="0">
                <a:solidFill>
                  <a:srgbClr val="FFFFFF"/>
                </a:solidFill>
                <a:latin typeface="Calibri" charset="0"/>
              </a:rPr>
              <a:t>Salmonella, </a:t>
            </a:r>
            <a:r>
              <a:rPr lang="pl-PL" altLang="pl-PL" sz="2400" i="1" dirty="0" err="1">
                <a:solidFill>
                  <a:srgbClr val="FFFFFF"/>
                </a:solidFill>
                <a:latin typeface="Calibri" charset="0"/>
              </a:rPr>
              <a:t>Shigella</a:t>
            </a:r>
            <a:r>
              <a:rPr lang="pl-PL" altLang="pl-PL" sz="2400" i="1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i="1" dirty="0" err="1">
                <a:solidFill>
                  <a:srgbClr val="FFFFFF"/>
                </a:solidFill>
                <a:latin typeface="Calibri" charset="0"/>
              </a:rPr>
              <a:t>Yersinia</a:t>
            </a:r>
            <a:r>
              <a:rPr lang="pl-PL" altLang="pl-PL" sz="2400" i="1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i="1" dirty="0" err="1">
                <a:solidFill>
                  <a:srgbClr val="FFFFFF"/>
                </a:solidFill>
                <a:latin typeface="Calibri" charset="0"/>
              </a:rPr>
              <a:t>Camphylobacter</a:t>
            </a:r>
            <a:r>
              <a:rPr lang="pl-PL" altLang="pl-PL" sz="2400" i="1" dirty="0">
                <a:solidFill>
                  <a:srgbClr val="FFFFFF"/>
                </a:solidFill>
                <a:latin typeface="Calibri" charset="0"/>
              </a:rPr>
              <a:t> and Clostridium </a:t>
            </a:r>
            <a:r>
              <a:rPr lang="pl-PL" altLang="pl-PL" sz="2400" i="1" dirty="0" err="1">
                <a:solidFill>
                  <a:srgbClr val="FFFFFF"/>
                </a:solidFill>
                <a:latin typeface="Calibri" charset="0"/>
              </a:rPr>
              <a:t>difficile</a:t>
            </a:r>
            <a:r>
              <a:rPr lang="pl-PL" altLang="pl-PL" sz="2400" i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all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children</a:t>
            </a: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9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fecal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markers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inflammation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(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eg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caprotectin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lactoferrin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)</a:t>
            </a:r>
          </a:p>
          <a:p>
            <a:pPr marL="458787" indent="-457200" hangingPunct="1">
              <a:lnSpc>
                <a:spcPct val="90000"/>
              </a:lnSpc>
              <a:spcBef>
                <a:spcPts val="638"/>
              </a:spcBef>
              <a:buFontTx/>
              <a:buChar char="-"/>
            </a:pPr>
            <a:endParaRPr lang="pl-PL" altLang="pl-PL" sz="2400" dirty="0">
              <a:solidFill>
                <a:srgbClr val="FFFFFF"/>
              </a:solidFill>
              <a:latin typeface="Calibri" charset="0"/>
            </a:endParaRPr>
          </a:p>
          <a:p>
            <a:pPr marL="1587" indent="0" hangingPunct="1">
              <a:lnSpc>
                <a:spcPct val="9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!!! </a:t>
            </a:r>
            <a:r>
              <a:rPr lang="pl-PL" altLang="pl-PL" sz="2400" dirty="0" err="1">
                <a:solidFill>
                  <a:srgbClr val="FF0000"/>
                </a:solidFill>
                <a:latin typeface="Calibri" charset="0"/>
              </a:rPr>
              <a:t>Fecal</a:t>
            </a:r>
            <a:r>
              <a:rPr lang="pl-PL" altLang="pl-PL" sz="2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0000"/>
                </a:solidFill>
                <a:latin typeface="Calibri" charset="0"/>
              </a:rPr>
              <a:t>calprotectin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more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sensitive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tool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for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new-onset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IBD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patients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than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serum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inflammatory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markers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such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as CRP and ESR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normal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FC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values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make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active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disease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in the small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large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bowel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less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likely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marL="1587" indent="0" hangingPunct="1">
              <a:lnSpc>
                <a:spcPct val="9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!!!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Sensitivity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and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specificity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for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diagnostic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utility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FC for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suspected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pediatric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IBD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97% and 68%) </a:t>
            </a:r>
          </a:p>
          <a:p>
            <a:pPr marL="1587" indent="0" hangingPunct="1">
              <a:lnSpc>
                <a:spcPct val="9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!!!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However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elevated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FC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levels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cannot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distinguish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between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different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causes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intestinal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inflammation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(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eg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. IBD vs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infection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),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type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IBD (CD vs. UC)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or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location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of the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disease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(small vs.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large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l-PL" altLang="pl-PL" sz="2400" dirty="0" err="1">
                <a:solidFill>
                  <a:srgbClr val="FFFFFF"/>
                </a:solidFill>
                <a:latin typeface="Calibri" charset="0"/>
              </a:rPr>
              <a:t>bowel</a:t>
            </a:r>
            <a:r>
              <a:rPr lang="pl-PL" altLang="pl-PL" sz="2400" dirty="0">
                <a:solidFill>
                  <a:srgbClr val="FFFFFF"/>
                </a:solidFill>
                <a:latin typeface="Calibri" charset="0"/>
              </a:rPr>
              <a:t>).</a:t>
            </a:r>
            <a:endParaRPr lang="pl-PL" altLang="pl-PL" sz="2800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90000"/>
              </a:lnSpc>
              <a:spcBef>
                <a:spcPts val="638"/>
              </a:spcBef>
              <a:buClrTx/>
              <a:buSzTx/>
              <a:buFontTx/>
              <a:buNone/>
            </a:pPr>
            <a:endParaRPr lang="pl-PL" altLang="pl-PL" sz="2800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90000"/>
              </a:lnSpc>
              <a:spcBef>
                <a:spcPts val="638"/>
              </a:spcBef>
              <a:buClrTx/>
              <a:buSzTx/>
              <a:buFontTx/>
              <a:buNone/>
            </a:pPr>
            <a:endParaRPr lang="pl-PL" altLang="pl-PL" sz="2800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2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714750" y="1600200"/>
            <a:ext cx="60388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48" y="332656"/>
            <a:ext cx="8640960" cy="778098"/>
          </a:xfrm>
          <a:ln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altLang="pl-PL" sz="2800" dirty="0" err="1">
                <a:solidFill>
                  <a:srgbClr val="FFFF00"/>
                </a:solidFill>
                <a:latin typeface="Calibri" charset="0"/>
              </a:rPr>
              <a:t>Endoscopy</a:t>
            </a:r>
            <a:r>
              <a:rPr lang="pl-PL" altLang="pl-PL" sz="2800" dirty="0">
                <a:solidFill>
                  <a:srgbClr val="FFFF00"/>
                </a:solidFill>
                <a:latin typeface="Calibri" charset="0"/>
              </a:rPr>
              <a:t> in UC</a:t>
            </a:r>
            <a:r>
              <a:rPr lang="pl-PL" altLang="pl-PL" sz="4400" dirty="0">
                <a:solidFill>
                  <a:srgbClr val="FFFF00"/>
                </a:solidFill>
                <a:latin typeface="Calibri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18964" y="1412776"/>
            <a:ext cx="9577064" cy="4248473"/>
          </a:xfrm>
          <a:ln/>
        </p:spPr>
        <p:txBody>
          <a:bodyPr/>
          <a:lstStyle/>
          <a:p>
            <a:pPr marL="0" indent="0" algn="just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400" dirty="0"/>
              <a:t>- </a:t>
            </a:r>
            <a:r>
              <a:rPr lang="pl-PL" altLang="pl-PL" sz="2400" dirty="0" err="1"/>
              <a:t>inflammation</a:t>
            </a:r>
            <a:r>
              <a:rPr lang="pl-PL" altLang="pl-PL" sz="2400" dirty="0"/>
              <a:t> </a:t>
            </a:r>
            <a:r>
              <a:rPr lang="pl-PL" altLang="pl-PL" sz="2400" dirty="0" err="1"/>
              <a:t>is</a:t>
            </a:r>
            <a:r>
              <a:rPr lang="pl-PL" altLang="pl-PL" sz="2400" dirty="0"/>
              <a:t> </a:t>
            </a:r>
            <a:r>
              <a:rPr lang="pl-PL" altLang="pl-PL" sz="2400" dirty="0" err="1"/>
              <a:t>diffuse</a:t>
            </a:r>
            <a:r>
              <a:rPr lang="pl-PL" altLang="pl-PL" sz="2400" dirty="0"/>
              <a:t>, </a:t>
            </a:r>
            <a:r>
              <a:rPr lang="pl-PL" altLang="pl-PL" sz="2400" dirty="0" err="1"/>
              <a:t>contiguous</a:t>
            </a:r>
            <a:r>
              <a:rPr lang="pl-PL" altLang="pl-PL" sz="2400" dirty="0"/>
              <a:t>, </a:t>
            </a:r>
            <a:r>
              <a:rPr lang="pl-PL" altLang="pl-PL" sz="2400" dirty="0" err="1"/>
              <a:t>superficial</a:t>
            </a:r>
            <a:r>
              <a:rPr lang="pl-PL" altLang="pl-PL" sz="2400" dirty="0"/>
              <a:t> (</a:t>
            </a:r>
            <a:r>
              <a:rPr lang="pl-PL" altLang="pl-PL" sz="2400" dirty="0" err="1">
                <a:solidFill>
                  <a:srgbClr val="FF0000"/>
                </a:solidFill>
              </a:rPr>
              <a:t>restricted</a:t>
            </a:r>
            <a:r>
              <a:rPr lang="pl-PL" altLang="pl-PL" sz="2400" dirty="0">
                <a:solidFill>
                  <a:srgbClr val="FF0000"/>
                </a:solidFill>
              </a:rPr>
              <a:t> to the </a:t>
            </a:r>
            <a:r>
              <a:rPr lang="pl-PL" altLang="pl-PL" sz="2400" dirty="0" err="1">
                <a:solidFill>
                  <a:srgbClr val="FF0000"/>
                </a:solidFill>
              </a:rPr>
              <a:t>mucosa</a:t>
            </a:r>
            <a:r>
              <a:rPr lang="pl-PL" altLang="pl-PL" sz="2400" dirty="0"/>
              <a:t>)   </a:t>
            </a:r>
          </a:p>
          <a:p>
            <a:pPr marL="0" indent="0" algn="just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400" dirty="0"/>
              <a:t>     and </a:t>
            </a:r>
            <a:r>
              <a:rPr lang="pl-PL" altLang="pl-PL" sz="2400" dirty="0" err="1"/>
              <a:t>usually</a:t>
            </a:r>
            <a:r>
              <a:rPr lang="pl-PL" altLang="pl-PL" sz="2400" dirty="0"/>
              <a:t> </a:t>
            </a:r>
            <a:r>
              <a:rPr lang="pl-PL" altLang="pl-PL" sz="2400" dirty="0" err="1">
                <a:solidFill>
                  <a:srgbClr val="FF0000"/>
                </a:solidFill>
              </a:rPr>
              <a:t>beginning</a:t>
            </a:r>
            <a:r>
              <a:rPr lang="pl-PL" altLang="pl-PL" sz="2400" dirty="0">
                <a:solidFill>
                  <a:srgbClr val="FF0000"/>
                </a:solidFill>
              </a:rPr>
              <a:t> </a:t>
            </a:r>
            <a:r>
              <a:rPr lang="pl-PL" altLang="pl-PL" sz="2400" dirty="0" err="1">
                <a:solidFill>
                  <a:srgbClr val="FF0000"/>
                </a:solidFill>
              </a:rPr>
              <a:t>at</a:t>
            </a:r>
            <a:r>
              <a:rPr lang="pl-PL" altLang="pl-PL" sz="2400" dirty="0">
                <a:solidFill>
                  <a:srgbClr val="FF0000"/>
                </a:solidFill>
              </a:rPr>
              <a:t> the </a:t>
            </a:r>
            <a:r>
              <a:rPr lang="pl-PL" altLang="pl-PL" sz="2400" dirty="0" err="1">
                <a:solidFill>
                  <a:srgbClr val="FF0000"/>
                </a:solidFill>
              </a:rPr>
              <a:t>rectum</a:t>
            </a:r>
            <a:r>
              <a:rPr lang="pl-PL" altLang="pl-PL" sz="2400" dirty="0">
                <a:solidFill>
                  <a:srgbClr val="FF0000"/>
                </a:solidFill>
              </a:rPr>
              <a:t> </a:t>
            </a:r>
            <a:r>
              <a:rPr lang="pl-PL" altLang="pl-PL" sz="2400" dirty="0"/>
              <a:t>and </a:t>
            </a:r>
            <a:r>
              <a:rPr lang="pl-PL" altLang="pl-PL" sz="2400" dirty="0" err="1"/>
              <a:t>extending</a:t>
            </a:r>
            <a:r>
              <a:rPr lang="pl-PL" altLang="pl-PL" sz="2400" dirty="0"/>
              <a:t> </a:t>
            </a:r>
            <a:r>
              <a:rPr lang="pl-PL" altLang="pl-PL" sz="2400" dirty="0" err="1"/>
              <a:t>proximally</a:t>
            </a:r>
            <a:endParaRPr lang="pl-PL" altLang="pl-PL" sz="2400" dirty="0"/>
          </a:p>
          <a:p>
            <a:pPr marL="0" indent="0" algn="just" hangingPunct="1">
              <a:lnSpc>
                <a:spcPct val="100000"/>
              </a:lnSpc>
              <a:spcBef>
                <a:spcPts val="638"/>
              </a:spcBef>
            </a:pPr>
            <a:r>
              <a:rPr lang="pl-PL" altLang="pl-PL" sz="2400" dirty="0">
                <a:solidFill>
                  <a:schemeClr val="bg1"/>
                </a:solidFill>
                <a:latin typeface="Calibri" charset="0"/>
              </a:rPr>
              <a:t>- no "skip </a:t>
            </a:r>
            <a:r>
              <a:rPr lang="pl-PL" altLang="pl-PL" sz="2400" dirty="0" err="1">
                <a:solidFill>
                  <a:schemeClr val="bg1"/>
                </a:solidFill>
                <a:latin typeface="Calibri" charset="0"/>
              </a:rPr>
              <a:t>areas</a:t>
            </a:r>
            <a:r>
              <a:rPr lang="pl-PL" altLang="pl-PL" sz="2400" dirty="0">
                <a:solidFill>
                  <a:schemeClr val="bg1"/>
                </a:solidFill>
                <a:latin typeface="Calibri" charset="0"/>
              </a:rPr>
              <a:t>" </a:t>
            </a:r>
            <a:r>
              <a:rPr lang="pl-PL" altLang="pl-PL" sz="2400" dirty="0">
                <a:latin typeface="Calibri" charset="0"/>
              </a:rPr>
              <a:t>(</a:t>
            </a:r>
            <a:r>
              <a:rPr lang="pl-PL" altLang="pl-PL" sz="2400" dirty="0" err="1">
                <a:latin typeface="Calibri" charset="0"/>
              </a:rPr>
              <a:t>normal</a:t>
            </a:r>
            <a:r>
              <a:rPr lang="pl-PL" altLang="pl-PL" sz="2400" dirty="0">
                <a:latin typeface="Calibri" charset="0"/>
              </a:rPr>
              <a:t> </a:t>
            </a:r>
            <a:r>
              <a:rPr lang="pl-PL" altLang="pl-PL" sz="2400" dirty="0" err="1">
                <a:latin typeface="Calibri" charset="0"/>
              </a:rPr>
              <a:t>areas</a:t>
            </a:r>
            <a:r>
              <a:rPr lang="pl-PL" altLang="pl-PL" sz="2400" dirty="0">
                <a:latin typeface="Calibri" charset="0"/>
              </a:rPr>
              <a:t> of the </a:t>
            </a:r>
            <a:r>
              <a:rPr lang="pl-PL" altLang="pl-PL" sz="2400" dirty="0" err="1">
                <a:latin typeface="Calibri" charset="0"/>
              </a:rPr>
              <a:t>bowel</a:t>
            </a:r>
            <a:r>
              <a:rPr lang="pl-PL" altLang="pl-PL" sz="2400" dirty="0">
                <a:latin typeface="Calibri" charset="0"/>
              </a:rPr>
              <a:t> </a:t>
            </a:r>
            <a:r>
              <a:rPr lang="pl-PL" altLang="pl-PL" sz="2400" dirty="0" err="1">
                <a:latin typeface="Calibri" charset="0"/>
              </a:rPr>
              <a:t>interspersed</a:t>
            </a:r>
            <a:r>
              <a:rPr lang="pl-PL" altLang="pl-PL" sz="2400" dirty="0">
                <a:latin typeface="Calibri" charset="0"/>
              </a:rPr>
              <a:t> with </a:t>
            </a:r>
            <a:r>
              <a:rPr lang="pl-PL" altLang="pl-PL" sz="2400" dirty="0" err="1">
                <a:latin typeface="Calibri" charset="0"/>
              </a:rPr>
              <a:t>abnormal</a:t>
            </a:r>
            <a:r>
              <a:rPr lang="pl-PL" altLang="pl-PL" sz="2400" dirty="0">
                <a:latin typeface="Calibri" charset="0"/>
              </a:rPr>
              <a:t>        </a:t>
            </a:r>
            <a:r>
              <a:rPr lang="pl-PL" altLang="pl-PL" sz="2400" dirty="0" err="1">
                <a:latin typeface="Calibri" charset="0"/>
              </a:rPr>
              <a:t>areas</a:t>
            </a:r>
            <a:r>
              <a:rPr lang="pl-PL" altLang="pl-PL" sz="2400" dirty="0">
                <a:latin typeface="Calibri" charset="0"/>
              </a:rPr>
              <a:t>) </a:t>
            </a:r>
            <a:r>
              <a:rPr lang="pl-PL" altLang="pl-PL" sz="2400" dirty="0" err="1">
                <a:latin typeface="Calibri" charset="0"/>
              </a:rPr>
              <a:t>are</a:t>
            </a:r>
            <a:r>
              <a:rPr lang="pl-PL" altLang="pl-PL" sz="2400" dirty="0">
                <a:latin typeface="Calibri" charset="0"/>
              </a:rPr>
              <a:t> </a:t>
            </a:r>
            <a:r>
              <a:rPr lang="pl-PL" altLang="pl-PL" sz="2400" dirty="0" err="1">
                <a:latin typeface="Calibri" charset="0"/>
              </a:rPr>
              <a:t>present</a:t>
            </a:r>
            <a:r>
              <a:rPr lang="pl-PL" altLang="pl-PL" sz="2400" dirty="0">
                <a:latin typeface="Calibri" charset="0"/>
              </a:rPr>
              <a:t>, </a:t>
            </a:r>
            <a:r>
              <a:rPr lang="pl-PL" altLang="pl-PL" sz="2400" dirty="0" err="1">
                <a:latin typeface="Calibri" charset="0"/>
              </a:rPr>
              <a:t>unlike</a:t>
            </a:r>
            <a:r>
              <a:rPr lang="pl-PL" altLang="pl-PL" sz="2400" dirty="0">
                <a:latin typeface="Calibri" charset="0"/>
              </a:rPr>
              <a:t> </a:t>
            </a:r>
            <a:r>
              <a:rPr lang="pl-PL" altLang="pl-PL" sz="2400" dirty="0" err="1">
                <a:latin typeface="Calibri" charset="0"/>
              </a:rPr>
              <a:t>Crohn</a:t>
            </a:r>
            <a:r>
              <a:rPr lang="pl-PL" altLang="pl-PL" sz="2400" dirty="0">
                <a:latin typeface="Calibri" charset="0"/>
              </a:rPr>
              <a:t> </a:t>
            </a:r>
            <a:r>
              <a:rPr lang="pl-PL" altLang="pl-PL" sz="2400" dirty="0" err="1">
                <a:latin typeface="Calibri" charset="0"/>
              </a:rPr>
              <a:t>disease</a:t>
            </a:r>
            <a:endParaRPr lang="pl-PL" altLang="pl-PL" sz="2400" dirty="0">
              <a:latin typeface="Calibri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</a:pPr>
            <a:r>
              <a:rPr lang="pl-PL" altLang="pl-PL" sz="2400" dirty="0">
                <a:latin typeface="Calibri" charset="0"/>
              </a:rPr>
              <a:t>- </a:t>
            </a:r>
            <a:r>
              <a:rPr lang="pl-PL" altLang="pl-PL" sz="2400" dirty="0" err="1"/>
              <a:t>endoscopic</a:t>
            </a:r>
            <a:r>
              <a:rPr lang="pl-PL" altLang="pl-PL" sz="2400" dirty="0"/>
              <a:t> </a:t>
            </a:r>
            <a:r>
              <a:rPr lang="pl-PL" altLang="pl-PL" sz="2400" dirty="0" err="1"/>
              <a:t>rectal</a:t>
            </a:r>
            <a:r>
              <a:rPr lang="pl-PL" altLang="pl-PL" sz="2400" dirty="0"/>
              <a:t> sparing of </a:t>
            </a:r>
            <a:r>
              <a:rPr lang="pl-PL" altLang="pl-PL" sz="2400" dirty="0" err="1"/>
              <a:t>inflammatory</a:t>
            </a:r>
            <a:r>
              <a:rPr lang="pl-PL" altLang="pl-PL" sz="2400" dirty="0"/>
              <a:t> </a:t>
            </a:r>
            <a:r>
              <a:rPr lang="pl-PL" altLang="pl-PL" sz="2400" dirty="0" err="1"/>
              <a:t>change</a:t>
            </a:r>
            <a:r>
              <a:rPr lang="pl-PL" altLang="pl-PL" sz="2400" dirty="0"/>
              <a:t> </a:t>
            </a:r>
            <a:r>
              <a:rPr lang="pl-PL" altLang="pl-PL" sz="2400" dirty="0" err="1"/>
              <a:t>is</a:t>
            </a:r>
            <a:r>
              <a:rPr lang="pl-PL" altLang="pl-PL" sz="2400" dirty="0"/>
              <a:t> </a:t>
            </a:r>
            <a:r>
              <a:rPr lang="pl-PL" altLang="pl-PL" sz="2400" dirty="0" err="1"/>
              <a:t>seen</a:t>
            </a:r>
            <a:r>
              <a:rPr lang="pl-PL" altLang="pl-PL" sz="2400" dirty="0"/>
              <a:t> in 23% of </a:t>
            </a:r>
            <a:r>
              <a:rPr lang="pl-PL" altLang="pl-PL" sz="2400" dirty="0" err="1"/>
              <a:t>children</a:t>
            </a:r>
            <a:r>
              <a:rPr lang="pl-PL" altLang="pl-PL" sz="2400" dirty="0"/>
              <a:t> with </a:t>
            </a:r>
            <a:r>
              <a:rPr lang="pl-PL" altLang="pl-PL" sz="2400" dirty="0" err="1"/>
              <a:t>newly</a:t>
            </a:r>
            <a:r>
              <a:rPr lang="pl-PL" altLang="pl-PL" sz="2400" dirty="0"/>
              <a:t> </a:t>
            </a:r>
            <a:r>
              <a:rPr lang="pl-PL" altLang="pl-PL" sz="2400" dirty="0" err="1"/>
              <a:t>diagnosed</a:t>
            </a:r>
            <a:r>
              <a:rPr lang="pl-PL" altLang="pl-PL" sz="2400" dirty="0"/>
              <a:t>, </a:t>
            </a:r>
            <a:r>
              <a:rPr lang="pl-PL" altLang="pl-PL" sz="2400" dirty="0" err="1"/>
              <a:t>untreated</a:t>
            </a:r>
            <a:r>
              <a:rPr lang="pl-PL" altLang="pl-PL" sz="2400" dirty="0"/>
              <a:t> </a:t>
            </a:r>
            <a:r>
              <a:rPr lang="pl-PL" altLang="pl-PL" sz="2400" dirty="0" err="1"/>
              <a:t>ulcerative</a:t>
            </a:r>
            <a:r>
              <a:rPr lang="pl-PL" altLang="pl-PL" sz="2400" dirty="0"/>
              <a:t> colitis</a:t>
            </a:r>
          </a:p>
          <a:p>
            <a:pPr marL="0" indent="0" algn="just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400" dirty="0"/>
              <a:t>-  by </a:t>
            </a:r>
            <a:r>
              <a:rPr lang="pl-PL" altLang="pl-PL" sz="2400" dirty="0" err="1"/>
              <a:t>definition</a:t>
            </a:r>
            <a:r>
              <a:rPr lang="pl-PL" altLang="pl-PL" sz="2400" dirty="0"/>
              <a:t>,  UC </a:t>
            </a:r>
            <a:r>
              <a:rPr lang="pl-PL" altLang="pl-PL" sz="2400" dirty="0" err="1"/>
              <a:t>is</a:t>
            </a:r>
            <a:r>
              <a:rPr lang="pl-PL" altLang="pl-PL" sz="2400" dirty="0"/>
              <a:t> </a:t>
            </a:r>
            <a:r>
              <a:rPr lang="pl-PL" altLang="pl-PL" sz="2400" dirty="0" err="1"/>
              <a:t>confined</a:t>
            </a:r>
            <a:r>
              <a:rPr lang="pl-PL" altLang="pl-PL" sz="2400" dirty="0"/>
              <a:t> to the colon, but </a:t>
            </a:r>
            <a:r>
              <a:rPr lang="pl-PL" altLang="pl-PL" sz="2400" dirty="0" err="1"/>
              <a:t>it</a:t>
            </a:r>
            <a:r>
              <a:rPr lang="pl-PL" altLang="pl-PL" sz="2400" dirty="0"/>
              <a:t> </a:t>
            </a:r>
            <a:r>
              <a:rPr lang="pl-PL" altLang="pl-PL" sz="2400" dirty="0" err="1"/>
              <a:t>may</a:t>
            </a:r>
            <a:r>
              <a:rPr lang="pl-PL" altLang="pl-PL" sz="2400" dirty="0"/>
              <a:t> </a:t>
            </a:r>
          </a:p>
          <a:p>
            <a:pPr marL="0" indent="0" algn="just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400" dirty="0"/>
              <a:t>     be </a:t>
            </a:r>
            <a:r>
              <a:rPr lang="pl-PL" altLang="pl-PL" sz="2400" dirty="0" err="1"/>
              <a:t>accompanied</a:t>
            </a:r>
            <a:r>
              <a:rPr lang="pl-PL" altLang="pl-PL" sz="2400" dirty="0"/>
              <a:t>  by „</a:t>
            </a:r>
            <a:r>
              <a:rPr lang="pl-PL" altLang="pl-PL" sz="2400" dirty="0" err="1"/>
              <a:t>backwash</a:t>
            </a:r>
            <a:r>
              <a:rPr lang="pl-PL" altLang="pl-PL" sz="2400" dirty="0"/>
              <a:t> </a:t>
            </a:r>
            <a:r>
              <a:rPr lang="pl-PL" altLang="pl-PL" sz="2400" dirty="0" err="1"/>
              <a:t>ileitis</a:t>
            </a:r>
            <a:r>
              <a:rPr lang="pl-PL" altLang="pl-PL" sz="2400" dirty="0"/>
              <a:t>” = </a:t>
            </a:r>
            <a:r>
              <a:rPr lang="pl-PL" altLang="pl-PL" sz="2400" dirty="0" err="1"/>
              <a:t>superfical</a:t>
            </a:r>
            <a:r>
              <a:rPr lang="pl-PL" altLang="pl-PL" sz="2400" dirty="0"/>
              <a:t>, </a:t>
            </a:r>
            <a:r>
              <a:rPr lang="pl-PL" altLang="pl-PL" sz="2400" dirty="0" err="1"/>
              <a:t>mild</a:t>
            </a:r>
            <a:r>
              <a:rPr lang="pl-PL" altLang="pl-PL" sz="2400" dirty="0"/>
              <a:t>, </a:t>
            </a:r>
          </a:p>
          <a:p>
            <a:pPr marL="0" indent="0" algn="just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400" dirty="0"/>
              <a:t>     </a:t>
            </a:r>
            <a:r>
              <a:rPr lang="pl-PL" altLang="pl-PL" sz="2400" dirty="0" err="1"/>
              <a:t>nonspecific</a:t>
            </a:r>
            <a:r>
              <a:rPr lang="pl-PL" altLang="pl-PL" sz="2400" dirty="0"/>
              <a:t> </a:t>
            </a:r>
            <a:r>
              <a:rPr lang="pl-PL" altLang="pl-PL" sz="2400" dirty="0" err="1"/>
              <a:t>mucosal</a:t>
            </a:r>
            <a:r>
              <a:rPr lang="pl-PL" altLang="pl-PL" sz="2400" dirty="0"/>
              <a:t> </a:t>
            </a:r>
            <a:r>
              <a:rPr lang="pl-PL" altLang="pl-PL" sz="2400" dirty="0" err="1"/>
              <a:t>inflammation</a:t>
            </a:r>
            <a:r>
              <a:rPr lang="pl-PL" altLang="pl-PL" sz="2400" dirty="0"/>
              <a:t> in terminal </a:t>
            </a:r>
            <a:r>
              <a:rPr lang="pl-PL" altLang="pl-PL" sz="2400" dirty="0" err="1"/>
              <a:t>ileum</a:t>
            </a:r>
            <a:r>
              <a:rPr lang="pl-PL" altLang="pl-PL" sz="2400" dirty="0"/>
              <a:t> </a:t>
            </a:r>
          </a:p>
          <a:p>
            <a:pPr marL="0" indent="0" algn="just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altLang="pl-PL" sz="2400" dirty="0"/>
              <a:t>     in </a:t>
            </a:r>
            <a:r>
              <a:rPr lang="pl-PL" altLang="pl-PL" sz="2400" dirty="0" err="1"/>
              <a:t>aproximately</a:t>
            </a:r>
            <a:r>
              <a:rPr lang="pl-PL" altLang="pl-PL" sz="2400" dirty="0"/>
              <a:t> 10% of </a:t>
            </a:r>
            <a:r>
              <a:rPr lang="pl-PL" altLang="pl-PL" sz="2400" dirty="0" err="1"/>
              <a:t>pancolitic</a:t>
            </a:r>
            <a:r>
              <a:rPr lang="pl-PL" altLang="pl-PL" sz="2400" dirty="0"/>
              <a:t> UC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t="14276" r="47550" b="19792"/>
          <a:stretch/>
        </p:blipFill>
        <p:spPr bwMode="auto">
          <a:xfrm>
            <a:off x="7812939" y="4173533"/>
            <a:ext cx="2484000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7529</TotalTime>
  <Words>1870</Words>
  <Application>Microsoft Office PowerPoint</Application>
  <PresentationFormat>Slajdy 35 mm</PresentationFormat>
  <Paragraphs>204</Paragraphs>
  <Slides>31</Slides>
  <Notes>31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Motyw pakietu Office</vt:lpstr>
      <vt:lpstr>Motyw pakietu Office</vt:lpstr>
      <vt:lpstr>Prezentacja programu PowerPoint</vt:lpstr>
      <vt:lpstr>Inflammatory bowel disease (IBD)</vt:lpstr>
      <vt:lpstr>Epidemiological data </vt:lpstr>
      <vt:lpstr>Epidemiological data </vt:lpstr>
      <vt:lpstr>Clinical picture of CD  </vt:lpstr>
      <vt:lpstr>Extraintestinal manifestations of IBD in children and adolescents</vt:lpstr>
      <vt:lpstr>Laboratory tests in IBD</vt:lpstr>
      <vt:lpstr>Laboratory tests in IBD</vt:lpstr>
      <vt:lpstr>Endoscopy in UC </vt:lpstr>
      <vt:lpstr>Endoscopy in CU</vt:lpstr>
      <vt:lpstr>       Endoscopic Mayo Clinic Score for UC   </vt:lpstr>
      <vt:lpstr>Endoscopy in CD </vt:lpstr>
      <vt:lpstr>       Simple Endoscopic Score for CD (SES-CD)</vt:lpstr>
      <vt:lpstr>Pediatric Ulcerative Colitis Activity Index (PUCAI) </vt:lpstr>
      <vt:lpstr>Paediatric Crohn’s Disease  Activity Index Classification (PCDAI)   </vt:lpstr>
      <vt:lpstr>Montreal and Paris classification of UC</vt:lpstr>
      <vt:lpstr>Montreal and Paris classification of CD</vt:lpstr>
      <vt:lpstr>Histopathology of IBD</vt:lpstr>
      <vt:lpstr>Histopathology of IBD</vt:lpstr>
      <vt:lpstr>Small bowel imaging of IBD</vt:lpstr>
      <vt:lpstr>A comparison of pediatric- versus adult-onset IBD</vt:lpstr>
      <vt:lpstr>The diagnosis of pediatric IBD</vt:lpstr>
      <vt:lpstr>Diagnosic workup in pediatric IBD</vt:lpstr>
      <vt:lpstr>Endoscopy in IBD</vt:lpstr>
      <vt:lpstr>Small bowel imaging of IBD</vt:lpstr>
      <vt:lpstr>Main differential diagnosis of pediatric IBD</vt:lpstr>
      <vt:lpstr>Risk factors associated with complicating pediatric IBD </vt:lpstr>
      <vt:lpstr>Treatment of pediatric CU</vt:lpstr>
      <vt:lpstr>Treatment of pediatric CD </vt:lpstr>
      <vt:lpstr>Side effects of IBD drugs </vt:lpstr>
      <vt:lpstr>Vaccination in children with IBD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Sony</dc:creator>
  <cp:lastModifiedBy>Julia Tworowska</cp:lastModifiedBy>
  <cp:revision>256</cp:revision>
  <cp:lastPrinted>1601-01-01T00:00:00Z</cp:lastPrinted>
  <dcterms:created xsi:type="dcterms:W3CDTF">1601-01-01T00:00:00Z</dcterms:created>
  <dcterms:modified xsi:type="dcterms:W3CDTF">2025-11-24T10:48:23Z</dcterms:modified>
</cp:coreProperties>
</file>