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256" r:id="rId2"/>
    <p:sldId id="266" r:id="rId3"/>
    <p:sldId id="258" r:id="rId4"/>
    <p:sldId id="259" r:id="rId5"/>
    <p:sldId id="265" r:id="rId6"/>
    <p:sldId id="284" r:id="rId7"/>
    <p:sldId id="260" r:id="rId8"/>
    <p:sldId id="301" r:id="rId9"/>
    <p:sldId id="287" r:id="rId10"/>
    <p:sldId id="288" r:id="rId11"/>
    <p:sldId id="289" r:id="rId12"/>
    <p:sldId id="290" r:id="rId13"/>
    <p:sldId id="299" r:id="rId14"/>
    <p:sldId id="274" r:id="rId15"/>
    <p:sldId id="267" r:id="rId16"/>
    <p:sldId id="291" r:id="rId17"/>
    <p:sldId id="269" r:id="rId18"/>
    <p:sldId id="300" r:id="rId19"/>
    <p:sldId id="271" r:id="rId20"/>
    <p:sldId id="292" r:id="rId21"/>
    <p:sldId id="276" r:id="rId22"/>
    <p:sldId id="277" r:id="rId23"/>
    <p:sldId id="278" r:id="rId24"/>
    <p:sldId id="293" r:id="rId25"/>
    <p:sldId id="279" r:id="rId26"/>
    <p:sldId id="296" r:id="rId27"/>
    <p:sldId id="297" r:id="rId28"/>
    <p:sldId id="302" r:id="rId29"/>
    <p:sldId id="275" r:id="rId30"/>
    <p:sldId id="280" r:id="rId31"/>
    <p:sldId id="282" r:id="rId32"/>
    <p:sldId id="281" r:id="rId33"/>
    <p:sldId id="294" r:id="rId34"/>
    <p:sldId id="295" r:id="rId35"/>
  </p:sldIdLst>
  <p:sldSz cx="9144000" cy="6858000" type="screen4x3"/>
  <p:notesSz cx="6797675" cy="992822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A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yl pośredni 4 — Ak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25E5076-3810-47DD-B79F-674D7AD40C01}" styleName="Styl ciemny 1 — Ak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Styl pośredni 4 — Ak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Styl pośredni 4 — Ak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55" autoAdjust="0"/>
    <p:restoredTop sz="94704" autoAdjust="0"/>
  </p:normalViewPr>
  <p:slideViewPr>
    <p:cSldViewPr snapToGrid="0" snapToObjects="1" showGuides="1">
      <p:cViewPr varScale="1">
        <p:scale>
          <a:sx n="134" d="100"/>
          <a:sy n="134" d="100"/>
        </p:scale>
        <p:origin x="3610"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75B485-B99B-4BA2-8A86-BFD7AE85AFDD}" type="doc">
      <dgm:prSet loTypeId="urn:microsoft.com/office/officeart/2005/8/layout/vList4#1" loCatId="list" qsTypeId="urn:microsoft.com/office/officeart/2005/8/quickstyle/simple1" qsCatId="simple" csTypeId="urn:microsoft.com/office/officeart/2005/8/colors/accent1_1" csCatId="accent1" phldr="1"/>
      <dgm:spPr/>
      <dgm:t>
        <a:bodyPr/>
        <a:lstStyle/>
        <a:p>
          <a:endParaRPr lang="pl-PL"/>
        </a:p>
      </dgm:t>
    </dgm:pt>
    <dgm:pt modelId="{0996D3A1-D010-4043-B871-73EBFCB62E6A}">
      <dgm:prSet custT="1"/>
      <dgm:spPr/>
      <dgm:t>
        <a:bodyPr/>
        <a:lstStyle/>
        <a:p>
          <a:r>
            <a:rPr lang="pl-PL" sz="1400" b="1" dirty="0">
              <a:solidFill>
                <a:srgbClr val="C00000"/>
              </a:solidFill>
              <a:latin typeface="+mn-lt"/>
            </a:rPr>
            <a:t>Końcowy</a:t>
          </a:r>
          <a:r>
            <a:rPr lang="pl-PL" sz="1400" b="1" dirty="0">
              <a:solidFill>
                <a:srgbClr val="053A98"/>
              </a:solidFill>
              <a:latin typeface="+mn-lt"/>
            </a:rPr>
            <a:t> </a:t>
          </a:r>
          <a:r>
            <a:rPr lang="pl-PL" sz="1400" dirty="0">
              <a:solidFill>
                <a:srgbClr val="053A98"/>
              </a:solidFill>
              <a:latin typeface="+mn-lt"/>
            </a:rPr>
            <a:t>– ocenia wiedzę nabytą w czasie zajęć. Może mieć formę: </a:t>
          </a:r>
        </a:p>
      </dgm:t>
    </dgm:pt>
    <dgm:pt modelId="{B9E860CB-2BB0-432D-ABAA-6A4FA2C50245}" type="parTrans" cxnId="{86B7C5AA-C100-4C19-AEF3-C4C6D22D7B45}">
      <dgm:prSet/>
      <dgm:spPr/>
      <dgm:t>
        <a:bodyPr/>
        <a:lstStyle/>
        <a:p>
          <a:endParaRPr lang="pl-PL"/>
        </a:p>
      </dgm:t>
    </dgm:pt>
    <dgm:pt modelId="{1DEDB11F-8779-45E5-A6BC-C5CB71FB38D1}" type="sibTrans" cxnId="{86B7C5AA-C100-4C19-AEF3-C4C6D22D7B45}">
      <dgm:prSet/>
      <dgm:spPr/>
      <dgm:t>
        <a:bodyPr/>
        <a:lstStyle/>
        <a:p>
          <a:endParaRPr lang="pl-PL"/>
        </a:p>
      </dgm:t>
    </dgm:pt>
    <dgm:pt modelId="{2B95373F-4419-4813-BB07-9B3F1D01806C}">
      <dgm:prSet custT="1"/>
      <dgm:spPr/>
      <dgm:t>
        <a:bodyPr/>
        <a:lstStyle/>
        <a:p>
          <a:r>
            <a:rPr lang="pl-PL" sz="1400" dirty="0">
              <a:solidFill>
                <a:srgbClr val="053A98"/>
              </a:solidFill>
              <a:latin typeface="+mn-lt"/>
            </a:rPr>
            <a:t>Zaliczenia bez oceny (na podstawie obecności i aktywności w czasie zajęć)</a:t>
          </a:r>
        </a:p>
      </dgm:t>
    </dgm:pt>
    <dgm:pt modelId="{27082496-BEE0-4378-923F-5153786A1917}" type="parTrans" cxnId="{E595CA0E-1DCD-45CD-AF95-D1188D6526AC}">
      <dgm:prSet/>
      <dgm:spPr/>
      <dgm:t>
        <a:bodyPr/>
        <a:lstStyle/>
        <a:p>
          <a:endParaRPr lang="pl-PL"/>
        </a:p>
      </dgm:t>
    </dgm:pt>
    <dgm:pt modelId="{8E481511-7990-4630-9EC2-8D7834AD44D0}" type="sibTrans" cxnId="{E595CA0E-1DCD-45CD-AF95-D1188D6526AC}">
      <dgm:prSet/>
      <dgm:spPr/>
      <dgm:t>
        <a:bodyPr/>
        <a:lstStyle/>
        <a:p>
          <a:endParaRPr lang="pl-PL"/>
        </a:p>
      </dgm:t>
    </dgm:pt>
    <dgm:pt modelId="{8B5A1E5D-B9CE-4C44-AD65-6F0982432079}">
      <dgm:prSet custT="1"/>
      <dgm:spPr/>
      <dgm:t>
        <a:bodyPr/>
        <a:lstStyle/>
        <a:p>
          <a:r>
            <a:rPr lang="pl-PL" sz="1400" dirty="0">
              <a:solidFill>
                <a:srgbClr val="053A98"/>
              </a:solidFill>
              <a:latin typeface="+mn-lt"/>
            </a:rPr>
            <a:t>Zaliczenia na ocenę (w formie ustnej, pisemnej lub testowej) </a:t>
          </a:r>
        </a:p>
      </dgm:t>
    </dgm:pt>
    <dgm:pt modelId="{68595E44-7593-4598-AC63-1F698051A85B}" type="parTrans" cxnId="{D9009BF9-3670-4118-8524-6859298C8618}">
      <dgm:prSet/>
      <dgm:spPr/>
      <dgm:t>
        <a:bodyPr/>
        <a:lstStyle/>
        <a:p>
          <a:endParaRPr lang="pl-PL"/>
        </a:p>
      </dgm:t>
    </dgm:pt>
    <dgm:pt modelId="{F11A15A5-5668-4200-9E13-83913B181925}" type="sibTrans" cxnId="{D9009BF9-3670-4118-8524-6859298C8618}">
      <dgm:prSet/>
      <dgm:spPr/>
      <dgm:t>
        <a:bodyPr/>
        <a:lstStyle/>
        <a:p>
          <a:endParaRPr lang="pl-PL"/>
        </a:p>
      </dgm:t>
    </dgm:pt>
    <dgm:pt modelId="{48428B72-FCD5-4403-AB57-21BEAB6D33B4}">
      <dgm:prSet custT="1"/>
      <dgm:spPr/>
      <dgm:t>
        <a:bodyPr/>
        <a:lstStyle/>
        <a:p>
          <a:r>
            <a:rPr lang="pl-PL" sz="1400" dirty="0">
              <a:solidFill>
                <a:srgbClr val="053A98"/>
              </a:solidFill>
              <a:latin typeface="+mn-lt"/>
            </a:rPr>
            <a:t>Egzaminu na ocenę (w formie ustnej, pisemnej lub testowej)</a:t>
          </a:r>
        </a:p>
      </dgm:t>
    </dgm:pt>
    <dgm:pt modelId="{B9544D7F-2143-4107-B2DB-8C20DD135BA9}" type="parTrans" cxnId="{174B8B6A-65E1-47A9-B11E-3E5027937159}">
      <dgm:prSet/>
      <dgm:spPr/>
      <dgm:t>
        <a:bodyPr/>
        <a:lstStyle/>
        <a:p>
          <a:endParaRPr lang="pl-PL"/>
        </a:p>
      </dgm:t>
    </dgm:pt>
    <dgm:pt modelId="{B58766DA-B6C4-4B8F-9C74-9CEF94AE1933}" type="sibTrans" cxnId="{174B8B6A-65E1-47A9-B11E-3E5027937159}">
      <dgm:prSet/>
      <dgm:spPr/>
      <dgm:t>
        <a:bodyPr/>
        <a:lstStyle/>
        <a:p>
          <a:endParaRPr lang="pl-PL"/>
        </a:p>
      </dgm:t>
    </dgm:pt>
    <dgm:pt modelId="{22169D49-05B0-443B-91F1-830CA6D49EB1}">
      <dgm:prSet/>
      <dgm:spPr/>
      <dgm:t>
        <a:bodyPr/>
        <a:lstStyle/>
        <a:p>
          <a:r>
            <a:rPr lang="pl-PL" b="1" dirty="0" err="1">
              <a:solidFill>
                <a:srgbClr val="C00000"/>
              </a:solidFill>
              <a:latin typeface="+mn-lt"/>
            </a:rPr>
            <a:t>Śródzajęciowy</a:t>
          </a:r>
          <a:r>
            <a:rPr lang="pl-PL" b="1" dirty="0">
              <a:solidFill>
                <a:srgbClr val="053A98"/>
              </a:solidFill>
              <a:latin typeface="+mn-lt"/>
            </a:rPr>
            <a:t> – </a:t>
          </a:r>
          <a:r>
            <a:rPr lang="pl-PL" dirty="0">
              <a:solidFill>
                <a:srgbClr val="053A98"/>
              </a:solidFill>
              <a:latin typeface="+mn-lt"/>
            </a:rPr>
            <a:t>ocenia postęp w trakcie zajęć. Formę określa prowadzący zajęcia.</a:t>
          </a:r>
        </a:p>
      </dgm:t>
    </dgm:pt>
    <dgm:pt modelId="{3500575E-5887-41B3-AD97-9039F5732AD0}" type="parTrans" cxnId="{550E7332-6D54-4A92-B90B-C385E62ABBF8}">
      <dgm:prSet/>
      <dgm:spPr/>
      <dgm:t>
        <a:bodyPr/>
        <a:lstStyle/>
        <a:p>
          <a:endParaRPr lang="pl-PL"/>
        </a:p>
      </dgm:t>
    </dgm:pt>
    <dgm:pt modelId="{192896D2-FA62-42C0-B485-BC09DAF90407}" type="sibTrans" cxnId="{550E7332-6D54-4A92-B90B-C385E62ABBF8}">
      <dgm:prSet/>
      <dgm:spPr/>
      <dgm:t>
        <a:bodyPr/>
        <a:lstStyle/>
        <a:p>
          <a:endParaRPr lang="pl-PL"/>
        </a:p>
      </dgm:t>
    </dgm:pt>
    <dgm:pt modelId="{469F3299-D1F2-484A-BA19-9C87F52E850C}">
      <dgm:prSet/>
      <dgm:spPr/>
      <dgm:t>
        <a:bodyPr/>
        <a:lstStyle/>
        <a:p>
          <a:r>
            <a:rPr lang="pl-PL" b="1" dirty="0">
              <a:solidFill>
                <a:srgbClr val="C00000"/>
              </a:solidFill>
              <a:latin typeface="+mn-lt"/>
            </a:rPr>
            <a:t>Wejściowy</a:t>
          </a:r>
          <a:r>
            <a:rPr lang="pl-PL" b="1" dirty="0">
              <a:solidFill>
                <a:srgbClr val="053A98"/>
              </a:solidFill>
              <a:latin typeface="+mn-lt"/>
            </a:rPr>
            <a:t> – </a:t>
          </a:r>
          <a:r>
            <a:rPr lang="pl-PL" dirty="0">
              <a:solidFill>
                <a:srgbClr val="053A98"/>
              </a:solidFill>
              <a:latin typeface="+mn-lt"/>
            </a:rPr>
            <a:t>ocenia przygotowanie studentów do rozpoczęcia zajęć. Najczęściej dotyczy zajęć praktycznych (klinicznych) i pozwala ocenić, czy student posiada wystarczającą wiedzę z lat poprzednich, aby w pełni korzystać </a:t>
          </a:r>
          <a:br>
            <a:rPr lang="pl-PL" dirty="0">
              <a:solidFill>
                <a:srgbClr val="053A98"/>
              </a:solidFill>
              <a:latin typeface="+mn-lt"/>
            </a:rPr>
          </a:br>
          <a:r>
            <a:rPr lang="pl-PL" dirty="0">
              <a:solidFill>
                <a:srgbClr val="053A98"/>
              </a:solidFill>
              <a:latin typeface="+mn-lt"/>
            </a:rPr>
            <a:t>z zajęć.  Zdanie „wejściówki” może być konieczne dla dopuszczenia do zajęć praktycznych (klinicznych). Może mieć formę ustną lub pisemną.</a:t>
          </a:r>
        </a:p>
      </dgm:t>
    </dgm:pt>
    <dgm:pt modelId="{5A2E2E07-1BC3-4148-95D1-C72781CB68B9}" type="parTrans" cxnId="{820C8761-DFFB-4348-82F1-C214A21EA315}">
      <dgm:prSet/>
      <dgm:spPr/>
      <dgm:t>
        <a:bodyPr/>
        <a:lstStyle/>
        <a:p>
          <a:endParaRPr lang="pl-PL"/>
        </a:p>
      </dgm:t>
    </dgm:pt>
    <dgm:pt modelId="{CEFF03A5-A293-4EC6-822C-836163EB9159}" type="sibTrans" cxnId="{820C8761-DFFB-4348-82F1-C214A21EA315}">
      <dgm:prSet/>
      <dgm:spPr/>
      <dgm:t>
        <a:bodyPr/>
        <a:lstStyle/>
        <a:p>
          <a:endParaRPr lang="pl-PL"/>
        </a:p>
      </dgm:t>
    </dgm:pt>
    <dgm:pt modelId="{F3D98796-BAF1-4469-9EA9-A0B61AF432F7}" type="pres">
      <dgm:prSet presAssocID="{DB75B485-B99B-4BA2-8A86-BFD7AE85AFDD}" presName="linear" presStyleCnt="0">
        <dgm:presLayoutVars>
          <dgm:dir/>
          <dgm:resizeHandles val="exact"/>
        </dgm:presLayoutVars>
      </dgm:prSet>
      <dgm:spPr/>
    </dgm:pt>
    <dgm:pt modelId="{454B2B80-2B8F-464A-82A0-12449AE80330}" type="pres">
      <dgm:prSet presAssocID="{469F3299-D1F2-484A-BA19-9C87F52E850C}" presName="comp" presStyleCnt="0"/>
      <dgm:spPr/>
    </dgm:pt>
    <dgm:pt modelId="{22D4C5FF-5C73-4533-9F6D-7D31AEED9A99}" type="pres">
      <dgm:prSet presAssocID="{469F3299-D1F2-484A-BA19-9C87F52E850C}" presName="box" presStyleLbl="node1" presStyleIdx="0" presStyleCnt="3" custLinFactNeighborY="-17433"/>
      <dgm:spPr/>
    </dgm:pt>
    <dgm:pt modelId="{AB7A5148-BA9A-490D-BCC1-53DEF074203C}" type="pres">
      <dgm:prSet presAssocID="{469F3299-D1F2-484A-BA19-9C87F52E850C}" presName="img" presStyleLbl="fgImgPlace1" presStyleIdx="0" presStyleCnt="3" custScaleX="53064" custScaleY="70964"/>
      <dgm:spPr>
        <a:blipFill>
          <a:blip xmlns:r="http://schemas.openxmlformats.org/officeDocument/2006/relationships" r:embed="rId1"/>
          <a:srcRect/>
          <a:stretch>
            <a:fillRect t="-13000" b="-13000"/>
          </a:stretch>
        </a:blipFill>
      </dgm:spPr>
    </dgm:pt>
    <dgm:pt modelId="{7CA17AB9-7A2A-4D6F-9802-94FA6E288AE7}" type="pres">
      <dgm:prSet presAssocID="{469F3299-D1F2-484A-BA19-9C87F52E850C}" presName="text" presStyleLbl="node1" presStyleIdx="0" presStyleCnt="3">
        <dgm:presLayoutVars>
          <dgm:bulletEnabled val="1"/>
        </dgm:presLayoutVars>
      </dgm:prSet>
      <dgm:spPr/>
    </dgm:pt>
    <dgm:pt modelId="{0F366997-99DC-45D8-9767-6204F3F70957}" type="pres">
      <dgm:prSet presAssocID="{CEFF03A5-A293-4EC6-822C-836163EB9159}" presName="spacer" presStyleCnt="0"/>
      <dgm:spPr/>
    </dgm:pt>
    <dgm:pt modelId="{598CBD42-7375-4E3E-90DC-B9AD5E53643D}" type="pres">
      <dgm:prSet presAssocID="{22169D49-05B0-443B-91F1-830CA6D49EB1}" presName="comp" presStyleCnt="0"/>
      <dgm:spPr/>
    </dgm:pt>
    <dgm:pt modelId="{5748286B-1DBE-4516-8E87-DB2B94A0E4A9}" type="pres">
      <dgm:prSet presAssocID="{22169D49-05B0-443B-91F1-830CA6D49EB1}" presName="box" presStyleLbl="node1" presStyleIdx="1" presStyleCnt="3"/>
      <dgm:spPr/>
    </dgm:pt>
    <dgm:pt modelId="{D20B474B-B4A0-49E2-BBCC-DC13F41375F7}" type="pres">
      <dgm:prSet presAssocID="{22169D49-05B0-443B-91F1-830CA6D49EB1}" presName="img" presStyleLbl="fgImgPlace1" presStyleIdx="1" presStyleCnt="3" custScaleX="55124" custScaleY="72638"/>
      <dgm:spPr>
        <a:blipFill>
          <a:blip xmlns:r="http://schemas.openxmlformats.org/officeDocument/2006/relationships" r:embed="rId2"/>
          <a:srcRect/>
          <a:stretch>
            <a:fillRect t="-10000" b="-10000"/>
          </a:stretch>
        </a:blipFill>
      </dgm:spPr>
    </dgm:pt>
    <dgm:pt modelId="{46003D4A-102C-472F-AB18-105516358BCB}" type="pres">
      <dgm:prSet presAssocID="{22169D49-05B0-443B-91F1-830CA6D49EB1}" presName="text" presStyleLbl="node1" presStyleIdx="1" presStyleCnt="3">
        <dgm:presLayoutVars>
          <dgm:bulletEnabled val="1"/>
        </dgm:presLayoutVars>
      </dgm:prSet>
      <dgm:spPr/>
    </dgm:pt>
    <dgm:pt modelId="{836E6AB0-2C74-4C9D-9099-A8AE1EC9B525}" type="pres">
      <dgm:prSet presAssocID="{192896D2-FA62-42C0-B485-BC09DAF90407}" presName="spacer" presStyleCnt="0"/>
      <dgm:spPr/>
    </dgm:pt>
    <dgm:pt modelId="{2FDA4396-4813-45F0-B258-142B6A6AA83D}" type="pres">
      <dgm:prSet presAssocID="{0996D3A1-D010-4043-B871-73EBFCB62E6A}" presName="comp" presStyleCnt="0"/>
      <dgm:spPr/>
    </dgm:pt>
    <dgm:pt modelId="{FE6A9D68-7168-4558-9289-B5A074C06ADF}" type="pres">
      <dgm:prSet presAssocID="{0996D3A1-D010-4043-B871-73EBFCB62E6A}" presName="box" presStyleLbl="node1" presStyleIdx="2" presStyleCnt="3"/>
      <dgm:spPr/>
    </dgm:pt>
    <dgm:pt modelId="{C2D4F29D-5316-4D71-BF06-BE9CA3D85A87}" type="pres">
      <dgm:prSet presAssocID="{0996D3A1-D010-4043-B871-73EBFCB62E6A}" presName="img" presStyleLbl="fgImgPlace1" presStyleIdx="2" presStyleCnt="3" custScaleX="56185" custScaleY="75926"/>
      <dgm:spPr>
        <a:blipFill>
          <a:blip xmlns:r="http://schemas.openxmlformats.org/officeDocument/2006/relationships" r:embed="rId3"/>
          <a:srcRect/>
          <a:stretch>
            <a:fillRect t="-10000" b="-10000"/>
          </a:stretch>
        </a:blipFill>
      </dgm:spPr>
    </dgm:pt>
    <dgm:pt modelId="{62A6638A-AFD2-4F83-AA5D-8ECC2B3DA49F}" type="pres">
      <dgm:prSet presAssocID="{0996D3A1-D010-4043-B871-73EBFCB62E6A}" presName="text" presStyleLbl="node1" presStyleIdx="2" presStyleCnt="3">
        <dgm:presLayoutVars>
          <dgm:bulletEnabled val="1"/>
        </dgm:presLayoutVars>
      </dgm:prSet>
      <dgm:spPr/>
    </dgm:pt>
  </dgm:ptLst>
  <dgm:cxnLst>
    <dgm:cxn modelId="{E595CA0E-1DCD-45CD-AF95-D1188D6526AC}" srcId="{0996D3A1-D010-4043-B871-73EBFCB62E6A}" destId="{2B95373F-4419-4813-BB07-9B3F1D01806C}" srcOrd="0" destOrd="0" parTransId="{27082496-BEE0-4378-923F-5153786A1917}" sibTransId="{8E481511-7990-4630-9EC2-8D7834AD44D0}"/>
    <dgm:cxn modelId="{7428D824-BCE7-463F-93BE-2B20EC389516}" type="presOf" srcId="{2B95373F-4419-4813-BB07-9B3F1D01806C}" destId="{62A6638A-AFD2-4F83-AA5D-8ECC2B3DA49F}" srcOrd="1" destOrd="1" presId="urn:microsoft.com/office/officeart/2005/8/layout/vList4#1"/>
    <dgm:cxn modelId="{B8CB7828-E1B6-46E4-99D6-C6C7916C10FA}" type="presOf" srcId="{22169D49-05B0-443B-91F1-830CA6D49EB1}" destId="{5748286B-1DBE-4516-8E87-DB2B94A0E4A9}" srcOrd="0" destOrd="0" presId="urn:microsoft.com/office/officeart/2005/8/layout/vList4#1"/>
    <dgm:cxn modelId="{3C416D2D-4CA0-45FF-B356-BD614457843D}" type="presOf" srcId="{0996D3A1-D010-4043-B871-73EBFCB62E6A}" destId="{FE6A9D68-7168-4558-9289-B5A074C06ADF}" srcOrd="0" destOrd="0" presId="urn:microsoft.com/office/officeart/2005/8/layout/vList4#1"/>
    <dgm:cxn modelId="{550E7332-6D54-4A92-B90B-C385E62ABBF8}" srcId="{DB75B485-B99B-4BA2-8A86-BFD7AE85AFDD}" destId="{22169D49-05B0-443B-91F1-830CA6D49EB1}" srcOrd="1" destOrd="0" parTransId="{3500575E-5887-41B3-AD97-9039F5732AD0}" sibTransId="{192896D2-FA62-42C0-B485-BC09DAF90407}"/>
    <dgm:cxn modelId="{F2D43E3A-E70C-4B25-BFA1-010DB60B5F3A}" type="presOf" srcId="{DB75B485-B99B-4BA2-8A86-BFD7AE85AFDD}" destId="{F3D98796-BAF1-4469-9EA9-A0B61AF432F7}" srcOrd="0" destOrd="0" presId="urn:microsoft.com/office/officeart/2005/8/layout/vList4#1"/>
    <dgm:cxn modelId="{820C8761-DFFB-4348-82F1-C214A21EA315}" srcId="{DB75B485-B99B-4BA2-8A86-BFD7AE85AFDD}" destId="{469F3299-D1F2-484A-BA19-9C87F52E850C}" srcOrd="0" destOrd="0" parTransId="{5A2E2E07-1BC3-4148-95D1-C72781CB68B9}" sibTransId="{CEFF03A5-A293-4EC6-822C-836163EB9159}"/>
    <dgm:cxn modelId="{174B8B6A-65E1-47A9-B11E-3E5027937159}" srcId="{0996D3A1-D010-4043-B871-73EBFCB62E6A}" destId="{48428B72-FCD5-4403-AB57-21BEAB6D33B4}" srcOrd="2" destOrd="0" parTransId="{B9544D7F-2143-4107-B2DB-8C20DD135BA9}" sibTransId="{B58766DA-B6C4-4B8F-9C74-9CEF94AE1933}"/>
    <dgm:cxn modelId="{CF472F4D-4371-4066-A4F7-F38C10852703}" type="presOf" srcId="{22169D49-05B0-443B-91F1-830CA6D49EB1}" destId="{46003D4A-102C-472F-AB18-105516358BCB}" srcOrd="1" destOrd="0" presId="urn:microsoft.com/office/officeart/2005/8/layout/vList4#1"/>
    <dgm:cxn modelId="{468A4A73-587C-400F-AECB-BE2C28D81241}" type="presOf" srcId="{2B95373F-4419-4813-BB07-9B3F1D01806C}" destId="{FE6A9D68-7168-4558-9289-B5A074C06ADF}" srcOrd="0" destOrd="1" presId="urn:microsoft.com/office/officeart/2005/8/layout/vList4#1"/>
    <dgm:cxn modelId="{EF7BA758-E69C-4D65-8D64-AF87F7B9312E}" type="presOf" srcId="{8B5A1E5D-B9CE-4C44-AD65-6F0982432079}" destId="{62A6638A-AFD2-4F83-AA5D-8ECC2B3DA49F}" srcOrd="1" destOrd="2" presId="urn:microsoft.com/office/officeart/2005/8/layout/vList4#1"/>
    <dgm:cxn modelId="{B90F2C87-F6BA-45D2-A718-803C3713B937}" type="presOf" srcId="{8B5A1E5D-B9CE-4C44-AD65-6F0982432079}" destId="{FE6A9D68-7168-4558-9289-B5A074C06ADF}" srcOrd="0" destOrd="2" presId="urn:microsoft.com/office/officeart/2005/8/layout/vList4#1"/>
    <dgm:cxn modelId="{C0854095-C6B0-49B4-9748-69D81BDC7C50}" type="presOf" srcId="{469F3299-D1F2-484A-BA19-9C87F52E850C}" destId="{22D4C5FF-5C73-4533-9F6D-7D31AEED9A99}" srcOrd="0" destOrd="0" presId="urn:microsoft.com/office/officeart/2005/8/layout/vList4#1"/>
    <dgm:cxn modelId="{C3E8F199-6F15-40F2-951E-5CB20C7086DE}" type="presOf" srcId="{469F3299-D1F2-484A-BA19-9C87F52E850C}" destId="{7CA17AB9-7A2A-4D6F-9802-94FA6E288AE7}" srcOrd="1" destOrd="0" presId="urn:microsoft.com/office/officeart/2005/8/layout/vList4#1"/>
    <dgm:cxn modelId="{86B7C5AA-C100-4C19-AEF3-C4C6D22D7B45}" srcId="{DB75B485-B99B-4BA2-8A86-BFD7AE85AFDD}" destId="{0996D3A1-D010-4043-B871-73EBFCB62E6A}" srcOrd="2" destOrd="0" parTransId="{B9E860CB-2BB0-432D-ABAA-6A4FA2C50245}" sibTransId="{1DEDB11F-8779-45E5-A6BC-C5CB71FB38D1}"/>
    <dgm:cxn modelId="{949E83BE-3F28-4115-9E4F-B34926428D15}" type="presOf" srcId="{48428B72-FCD5-4403-AB57-21BEAB6D33B4}" destId="{FE6A9D68-7168-4558-9289-B5A074C06ADF}" srcOrd="0" destOrd="3" presId="urn:microsoft.com/office/officeart/2005/8/layout/vList4#1"/>
    <dgm:cxn modelId="{C7FA95BE-7FE9-457D-BB2E-90586F9E5B10}" type="presOf" srcId="{48428B72-FCD5-4403-AB57-21BEAB6D33B4}" destId="{62A6638A-AFD2-4F83-AA5D-8ECC2B3DA49F}" srcOrd="1" destOrd="3" presId="urn:microsoft.com/office/officeart/2005/8/layout/vList4#1"/>
    <dgm:cxn modelId="{3148F9C4-A0EB-4F2C-91DF-2B91467CE040}" type="presOf" srcId="{0996D3A1-D010-4043-B871-73EBFCB62E6A}" destId="{62A6638A-AFD2-4F83-AA5D-8ECC2B3DA49F}" srcOrd="1" destOrd="0" presId="urn:microsoft.com/office/officeart/2005/8/layout/vList4#1"/>
    <dgm:cxn modelId="{D9009BF9-3670-4118-8524-6859298C8618}" srcId="{0996D3A1-D010-4043-B871-73EBFCB62E6A}" destId="{8B5A1E5D-B9CE-4C44-AD65-6F0982432079}" srcOrd="1" destOrd="0" parTransId="{68595E44-7593-4598-AC63-1F698051A85B}" sibTransId="{F11A15A5-5668-4200-9E13-83913B181925}"/>
    <dgm:cxn modelId="{F6F666E3-F260-4FC0-95DC-E32E415E3A31}" type="presParOf" srcId="{F3D98796-BAF1-4469-9EA9-A0B61AF432F7}" destId="{454B2B80-2B8F-464A-82A0-12449AE80330}" srcOrd="0" destOrd="0" presId="urn:microsoft.com/office/officeart/2005/8/layout/vList4#1"/>
    <dgm:cxn modelId="{4C1D9AC2-5D9F-4822-AB4C-09D5EDD8DA0E}" type="presParOf" srcId="{454B2B80-2B8F-464A-82A0-12449AE80330}" destId="{22D4C5FF-5C73-4533-9F6D-7D31AEED9A99}" srcOrd="0" destOrd="0" presId="urn:microsoft.com/office/officeart/2005/8/layout/vList4#1"/>
    <dgm:cxn modelId="{59420883-DA03-43AA-B3C6-44C80E791DAC}" type="presParOf" srcId="{454B2B80-2B8F-464A-82A0-12449AE80330}" destId="{AB7A5148-BA9A-490D-BCC1-53DEF074203C}" srcOrd="1" destOrd="0" presId="urn:microsoft.com/office/officeart/2005/8/layout/vList4#1"/>
    <dgm:cxn modelId="{3C3F21E4-61DE-497D-8B6C-6840851435AE}" type="presParOf" srcId="{454B2B80-2B8F-464A-82A0-12449AE80330}" destId="{7CA17AB9-7A2A-4D6F-9802-94FA6E288AE7}" srcOrd="2" destOrd="0" presId="urn:microsoft.com/office/officeart/2005/8/layout/vList4#1"/>
    <dgm:cxn modelId="{94574E05-8FD9-43AF-A7C7-2CB930089D61}" type="presParOf" srcId="{F3D98796-BAF1-4469-9EA9-A0B61AF432F7}" destId="{0F366997-99DC-45D8-9767-6204F3F70957}" srcOrd="1" destOrd="0" presId="urn:microsoft.com/office/officeart/2005/8/layout/vList4#1"/>
    <dgm:cxn modelId="{2A65A1B8-C3BA-4625-9113-8ADC1E4B67BB}" type="presParOf" srcId="{F3D98796-BAF1-4469-9EA9-A0B61AF432F7}" destId="{598CBD42-7375-4E3E-90DC-B9AD5E53643D}" srcOrd="2" destOrd="0" presId="urn:microsoft.com/office/officeart/2005/8/layout/vList4#1"/>
    <dgm:cxn modelId="{16F5F128-842F-41C6-9986-A6CC8159DC9A}" type="presParOf" srcId="{598CBD42-7375-4E3E-90DC-B9AD5E53643D}" destId="{5748286B-1DBE-4516-8E87-DB2B94A0E4A9}" srcOrd="0" destOrd="0" presId="urn:microsoft.com/office/officeart/2005/8/layout/vList4#1"/>
    <dgm:cxn modelId="{DDA156F4-B1A8-477A-8E56-6A0FE9286888}" type="presParOf" srcId="{598CBD42-7375-4E3E-90DC-B9AD5E53643D}" destId="{D20B474B-B4A0-49E2-BBCC-DC13F41375F7}" srcOrd="1" destOrd="0" presId="urn:microsoft.com/office/officeart/2005/8/layout/vList4#1"/>
    <dgm:cxn modelId="{3FA4B13A-B764-49E2-97E6-EA0BD123E586}" type="presParOf" srcId="{598CBD42-7375-4E3E-90DC-B9AD5E53643D}" destId="{46003D4A-102C-472F-AB18-105516358BCB}" srcOrd="2" destOrd="0" presId="urn:microsoft.com/office/officeart/2005/8/layout/vList4#1"/>
    <dgm:cxn modelId="{B418BF01-B01A-4460-9DFF-4B8A9696B276}" type="presParOf" srcId="{F3D98796-BAF1-4469-9EA9-A0B61AF432F7}" destId="{836E6AB0-2C74-4C9D-9099-A8AE1EC9B525}" srcOrd="3" destOrd="0" presId="urn:microsoft.com/office/officeart/2005/8/layout/vList4#1"/>
    <dgm:cxn modelId="{21D1E530-5020-49AE-B7EA-D56EC6D0D298}" type="presParOf" srcId="{F3D98796-BAF1-4469-9EA9-A0B61AF432F7}" destId="{2FDA4396-4813-45F0-B258-142B6A6AA83D}" srcOrd="4" destOrd="0" presId="urn:microsoft.com/office/officeart/2005/8/layout/vList4#1"/>
    <dgm:cxn modelId="{7211ADBB-2B37-4F77-A16B-2BDA7E8C26F8}" type="presParOf" srcId="{2FDA4396-4813-45F0-B258-142B6A6AA83D}" destId="{FE6A9D68-7168-4558-9289-B5A074C06ADF}" srcOrd="0" destOrd="0" presId="urn:microsoft.com/office/officeart/2005/8/layout/vList4#1"/>
    <dgm:cxn modelId="{D9ADDDC7-DF77-418D-9F21-6A2EB1B6AD7A}" type="presParOf" srcId="{2FDA4396-4813-45F0-B258-142B6A6AA83D}" destId="{C2D4F29D-5316-4D71-BF06-BE9CA3D85A87}" srcOrd="1" destOrd="0" presId="urn:microsoft.com/office/officeart/2005/8/layout/vList4#1"/>
    <dgm:cxn modelId="{A6BED630-21C1-43CA-8B38-5FA1C0CC02A4}" type="presParOf" srcId="{2FDA4396-4813-45F0-B258-142B6A6AA83D}" destId="{62A6638A-AFD2-4F83-AA5D-8ECC2B3DA49F}" srcOrd="2" destOrd="0" presId="urn:microsoft.com/office/officeart/2005/8/layout/vList4#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E95384-BA0F-443A-B5BD-E2BDAE8FEBCF}"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pl-PL"/>
        </a:p>
      </dgm:t>
    </dgm:pt>
    <dgm:pt modelId="{80701D26-3F3D-4F43-AB73-DA140B1F6151}">
      <dgm:prSet phldrT="[Tekst]" custT="1"/>
      <dgm:spPr/>
      <dgm:t>
        <a:bodyPr/>
        <a:lstStyle/>
        <a:p>
          <a:pPr algn="l"/>
          <a:endParaRPr lang="pl-PL" sz="1400" b="1" dirty="0">
            <a:solidFill>
              <a:srgbClr val="C00000"/>
            </a:solidFill>
            <a:latin typeface="Carlito"/>
          </a:endParaRPr>
        </a:p>
        <a:p>
          <a:pPr algn="l"/>
          <a:endParaRPr lang="pl-PL" sz="1400" b="1" dirty="0">
            <a:solidFill>
              <a:srgbClr val="C00000"/>
            </a:solidFill>
            <a:latin typeface="Carlito"/>
          </a:endParaRPr>
        </a:p>
        <a:p>
          <a:pPr algn="l"/>
          <a:endParaRPr lang="pl-PL" sz="1400" b="1" dirty="0">
            <a:solidFill>
              <a:srgbClr val="C00000"/>
            </a:solidFill>
            <a:latin typeface="Carlito"/>
          </a:endParaRPr>
        </a:p>
        <a:p>
          <a:pPr algn="l"/>
          <a:endParaRPr lang="pl-PL" sz="1400" b="1" dirty="0">
            <a:solidFill>
              <a:srgbClr val="C00000"/>
            </a:solidFill>
            <a:latin typeface="+mn-lt"/>
          </a:endParaRPr>
        </a:p>
        <a:p>
          <a:pPr algn="l"/>
          <a:r>
            <a:rPr lang="pl-PL" sz="1400" b="1" dirty="0">
              <a:solidFill>
                <a:srgbClr val="C00000"/>
              </a:solidFill>
              <a:latin typeface="+mn-lt"/>
            </a:rPr>
            <a:t>Kolokwium</a:t>
          </a:r>
          <a:r>
            <a:rPr lang="pl-PL" sz="1400" b="1" dirty="0">
              <a:solidFill>
                <a:srgbClr val="053A98"/>
              </a:solidFill>
              <a:latin typeface="+mn-lt"/>
            </a:rPr>
            <a:t> </a:t>
          </a:r>
          <a:r>
            <a:rPr lang="pl-PL" sz="1400" dirty="0">
              <a:solidFill>
                <a:srgbClr val="053A98"/>
              </a:solidFill>
              <a:latin typeface="+mn-lt"/>
            </a:rPr>
            <a:t>– odpowiednik „sprawdzianu” w szkole średniej. Sprawdza wiedzę z ostatnio przerobionego działu. Nazwa wskazuje na formę ustną, ale może też mieć formę pisemną.</a:t>
          </a:r>
        </a:p>
      </dgm:t>
    </dgm:pt>
    <dgm:pt modelId="{2AA29011-3FBD-40B8-AE62-47CEB65F75D6}" type="parTrans" cxnId="{CD799D91-EDAE-4DB7-ADC0-CB9723567B26}">
      <dgm:prSet/>
      <dgm:spPr/>
      <dgm:t>
        <a:bodyPr/>
        <a:lstStyle/>
        <a:p>
          <a:endParaRPr lang="pl-PL"/>
        </a:p>
      </dgm:t>
    </dgm:pt>
    <dgm:pt modelId="{2BA0CDE0-FAA3-408E-9028-AA72BFB8DA39}" type="sibTrans" cxnId="{CD799D91-EDAE-4DB7-ADC0-CB9723567B26}">
      <dgm:prSet/>
      <dgm:spPr/>
      <dgm:t>
        <a:bodyPr/>
        <a:lstStyle/>
        <a:p>
          <a:endParaRPr lang="pl-PL"/>
        </a:p>
      </dgm:t>
    </dgm:pt>
    <dgm:pt modelId="{072CC96E-358B-4013-9A77-37F064C9E83C}">
      <dgm:prSet phldrT="[Tekst]" custT="1"/>
      <dgm:spPr/>
      <dgm:t>
        <a:bodyPr/>
        <a:lstStyle/>
        <a:p>
          <a:pPr algn="l"/>
          <a:endParaRPr lang="pl-PL" sz="1400" b="1" dirty="0">
            <a:solidFill>
              <a:srgbClr val="C00000"/>
            </a:solidFill>
            <a:latin typeface="Carlito"/>
          </a:endParaRPr>
        </a:p>
        <a:p>
          <a:pPr algn="l"/>
          <a:endParaRPr lang="pl-PL" sz="1400" b="1" dirty="0">
            <a:solidFill>
              <a:srgbClr val="C00000"/>
            </a:solidFill>
            <a:latin typeface="Carlito"/>
          </a:endParaRPr>
        </a:p>
        <a:p>
          <a:pPr algn="l"/>
          <a:endParaRPr lang="pl-PL" sz="1400" b="1" dirty="0">
            <a:solidFill>
              <a:srgbClr val="C00000"/>
            </a:solidFill>
            <a:latin typeface="Carlito"/>
          </a:endParaRPr>
        </a:p>
        <a:p>
          <a:pPr algn="l"/>
          <a:endParaRPr lang="pl-PL" sz="1400" b="1" dirty="0">
            <a:solidFill>
              <a:srgbClr val="C00000"/>
            </a:solidFill>
            <a:latin typeface="Carlito"/>
          </a:endParaRPr>
        </a:p>
        <a:p>
          <a:pPr algn="l"/>
          <a:endParaRPr lang="pl-PL" sz="1400" b="1" dirty="0">
            <a:solidFill>
              <a:srgbClr val="C00000"/>
            </a:solidFill>
            <a:latin typeface="Carlito"/>
          </a:endParaRPr>
        </a:p>
        <a:p>
          <a:pPr algn="l"/>
          <a:r>
            <a:rPr lang="pl-PL" sz="1400" b="1" dirty="0">
              <a:solidFill>
                <a:srgbClr val="C00000"/>
              </a:solidFill>
              <a:latin typeface="+mn-lt"/>
            </a:rPr>
            <a:t>Zaliczenie</a:t>
          </a:r>
          <a:r>
            <a:rPr lang="pl-PL" sz="1400" b="1" dirty="0">
              <a:solidFill>
                <a:srgbClr val="053A98"/>
              </a:solidFill>
              <a:latin typeface="+mn-lt"/>
            </a:rPr>
            <a:t> </a:t>
          </a:r>
          <a:r>
            <a:rPr lang="pl-PL" sz="1400" dirty="0">
              <a:solidFill>
                <a:srgbClr val="053A98"/>
              </a:solidFill>
              <a:latin typeface="+mn-lt"/>
            </a:rPr>
            <a:t>– zamyka określony fragment nauczania, biorąc również pod uwagę obecność na zajęciach. Zaliczenie zajęć bez obecności na zajęciach nie jest możliwe. Może mieć formę ustną lub pisemną, w tym testową.</a:t>
          </a:r>
        </a:p>
      </dgm:t>
    </dgm:pt>
    <dgm:pt modelId="{1FBBFF28-5541-4385-9A3B-96E85226D985}" type="parTrans" cxnId="{1437F0EA-F8C8-4388-8D32-41CBDFF7522E}">
      <dgm:prSet/>
      <dgm:spPr/>
      <dgm:t>
        <a:bodyPr/>
        <a:lstStyle/>
        <a:p>
          <a:endParaRPr lang="pl-PL"/>
        </a:p>
      </dgm:t>
    </dgm:pt>
    <dgm:pt modelId="{CF656B26-F70F-4E31-BD78-70A050AF8344}" type="sibTrans" cxnId="{1437F0EA-F8C8-4388-8D32-41CBDFF7522E}">
      <dgm:prSet/>
      <dgm:spPr/>
      <dgm:t>
        <a:bodyPr/>
        <a:lstStyle/>
        <a:p>
          <a:endParaRPr lang="pl-PL"/>
        </a:p>
      </dgm:t>
    </dgm:pt>
    <dgm:pt modelId="{D35281E6-9FF1-4F88-863F-25E232BB5B88}">
      <dgm:prSet phldrT="[Tekst]" custT="1"/>
      <dgm:spPr/>
      <dgm:t>
        <a:bodyPr/>
        <a:lstStyle/>
        <a:p>
          <a:pPr algn="l"/>
          <a:endParaRPr lang="pl-PL" sz="1400" b="1" dirty="0">
            <a:solidFill>
              <a:srgbClr val="C00000"/>
            </a:solidFill>
            <a:latin typeface="Carlito"/>
          </a:endParaRPr>
        </a:p>
        <a:p>
          <a:pPr algn="l"/>
          <a:endParaRPr lang="pl-PL" sz="1400" b="1" dirty="0">
            <a:solidFill>
              <a:srgbClr val="C00000"/>
            </a:solidFill>
            <a:latin typeface="Carlito"/>
          </a:endParaRPr>
        </a:p>
        <a:p>
          <a:pPr algn="l"/>
          <a:endParaRPr lang="pl-PL" sz="1400" b="1" dirty="0">
            <a:solidFill>
              <a:srgbClr val="C00000"/>
            </a:solidFill>
            <a:latin typeface="+mn-lt"/>
          </a:endParaRPr>
        </a:p>
        <a:p>
          <a:pPr algn="l"/>
          <a:r>
            <a:rPr lang="pl-PL" sz="1400" b="1" dirty="0">
              <a:solidFill>
                <a:srgbClr val="C00000"/>
              </a:solidFill>
              <a:latin typeface="+mn-lt"/>
            </a:rPr>
            <a:t>Egzamin</a:t>
          </a:r>
          <a:r>
            <a:rPr lang="pl-PL" sz="1400" b="1" dirty="0">
              <a:solidFill>
                <a:srgbClr val="053A98"/>
              </a:solidFill>
              <a:latin typeface="+mn-lt"/>
            </a:rPr>
            <a:t> </a:t>
          </a:r>
          <a:r>
            <a:rPr lang="pl-PL" sz="1400" dirty="0">
              <a:solidFill>
                <a:srgbClr val="053A98"/>
              </a:solidFill>
              <a:latin typeface="+mn-lt"/>
            </a:rPr>
            <a:t>– ocenia wiedzę nabytą w ramach przedmiotu. Zawsze jest na ocenę. Również może mieć formę ustną lub pisemną (np. test).</a:t>
          </a:r>
        </a:p>
      </dgm:t>
    </dgm:pt>
    <dgm:pt modelId="{99A49074-32FC-4E02-A283-AE931648C615}" type="parTrans" cxnId="{B2A92B37-6F75-4ABE-AEDD-FF417A56F189}">
      <dgm:prSet/>
      <dgm:spPr/>
      <dgm:t>
        <a:bodyPr/>
        <a:lstStyle/>
        <a:p>
          <a:endParaRPr lang="pl-PL"/>
        </a:p>
      </dgm:t>
    </dgm:pt>
    <dgm:pt modelId="{EF023D60-4F7B-4FA1-9C76-0879946D4C7F}" type="sibTrans" cxnId="{B2A92B37-6F75-4ABE-AEDD-FF417A56F189}">
      <dgm:prSet/>
      <dgm:spPr/>
      <dgm:t>
        <a:bodyPr/>
        <a:lstStyle/>
        <a:p>
          <a:endParaRPr lang="pl-PL"/>
        </a:p>
      </dgm:t>
    </dgm:pt>
    <dgm:pt modelId="{3F20A284-4A07-4EE9-8322-505C5DE0BBDF}" type="pres">
      <dgm:prSet presAssocID="{D1E95384-BA0F-443A-B5BD-E2BDAE8FEBCF}" presName="theList" presStyleCnt="0">
        <dgm:presLayoutVars>
          <dgm:dir/>
          <dgm:animLvl val="lvl"/>
          <dgm:resizeHandles val="exact"/>
        </dgm:presLayoutVars>
      </dgm:prSet>
      <dgm:spPr/>
    </dgm:pt>
    <dgm:pt modelId="{E2AD5E87-A24A-4A70-91D2-6806C59A1A36}" type="pres">
      <dgm:prSet presAssocID="{80701D26-3F3D-4F43-AB73-DA140B1F6151}" presName="compNode" presStyleCnt="0"/>
      <dgm:spPr/>
    </dgm:pt>
    <dgm:pt modelId="{925405E0-333A-4243-BD5A-BF0BB35101A1}" type="pres">
      <dgm:prSet presAssocID="{80701D26-3F3D-4F43-AB73-DA140B1F6151}" presName="aNode" presStyleLbl="bgShp" presStyleIdx="0" presStyleCnt="3"/>
      <dgm:spPr/>
    </dgm:pt>
    <dgm:pt modelId="{5563323E-93E6-403E-B15B-2A26612F0539}" type="pres">
      <dgm:prSet presAssocID="{80701D26-3F3D-4F43-AB73-DA140B1F6151}" presName="textNode" presStyleLbl="bgShp" presStyleIdx="0" presStyleCnt="3"/>
      <dgm:spPr/>
    </dgm:pt>
    <dgm:pt modelId="{01D04C80-4B3B-4C27-9D43-63AEFEEF4962}" type="pres">
      <dgm:prSet presAssocID="{80701D26-3F3D-4F43-AB73-DA140B1F6151}" presName="compChildNode" presStyleCnt="0"/>
      <dgm:spPr/>
    </dgm:pt>
    <dgm:pt modelId="{98F7C7FD-A91A-40D2-A7E5-9748D69C6A72}" type="pres">
      <dgm:prSet presAssocID="{80701D26-3F3D-4F43-AB73-DA140B1F6151}" presName="theInnerList" presStyleCnt="0"/>
      <dgm:spPr/>
    </dgm:pt>
    <dgm:pt modelId="{776BA35B-9A5A-4198-89D5-5CE9CBF4E4F3}" type="pres">
      <dgm:prSet presAssocID="{80701D26-3F3D-4F43-AB73-DA140B1F6151}" presName="aSpace" presStyleCnt="0"/>
      <dgm:spPr/>
    </dgm:pt>
    <dgm:pt modelId="{01CCF858-DA67-4B27-AE52-7ACEA63A86CA}" type="pres">
      <dgm:prSet presAssocID="{072CC96E-358B-4013-9A77-37F064C9E83C}" presName="compNode" presStyleCnt="0"/>
      <dgm:spPr/>
    </dgm:pt>
    <dgm:pt modelId="{82861115-7F32-4FE7-A57F-28241923BAEC}" type="pres">
      <dgm:prSet presAssocID="{072CC96E-358B-4013-9A77-37F064C9E83C}" presName="aNode" presStyleLbl="bgShp" presStyleIdx="1" presStyleCnt="3"/>
      <dgm:spPr/>
    </dgm:pt>
    <dgm:pt modelId="{83037056-B8C1-4267-9E3A-11AD9EF1FE03}" type="pres">
      <dgm:prSet presAssocID="{072CC96E-358B-4013-9A77-37F064C9E83C}" presName="textNode" presStyleLbl="bgShp" presStyleIdx="1" presStyleCnt="3"/>
      <dgm:spPr/>
    </dgm:pt>
    <dgm:pt modelId="{9BDA9C3F-CFB3-42FF-928B-D166482204FB}" type="pres">
      <dgm:prSet presAssocID="{072CC96E-358B-4013-9A77-37F064C9E83C}" presName="compChildNode" presStyleCnt="0"/>
      <dgm:spPr/>
    </dgm:pt>
    <dgm:pt modelId="{03D901DF-7C61-4764-9BBE-67D50E44B41B}" type="pres">
      <dgm:prSet presAssocID="{072CC96E-358B-4013-9A77-37F064C9E83C}" presName="theInnerList" presStyleCnt="0"/>
      <dgm:spPr/>
    </dgm:pt>
    <dgm:pt modelId="{4F8923F4-810A-41F9-816F-BE43D7CD92FD}" type="pres">
      <dgm:prSet presAssocID="{072CC96E-358B-4013-9A77-37F064C9E83C}" presName="aSpace" presStyleCnt="0"/>
      <dgm:spPr/>
    </dgm:pt>
    <dgm:pt modelId="{84102C4B-8B73-46E4-A8AA-1377E7484045}" type="pres">
      <dgm:prSet presAssocID="{D35281E6-9FF1-4F88-863F-25E232BB5B88}" presName="compNode" presStyleCnt="0"/>
      <dgm:spPr/>
    </dgm:pt>
    <dgm:pt modelId="{3323B24A-D9BE-4997-8F80-EAC9340252F1}" type="pres">
      <dgm:prSet presAssocID="{D35281E6-9FF1-4F88-863F-25E232BB5B88}" presName="aNode" presStyleLbl="bgShp" presStyleIdx="2" presStyleCnt="3"/>
      <dgm:spPr/>
    </dgm:pt>
    <dgm:pt modelId="{0E10CB83-7FA3-4607-9539-FF0FF050EFFF}" type="pres">
      <dgm:prSet presAssocID="{D35281E6-9FF1-4F88-863F-25E232BB5B88}" presName="textNode" presStyleLbl="bgShp" presStyleIdx="2" presStyleCnt="3"/>
      <dgm:spPr/>
    </dgm:pt>
    <dgm:pt modelId="{0241B95E-C92D-4F7F-AA2E-1B2DC1AF9B58}" type="pres">
      <dgm:prSet presAssocID="{D35281E6-9FF1-4F88-863F-25E232BB5B88}" presName="compChildNode" presStyleCnt="0"/>
      <dgm:spPr/>
    </dgm:pt>
    <dgm:pt modelId="{0B798CC6-BEF1-4730-AEB3-87A7A477F1FD}" type="pres">
      <dgm:prSet presAssocID="{D35281E6-9FF1-4F88-863F-25E232BB5B88}" presName="theInnerList" presStyleCnt="0"/>
      <dgm:spPr/>
    </dgm:pt>
  </dgm:ptLst>
  <dgm:cxnLst>
    <dgm:cxn modelId="{50B1421F-7019-4D0B-9C71-C963B5957FCD}" type="presOf" srcId="{D1E95384-BA0F-443A-B5BD-E2BDAE8FEBCF}" destId="{3F20A284-4A07-4EE9-8322-505C5DE0BBDF}" srcOrd="0" destOrd="0" presId="urn:microsoft.com/office/officeart/2005/8/layout/lProcess2"/>
    <dgm:cxn modelId="{B2A92B37-6F75-4ABE-AEDD-FF417A56F189}" srcId="{D1E95384-BA0F-443A-B5BD-E2BDAE8FEBCF}" destId="{D35281E6-9FF1-4F88-863F-25E232BB5B88}" srcOrd="2" destOrd="0" parTransId="{99A49074-32FC-4E02-A283-AE931648C615}" sibTransId="{EF023D60-4F7B-4FA1-9C76-0879946D4C7F}"/>
    <dgm:cxn modelId="{CD799D91-EDAE-4DB7-ADC0-CB9723567B26}" srcId="{D1E95384-BA0F-443A-B5BD-E2BDAE8FEBCF}" destId="{80701D26-3F3D-4F43-AB73-DA140B1F6151}" srcOrd="0" destOrd="0" parTransId="{2AA29011-3FBD-40B8-AE62-47CEB65F75D6}" sibTransId="{2BA0CDE0-FAA3-408E-9028-AA72BFB8DA39}"/>
    <dgm:cxn modelId="{AEB6829F-BF36-4A04-8CC7-346B69B9AA53}" type="presOf" srcId="{80701D26-3F3D-4F43-AB73-DA140B1F6151}" destId="{5563323E-93E6-403E-B15B-2A26612F0539}" srcOrd="1" destOrd="0" presId="urn:microsoft.com/office/officeart/2005/8/layout/lProcess2"/>
    <dgm:cxn modelId="{4475EDB8-C56C-476E-BF34-4266ED14125F}" type="presOf" srcId="{072CC96E-358B-4013-9A77-37F064C9E83C}" destId="{82861115-7F32-4FE7-A57F-28241923BAEC}" srcOrd="0" destOrd="0" presId="urn:microsoft.com/office/officeart/2005/8/layout/lProcess2"/>
    <dgm:cxn modelId="{3C6D4EBD-AD04-44D6-8D9E-C1D1D325368E}" type="presOf" srcId="{80701D26-3F3D-4F43-AB73-DA140B1F6151}" destId="{925405E0-333A-4243-BD5A-BF0BB35101A1}" srcOrd="0" destOrd="0" presId="urn:microsoft.com/office/officeart/2005/8/layout/lProcess2"/>
    <dgm:cxn modelId="{436D4EBE-153B-4EF0-9656-5610ABD4FC6C}" type="presOf" srcId="{D35281E6-9FF1-4F88-863F-25E232BB5B88}" destId="{3323B24A-D9BE-4997-8F80-EAC9340252F1}" srcOrd="0" destOrd="0" presId="urn:microsoft.com/office/officeart/2005/8/layout/lProcess2"/>
    <dgm:cxn modelId="{4864E7DA-894E-47F7-A936-37CE80E4041A}" type="presOf" srcId="{072CC96E-358B-4013-9A77-37F064C9E83C}" destId="{83037056-B8C1-4267-9E3A-11AD9EF1FE03}" srcOrd="1" destOrd="0" presId="urn:microsoft.com/office/officeart/2005/8/layout/lProcess2"/>
    <dgm:cxn modelId="{E06BB0DC-1050-473F-84E9-3DE306E10EB8}" type="presOf" srcId="{D35281E6-9FF1-4F88-863F-25E232BB5B88}" destId="{0E10CB83-7FA3-4607-9539-FF0FF050EFFF}" srcOrd="1" destOrd="0" presId="urn:microsoft.com/office/officeart/2005/8/layout/lProcess2"/>
    <dgm:cxn modelId="{1437F0EA-F8C8-4388-8D32-41CBDFF7522E}" srcId="{D1E95384-BA0F-443A-B5BD-E2BDAE8FEBCF}" destId="{072CC96E-358B-4013-9A77-37F064C9E83C}" srcOrd="1" destOrd="0" parTransId="{1FBBFF28-5541-4385-9A3B-96E85226D985}" sibTransId="{CF656B26-F70F-4E31-BD78-70A050AF8344}"/>
    <dgm:cxn modelId="{D0568373-9C86-4FAA-9E73-8E5B44560940}" type="presParOf" srcId="{3F20A284-4A07-4EE9-8322-505C5DE0BBDF}" destId="{E2AD5E87-A24A-4A70-91D2-6806C59A1A36}" srcOrd="0" destOrd="0" presId="urn:microsoft.com/office/officeart/2005/8/layout/lProcess2"/>
    <dgm:cxn modelId="{7A5301E2-D2EF-4E43-9D65-AF42E7B5AFB9}" type="presParOf" srcId="{E2AD5E87-A24A-4A70-91D2-6806C59A1A36}" destId="{925405E0-333A-4243-BD5A-BF0BB35101A1}" srcOrd="0" destOrd="0" presId="urn:microsoft.com/office/officeart/2005/8/layout/lProcess2"/>
    <dgm:cxn modelId="{9A56E923-6EF7-4A67-8A31-2254ADD8BF73}" type="presParOf" srcId="{E2AD5E87-A24A-4A70-91D2-6806C59A1A36}" destId="{5563323E-93E6-403E-B15B-2A26612F0539}" srcOrd="1" destOrd="0" presId="urn:microsoft.com/office/officeart/2005/8/layout/lProcess2"/>
    <dgm:cxn modelId="{F3ED0FBB-8983-4CC4-85A3-40657A12543C}" type="presParOf" srcId="{E2AD5E87-A24A-4A70-91D2-6806C59A1A36}" destId="{01D04C80-4B3B-4C27-9D43-63AEFEEF4962}" srcOrd="2" destOrd="0" presId="urn:microsoft.com/office/officeart/2005/8/layout/lProcess2"/>
    <dgm:cxn modelId="{C445A825-5449-4354-AFC3-3BE929D6223C}" type="presParOf" srcId="{01D04C80-4B3B-4C27-9D43-63AEFEEF4962}" destId="{98F7C7FD-A91A-40D2-A7E5-9748D69C6A72}" srcOrd="0" destOrd="0" presId="urn:microsoft.com/office/officeart/2005/8/layout/lProcess2"/>
    <dgm:cxn modelId="{03932833-151B-41E1-8465-C5D6281F80CD}" type="presParOf" srcId="{3F20A284-4A07-4EE9-8322-505C5DE0BBDF}" destId="{776BA35B-9A5A-4198-89D5-5CE9CBF4E4F3}" srcOrd="1" destOrd="0" presId="urn:microsoft.com/office/officeart/2005/8/layout/lProcess2"/>
    <dgm:cxn modelId="{A4E8B7CB-1E28-4DBF-A628-7E99993DA71F}" type="presParOf" srcId="{3F20A284-4A07-4EE9-8322-505C5DE0BBDF}" destId="{01CCF858-DA67-4B27-AE52-7ACEA63A86CA}" srcOrd="2" destOrd="0" presId="urn:microsoft.com/office/officeart/2005/8/layout/lProcess2"/>
    <dgm:cxn modelId="{3F95E95B-9B42-42C4-94D7-404CE1F6906F}" type="presParOf" srcId="{01CCF858-DA67-4B27-AE52-7ACEA63A86CA}" destId="{82861115-7F32-4FE7-A57F-28241923BAEC}" srcOrd="0" destOrd="0" presId="urn:microsoft.com/office/officeart/2005/8/layout/lProcess2"/>
    <dgm:cxn modelId="{4B073726-1B9F-430D-8D9C-7343F1B547D8}" type="presParOf" srcId="{01CCF858-DA67-4B27-AE52-7ACEA63A86CA}" destId="{83037056-B8C1-4267-9E3A-11AD9EF1FE03}" srcOrd="1" destOrd="0" presId="urn:microsoft.com/office/officeart/2005/8/layout/lProcess2"/>
    <dgm:cxn modelId="{D0120A32-AB08-4B82-8856-35BB8B2D96A1}" type="presParOf" srcId="{01CCF858-DA67-4B27-AE52-7ACEA63A86CA}" destId="{9BDA9C3F-CFB3-42FF-928B-D166482204FB}" srcOrd="2" destOrd="0" presId="urn:microsoft.com/office/officeart/2005/8/layout/lProcess2"/>
    <dgm:cxn modelId="{8C87CBC1-E33E-4C66-BE17-14BA6856B76C}" type="presParOf" srcId="{9BDA9C3F-CFB3-42FF-928B-D166482204FB}" destId="{03D901DF-7C61-4764-9BBE-67D50E44B41B}" srcOrd="0" destOrd="0" presId="urn:microsoft.com/office/officeart/2005/8/layout/lProcess2"/>
    <dgm:cxn modelId="{3067BC31-E552-412C-AA7A-410E16ACF134}" type="presParOf" srcId="{3F20A284-4A07-4EE9-8322-505C5DE0BBDF}" destId="{4F8923F4-810A-41F9-816F-BE43D7CD92FD}" srcOrd="3" destOrd="0" presId="urn:microsoft.com/office/officeart/2005/8/layout/lProcess2"/>
    <dgm:cxn modelId="{4F0AE1ED-1855-4E2F-9852-23983B9921E8}" type="presParOf" srcId="{3F20A284-4A07-4EE9-8322-505C5DE0BBDF}" destId="{84102C4B-8B73-46E4-A8AA-1377E7484045}" srcOrd="4" destOrd="0" presId="urn:microsoft.com/office/officeart/2005/8/layout/lProcess2"/>
    <dgm:cxn modelId="{C060DDD9-CFC5-479A-BEA0-556D08C0FF7D}" type="presParOf" srcId="{84102C4B-8B73-46E4-A8AA-1377E7484045}" destId="{3323B24A-D9BE-4997-8F80-EAC9340252F1}" srcOrd="0" destOrd="0" presId="urn:microsoft.com/office/officeart/2005/8/layout/lProcess2"/>
    <dgm:cxn modelId="{DEB84C6D-A411-464E-90F4-E7DCE739B7FD}" type="presParOf" srcId="{84102C4B-8B73-46E4-A8AA-1377E7484045}" destId="{0E10CB83-7FA3-4607-9539-FF0FF050EFFF}" srcOrd="1" destOrd="0" presId="urn:microsoft.com/office/officeart/2005/8/layout/lProcess2"/>
    <dgm:cxn modelId="{FE5994E8-F9F8-4D24-8958-E4F7A9EDD8C1}" type="presParOf" srcId="{84102C4B-8B73-46E4-A8AA-1377E7484045}" destId="{0241B95E-C92D-4F7F-AA2E-1B2DC1AF9B58}" srcOrd="2" destOrd="0" presId="urn:microsoft.com/office/officeart/2005/8/layout/lProcess2"/>
    <dgm:cxn modelId="{E1E13920-9BB8-4A99-9098-532F3ABD9E5D}" type="presParOf" srcId="{0241B95E-C92D-4F7F-AA2E-1B2DC1AF9B58}" destId="{0B798CC6-BEF1-4730-AEB3-87A7A477F1FD}" srcOrd="0"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4C5FF-5C73-4533-9F6D-7D31AEED9A99}">
      <dsp:nvSpPr>
        <dsp:cNvPr id="0" name=""/>
        <dsp:cNvSpPr/>
      </dsp:nvSpPr>
      <dsp:spPr>
        <a:xfrm>
          <a:off x="0" y="0"/>
          <a:ext cx="7430093" cy="110854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b="1" kern="1200" dirty="0">
              <a:solidFill>
                <a:srgbClr val="C00000"/>
              </a:solidFill>
              <a:latin typeface="+mn-lt"/>
            </a:rPr>
            <a:t>Wejściowy</a:t>
          </a:r>
          <a:r>
            <a:rPr lang="pl-PL" sz="1400" b="1" kern="1200" dirty="0">
              <a:solidFill>
                <a:srgbClr val="053A98"/>
              </a:solidFill>
              <a:latin typeface="+mn-lt"/>
            </a:rPr>
            <a:t> – </a:t>
          </a:r>
          <a:r>
            <a:rPr lang="pl-PL" sz="1400" kern="1200" dirty="0">
              <a:solidFill>
                <a:srgbClr val="053A98"/>
              </a:solidFill>
              <a:latin typeface="+mn-lt"/>
            </a:rPr>
            <a:t>ocenia przygotowanie studentów do rozpoczęcia zajęć. Najczęściej dotyczy zajęć praktycznych (klinicznych) i pozwala ocenić, czy student posiada wystarczającą wiedzę z lat poprzednich, aby w pełni korzystać </a:t>
          </a:r>
          <a:br>
            <a:rPr lang="pl-PL" sz="1400" kern="1200" dirty="0">
              <a:solidFill>
                <a:srgbClr val="053A98"/>
              </a:solidFill>
              <a:latin typeface="+mn-lt"/>
            </a:rPr>
          </a:br>
          <a:r>
            <a:rPr lang="pl-PL" sz="1400" kern="1200" dirty="0">
              <a:solidFill>
                <a:srgbClr val="053A98"/>
              </a:solidFill>
              <a:latin typeface="+mn-lt"/>
            </a:rPr>
            <a:t>z zajęć.  Zdanie „wejściówki” może być konieczne dla dopuszczenia do zajęć praktycznych (klinicznych). Może mieć formę ustną lub pisemną.</a:t>
          </a:r>
        </a:p>
      </dsp:txBody>
      <dsp:txXfrm>
        <a:off x="1596873" y="0"/>
        <a:ext cx="5833219" cy="1108547"/>
      </dsp:txXfrm>
    </dsp:sp>
    <dsp:sp modelId="{AB7A5148-BA9A-490D-BCC1-53DEF074203C}">
      <dsp:nvSpPr>
        <dsp:cNvPr id="0" name=""/>
        <dsp:cNvSpPr/>
      </dsp:nvSpPr>
      <dsp:spPr>
        <a:xfrm>
          <a:off x="459593" y="239605"/>
          <a:ext cx="788540" cy="629335"/>
        </a:xfrm>
        <a:prstGeom prst="roundRect">
          <a:avLst>
            <a:gd name="adj" fmla="val 10000"/>
          </a:avLst>
        </a:prstGeom>
        <a:blipFill>
          <a:blip xmlns:r="http://schemas.openxmlformats.org/officeDocument/2006/relationships" r:embed="rId1"/>
          <a:srcRect/>
          <a:stretch>
            <a:fillRect t="-13000" b="-13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48286B-1DBE-4516-8E87-DB2B94A0E4A9}">
      <dsp:nvSpPr>
        <dsp:cNvPr id="0" name=""/>
        <dsp:cNvSpPr/>
      </dsp:nvSpPr>
      <dsp:spPr>
        <a:xfrm>
          <a:off x="0" y="1219402"/>
          <a:ext cx="7430093" cy="110854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b="1" kern="1200" dirty="0" err="1">
              <a:solidFill>
                <a:srgbClr val="C00000"/>
              </a:solidFill>
              <a:latin typeface="+mn-lt"/>
            </a:rPr>
            <a:t>Śródzajęciowy</a:t>
          </a:r>
          <a:r>
            <a:rPr lang="pl-PL" sz="1400" b="1" kern="1200" dirty="0">
              <a:solidFill>
                <a:srgbClr val="053A98"/>
              </a:solidFill>
              <a:latin typeface="+mn-lt"/>
            </a:rPr>
            <a:t> – </a:t>
          </a:r>
          <a:r>
            <a:rPr lang="pl-PL" sz="1400" kern="1200" dirty="0">
              <a:solidFill>
                <a:srgbClr val="053A98"/>
              </a:solidFill>
              <a:latin typeface="+mn-lt"/>
            </a:rPr>
            <a:t>ocenia postęp w trakcie zajęć. Formę określa prowadzący zajęcia.</a:t>
          </a:r>
        </a:p>
      </dsp:txBody>
      <dsp:txXfrm>
        <a:off x="1596873" y="1219402"/>
        <a:ext cx="5833219" cy="1108547"/>
      </dsp:txXfrm>
    </dsp:sp>
    <dsp:sp modelId="{D20B474B-B4A0-49E2-BBCC-DC13F41375F7}">
      <dsp:nvSpPr>
        <dsp:cNvPr id="0" name=""/>
        <dsp:cNvSpPr/>
      </dsp:nvSpPr>
      <dsp:spPr>
        <a:xfrm>
          <a:off x="444287" y="1451585"/>
          <a:ext cx="819152" cy="644181"/>
        </a:xfrm>
        <a:prstGeom prst="roundRect">
          <a:avLst>
            <a:gd name="adj" fmla="val 10000"/>
          </a:avLst>
        </a:prstGeom>
        <a:blipFill>
          <a:blip xmlns:r="http://schemas.openxmlformats.org/officeDocument/2006/relationships" r:embed="rId2"/>
          <a:srcRect/>
          <a:stretch>
            <a:fillRect t="-10000" b="-10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6A9D68-7168-4558-9289-B5A074C06ADF}">
      <dsp:nvSpPr>
        <dsp:cNvPr id="0" name=""/>
        <dsp:cNvSpPr/>
      </dsp:nvSpPr>
      <dsp:spPr>
        <a:xfrm>
          <a:off x="0" y="2438805"/>
          <a:ext cx="7430093" cy="110854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l-PL" sz="1400" b="1" kern="1200" dirty="0">
              <a:solidFill>
                <a:srgbClr val="C00000"/>
              </a:solidFill>
              <a:latin typeface="+mn-lt"/>
            </a:rPr>
            <a:t>Końcowy</a:t>
          </a:r>
          <a:r>
            <a:rPr lang="pl-PL" sz="1400" b="1" kern="1200" dirty="0">
              <a:solidFill>
                <a:srgbClr val="053A98"/>
              </a:solidFill>
              <a:latin typeface="+mn-lt"/>
            </a:rPr>
            <a:t> </a:t>
          </a:r>
          <a:r>
            <a:rPr lang="pl-PL" sz="1400" kern="1200" dirty="0">
              <a:solidFill>
                <a:srgbClr val="053A98"/>
              </a:solidFill>
              <a:latin typeface="+mn-lt"/>
            </a:rPr>
            <a:t>– ocenia wiedzę nabytą w czasie zajęć. Może mieć formę: </a:t>
          </a:r>
        </a:p>
        <a:p>
          <a:pPr marL="114300" lvl="1" indent="-114300" algn="l" defTabSz="622300">
            <a:lnSpc>
              <a:spcPct val="90000"/>
            </a:lnSpc>
            <a:spcBef>
              <a:spcPct val="0"/>
            </a:spcBef>
            <a:spcAft>
              <a:spcPct val="15000"/>
            </a:spcAft>
            <a:buChar char="•"/>
          </a:pPr>
          <a:r>
            <a:rPr lang="pl-PL" sz="1400" kern="1200" dirty="0">
              <a:solidFill>
                <a:srgbClr val="053A98"/>
              </a:solidFill>
              <a:latin typeface="+mn-lt"/>
            </a:rPr>
            <a:t>Zaliczenia bez oceny (na podstawie obecności i aktywności w czasie zajęć)</a:t>
          </a:r>
        </a:p>
        <a:p>
          <a:pPr marL="114300" lvl="1" indent="-114300" algn="l" defTabSz="622300">
            <a:lnSpc>
              <a:spcPct val="90000"/>
            </a:lnSpc>
            <a:spcBef>
              <a:spcPct val="0"/>
            </a:spcBef>
            <a:spcAft>
              <a:spcPct val="15000"/>
            </a:spcAft>
            <a:buChar char="•"/>
          </a:pPr>
          <a:r>
            <a:rPr lang="pl-PL" sz="1400" kern="1200" dirty="0">
              <a:solidFill>
                <a:srgbClr val="053A98"/>
              </a:solidFill>
              <a:latin typeface="+mn-lt"/>
            </a:rPr>
            <a:t>Zaliczenia na ocenę (w formie ustnej, pisemnej lub testowej) </a:t>
          </a:r>
        </a:p>
        <a:p>
          <a:pPr marL="114300" lvl="1" indent="-114300" algn="l" defTabSz="622300">
            <a:lnSpc>
              <a:spcPct val="90000"/>
            </a:lnSpc>
            <a:spcBef>
              <a:spcPct val="0"/>
            </a:spcBef>
            <a:spcAft>
              <a:spcPct val="15000"/>
            </a:spcAft>
            <a:buChar char="•"/>
          </a:pPr>
          <a:r>
            <a:rPr lang="pl-PL" sz="1400" kern="1200" dirty="0">
              <a:solidFill>
                <a:srgbClr val="053A98"/>
              </a:solidFill>
              <a:latin typeface="+mn-lt"/>
            </a:rPr>
            <a:t>Egzaminu na ocenę (w formie ustnej, pisemnej lub testowej)</a:t>
          </a:r>
        </a:p>
      </dsp:txBody>
      <dsp:txXfrm>
        <a:off x="1596873" y="2438805"/>
        <a:ext cx="5833219" cy="1108547"/>
      </dsp:txXfrm>
    </dsp:sp>
    <dsp:sp modelId="{C2D4F29D-5316-4D71-BF06-BE9CA3D85A87}">
      <dsp:nvSpPr>
        <dsp:cNvPr id="0" name=""/>
        <dsp:cNvSpPr/>
      </dsp:nvSpPr>
      <dsp:spPr>
        <a:xfrm>
          <a:off x="436404" y="2656408"/>
          <a:ext cx="834919" cy="673340"/>
        </a:xfrm>
        <a:prstGeom prst="roundRect">
          <a:avLst>
            <a:gd name="adj" fmla="val 10000"/>
          </a:avLst>
        </a:prstGeom>
        <a:blipFill>
          <a:blip xmlns:r="http://schemas.openxmlformats.org/officeDocument/2006/relationships" r:embed="rId3"/>
          <a:srcRect/>
          <a:stretch>
            <a:fillRect t="-10000" b="-10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405E0-333A-4243-BD5A-BF0BB35101A1}">
      <dsp:nvSpPr>
        <dsp:cNvPr id="0" name=""/>
        <dsp:cNvSpPr/>
      </dsp:nvSpPr>
      <dsp:spPr>
        <a:xfrm>
          <a:off x="803" y="0"/>
          <a:ext cx="2087975" cy="25505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mn-lt"/>
          </a:endParaRPr>
        </a:p>
        <a:p>
          <a:pPr marL="0" lvl="0" indent="0" algn="l" defTabSz="622300">
            <a:lnSpc>
              <a:spcPct val="90000"/>
            </a:lnSpc>
            <a:spcBef>
              <a:spcPct val="0"/>
            </a:spcBef>
            <a:spcAft>
              <a:spcPct val="35000"/>
            </a:spcAft>
            <a:buNone/>
          </a:pPr>
          <a:r>
            <a:rPr lang="pl-PL" sz="1400" b="1" kern="1200" dirty="0">
              <a:solidFill>
                <a:srgbClr val="C00000"/>
              </a:solidFill>
              <a:latin typeface="+mn-lt"/>
            </a:rPr>
            <a:t>Kolokwium</a:t>
          </a:r>
          <a:r>
            <a:rPr lang="pl-PL" sz="1400" b="1" kern="1200" dirty="0">
              <a:solidFill>
                <a:srgbClr val="053A98"/>
              </a:solidFill>
              <a:latin typeface="+mn-lt"/>
            </a:rPr>
            <a:t> </a:t>
          </a:r>
          <a:r>
            <a:rPr lang="pl-PL" sz="1400" kern="1200" dirty="0">
              <a:solidFill>
                <a:srgbClr val="053A98"/>
              </a:solidFill>
              <a:latin typeface="+mn-lt"/>
            </a:rPr>
            <a:t>– odpowiednik „sprawdzianu” w szkole średniej. Sprawdza wiedzę z ostatnio przerobionego działu. Nazwa wskazuje na formę ustną, ale może też mieć formę pisemną.</a:t>
          </a:r>
        </a:p>
      </dsp:txBody>
      <dsp:txXfrm>
        <a:off x="803" y="0"/>
        <a:ext cx="2087975" cy="765169"/>
      </dsp:txXfrm>
    </dsp:sp>
    <dsp:sp modelId="{82861115-7F32-4FE7-A57F-28241923BAEC}">
      <dsp:nvSpPr>
        <dsp:cNvPr id="0" name=""/>
        <dsp:cNvSpPr/>
      </dsp:nvSpPr>
      <dsp:spPr>
        <a:xfrm>
          <a:off x="2245376" y="0"/>
          <a:ext cx="2087975" cy="25505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r>
            <a:rPr lang="pl-PL" sz="1400" b="1" kern="1200" dirty="0">
              <a:solidFill>
                <a:srgbClr val="C00000"/>
              </a:solidFill>
              <a:latin typeface="+mn-lt"/>
            </a:rPr>
            <a:t>Zaliczenie</a:t>
          </a:r>
          <a:r>
            <a:rPr lang="pl-PL" sz="1400" b="1" kern="1200" dirty="0">
              <a:solidFill>
                <a:srgbClr val="053A98"/>
              </a:solidFill>
              <a:latin typeface="+mn-lt"/>
            </a:rPr>
            <a:t> </a:t>
          </a:r>
          <a:r>
            <a:rPr lang="pl-PL" sz="1400" kern="1200" dirty="0">
              <a:solidFill>
                <a:srgbClr val="053A98"/>
              </a:solidFill>
              <a:latin typeface="+mn-lt"/>
            </a:rPr>
            <a:t>– zamyka określony fragment nauczania, biorąc również pod uwagę obecność na zajęciach. Zaliczenie zajęć bez obecności na zajęciach nie jest możliwe. Może mieć formę ustną lub pisemną, w tym testową.</a:t>
          </a:r>
        </a:p>
      </dsp:txBody>
      <dsp:txXfrm>
        <a:off x="2245376" y="0"/>
        <a:ext cx="2087975" cy="765169"/>
      </dsp:txXfrm>
    </dsp:sp>
    <dsp:sp modelId="{3323B24A-D9BE-4997-8F80-EAC9340252F1}">
      <dsp:nvSpPr>
        <dsp:cNvPr id="0" name=""/>
        <dsp:cNvSpPr/>
      </dsp:nvSpPr>
      <dsp:spPr>
        <a:xfrm>
          <a:off x="4489949" y="0"/>
          <a:ext cx="2087975" cy="25505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mn-lt"/>
          </a:endParaRPr>
        </a:p>
        <a:p>
          <a:pPr marL="0" lvl="0" indent="0" algn="l" defTabSz="622300">
            <a:lnSpc>
              <a:spcPct val="90000"/>
            </a:lnSpc>
            <a:spcBef>
              <a:spcPct val="0"/>
            </a:spcBef>
            <a:spcAft>
              <a:spcPct val="35000"/>
            </a:spcAft>
            <a:buNone/>
          </a:pPr>
          <a:r>
            <a:rPr lang="pl-PL" sz="1400" b="1" kern="1200" dirty="0">
              <a:solidFill>
                <a:srgbClr val="C00000"/>
              </a:solidFill>
              <a:latin typeface="+mn-lt"/>
            </a:rPr>
            <a:t>Egzamin</a:t>
          </a:r>
          <a:r>
            <a:rPr lang="pl-PL" sz="1400" b="1" kern="1200" dirty="0">
              <a:solidFill>
                <a:srgbClr val="053A98"/>
              </a:solidFill>
              <a:latin typeface="+mn-lt"/>
            </a:rPr>
            <a:t> </a:t>
          </a:r>
          <a:r>
            <a:rPr lang="pl-PL" sz="1400" kern="1200" dirty="0">
              <a:solidFill>
                <a:srgbClr val="053A98"/>
              </a:solidFill>
              <a:latin typeface="+mn-lt"/>
            </a:rPr>
            <a:t>– ocenia wiedzę nabytą w ramach przedmiotu. Zawsze jest na ocenę. Również może mieć formę ustną lub pisemną (np. test).</a:t>
          </a:r>
        </a:p>
      </dsp:txBody>
      <dsp:txXfrm>
        <a:off x="4489949" y="0"/>
        <a:ext cx="2087975" cy="765169"/>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DDB90882-1012-B2C1-1CD7-6E7F2EF739B3}"/>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pl-PL"/>
          </a:p>
        </p:txBody>
      </p:sp>
      <p:sp>
        <p:nvSpPr>
          <p:cNvPr id="3" name="Symbol zastępczy daty 2">
            <a:extLst>
              <a:ext uri="{FF2B5EF4-FFF2-40B4-BE49-F238E27FC236}">
                <a16:creationId xmlns:a16="http://schemas.microsoft.com/office/drawing/2014/main" id="{2AAEFA97-84BA-7A9E-091C-E583C873CABC}"/>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9A77543-DD98-7546-97E6-C1CFD27AA044}" type="datetimeFigureOut">
              <a:rPr lang="pl-PL"/>
              <a:pPr>
                <a:defRPr/>
              </a:pPr>
              <a:t>08.07.2026</a:t>
            </a:fld>
            <a:endParaRPr lang="pl-PL"/>
          </a:p>
        </p:txBody>
      </p:sp>
      <p:sp>
        <p:nvSpPr>
          <p:cNvPr id="4" name="Symbol zastępczy stopki 3">
            <a:extLst>
              <a:ext uri="{FF2B5EF4-FFF2-40B4-BE49-F238E27FC236}">
                <a16:creationId xmlns:a16="http://schemas.microsoft.com/office/drawing/2014/main" id="{A307C3E8-DCB1-DFBA-C124-5CBF6B253891}"/>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pl-PL"/>
          </a:p>
        </p:txBody>
      </p:sp>
      <p:sp>
        <p:nvSpPr>
          <p:cNvPr id="5" name="Symbol zastępczy numeru slajdu 4">
            <a:extLst>
              <a:ext uri="{FF2B5EF4-FFF2-40B4-BE49-F238E27FC236}">
                <a16:creationId xmlns:a16="http://schemas.microsoft.com/office/drawing/2014/main" id="{77310EB9-E63A-6119-A875-89E0624D8D0E}"/>
              </a:ext>
            </a:extLst>
          </p:cNvPr>
          <p:cNvSpPr>
            <a:spLocks noGrp="1"/>
          </p:cNvSpPr>
          <p:nvPr>
            <p:ph type="sldNum" sz="quarter" idx="3"/>
          </p:nvPr>
        </p:nvSpPr>
        <p:spPr>
          <a:xfrm>
            <a:off x="3849688" y="9429750"/>
            <a:ext cx="29464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CF4D7D9-67B9-AD41-AB04-7405D38C1B04}" type="slidenum">
              <a:rPr lang="pl-PL" altLang="pl-PL"/>
              <a:pPr>
                <a:defRPr/>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3A5F1083-CA8B-6BD0-D20F-924DB33A15B5}"/>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pl-PL"/>
          </a:p>
        </p:txBody>
      </p:sp>
      <p:sp>
        <p:nvSpPr>
          <p:cNvPr id="3" name="Symbol zastępczy daty 2">
            <a:extLst>
              <a:ext uri="{FF2B5EF4-FFF2-40B4-BE49-F238E27FC236}">
                <a16:creationId xmlns:a16="http://schemas.microsoft.com/office/drawing/2014/main" id="{0A004D48-6661-4DA4-7648-385596CBBFCF}"/>
              </a:ext>
            </a:extLst>
          </p:cNvPr>
          <p:cNvSpPr>
            <a:spLocks noGrp="1"/>
          </p:cNvSpPr>
          <p:nvPr>
            <p:ph type="dt"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93FF26D-79A5-CE40-A4A0-46BD86B33228}" type="datetimeFigureOut">
              <a:rPr lang="pl-PL"/>
              <a:pPr>
                <a:defRPr/>
              </a:pPr>
              <a:t>08.07.2026</a:t>
            </a:fld>
            <a:endParaRPr lang="pl-PL"/>
          </a:p>
        </p:txBody>
      </p:sp>
      <p:sp>
        <p:nvSpPr>
          <p:cNvPr id="4" name="Symbol zastępczy obrazu slajdu 3">
            <a:extLst>
              <a:ext uri="{FF2B5EF4-FFF2-40B4-BE49-F238E27FC236}">
                <a16:creationId xmlns:a16="http://schemas.microsoft.com/office/drawing/2014/main" id="{8ACE0B86-FDC1-A3C9-A88B-7C8F6F6106E7}"/>
              </a:ext>
            </a:extLst>
          </p:cNvPr>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a:extLst>
              <a:ext uri="{FF2B5EF4-FFF2-40B4-BE49-F238E27FC236}">
                <a16:creationId xmlns:a16="http://schemas.microsoft.com/office/drawing/2014/main" id="{9A677994-F211-572B-07EA-EC0730B32BC3}"/>
              </a:ext>
            </a:extLst>
          </p:cNvPr>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pl-PL" noProof="0"/>
              <a:t>Edytuj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a16="http://schemas.microsoft.com/office/drawing/2014/main" id="{C0CADD9A-93EF-95EF-E7C9-6CE27980E988}"/>
              </a:ext>
            </a:extLst>
          </p:cNvPr>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pl-PL"/>
          </a:p>
        </p:txBody>
      </p:sp>
      <p:sp>
        <p:nvSpPr>
          <p:cNvPr id="7" name="Symbol zastępczy numeru slajdu 6">
            <a:extLst>
              <a:ext uri="{FF2B5EF4-FFF2-40B4-BE49-F238E27FC236}">
                <a16:creationId xmlns:a16="http://schemas.microsoft.com/office/drawing/2014/main" id="{19DBC4DC-EEBB-4BE8-8E38-930EEBD423FF}"/>
              </a:ext>
            </a:extLst>
          </p:cNvPr>
          <p:cNvSpPr>
            <a:spLocks noGrp="1"/>
          </p:cNvSpPr>
          <p:nvPr>
            <p:ph type="sldNum" sz="quarter" idx="5"/>
          </p:nvPr>
        </p:nvSpPr>
        <p:spPr>
          <a:xfrm>
            <a:off x="3849688" y="9429750"/>
            <a:ext cx="29464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1DFEE3A9-932C-3E4D-926C-4ED64813BDB3}"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MK Slajd tytułowy">
    <p:spTree>
      <p:nvGrpSpPr>
        <p:cNvPr id="1" name=""/>
        <p:cNvGrpSpPr/>
        <p:nvPr/>
      </p:nvGrpSpPr>
      <p:grpSpPr>
        <a:xfrm>
          <a:off x="0" y="0"/>
          <a:ext cx="0" cy="0"/>
          <a:chOff x="0" y="0"/>
          <a:chExt cx="0" cy="0"/>
        </a:xfrm>
      </p:grpSpPr>
      <p:pic>
        <p:nvPicPr>
          <p:cNvPr id="3" name="Picture 2" descr="glowne CM PL a.png">
            <a:extLst>
              <a:ext uri="{FF2B5EF4-FFF2-40B4-BE49-F238E27FC236}">
                <a16:creationId xmlns:a16="http://schemas.microsoft.com/office/drawing/2014/main" id="{D2E6C2BB-E71C-52F4-10A4-7C504C6766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04800"/>
            <a:ext cx="3121025"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E9F6A2D-6778-05D5-3232-FCA1E36ADEB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0"/>
            <a:ext cx="54864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144C193-1BCB-557F-466A-F7122C95597A}"/>
              </a:ext>
            </a:extLst>
          </p:cNvPr>
          <p:cNvSpPr txBox="1">
            <a:spLocks noChangeArrowheads="1"/>
          </p:cNvSpPr>
          <p:nvPr userDrawn="1"/>
        </p:nvSpPr>
        <p:spPr bwMode="auto">
          <a:xfrm>
            <a:off x="558800" y="5957888"/>
            <a:ext cx="17605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fld id="{FB32ACEB-CC9A-4141-8B7F-234D501F99C9}" type="datetime1">
              <a:rPr lang="pl-PL" altLang="pl-PL">
                <a:solidFill>
                  <a:srgbClr val="A6A6A6"/>
                </a:solidFill>
                <a:cs typeface="Calibri" panose="020F0502020204030204" pitchFamily="34" charset="0"/>
              </a:rPr>
              <a:pPr eaLnBrk="1" hangingPunct="1">
                <a:lnSpc>
                  <a:spcPts val="3000"/>
                </a:lnSpc>
              </a:pPr>
              <a:t>08.07.2026</a:t>
            </a:fld>
            <a:endParaRPr lang="en-US" altLang="pl-PL">
              <a:solidFill>
                <a:srgbClr val="A6A6A6"/>
              </a:solidFill>
              <a:cs typeface="Calibri" panose="020F0502020204030204" pitchFamily="34" charset="0"/>
            </a:endParaRPr>
          </a:p>
        </p:txBody>
      </p:sp>
      <p:sp>
        <p:nvSpPr>
          <p:cNvPr id="2" name="Title 1"/>
          <p:cNvSpPr>
            <a:spLocks noGrp="1"/>
          </p:cNvSpPr>
          <p:nvPr>
            <p:ph type="title"/>
          </p:nvPr>
        </p:nvSpPr>
        <p:spPr>
          <a:xfrm>
            <a:off x="465673" y="3867803"/>
            <a:ext cx="4755440" cy="1149336"/>
          </a:xfrm>
          <a:prstGeom prst="rect">
            <a:avLst/>
          </a:prstGeom>
        </p:spPr>
        <p:txBody>
          <a:bodyPr vert="horz"/>
          <a:lstStyle>
            <a:lvl1pPr algn="l">
              <a:defRPr sz="3200" b="1" i="0" strike="noStrike">
                <a:solidFill>
                  <a:srgbClr val="053A98"/>
                </a:solidFill>
              </a:defRPr>
            </a:lvl1pPr>
          </a:lstStyle>
          <a:p>
            <a:r>
              <a:rPr lang="en-US" altLang="zh-CN"/>
              <a:t>Click to edit Master title style</a:t>
            </a:r>
            <a:endParaRPr lang="en-US" dirty="0"/>
          </a:p>
        </p:txBody>
      </p:sp>
      <p:sp>
        <p:nvSpPr>
          <p:cNvPr id="6" name="Text Placeholder 5"/>
          <p:cNvSpPr>
            <a:spLocks noGrp="1"/>
          </p:cNvSpPr>
          <p:nvPr>
            <p:ph type="body" sz="quarter" idx="11"/>
          </p:nvPr>
        </p:nvSpPr>
        <p:spPr>
          <a:xfrm>
            <a:off x="465138" y="5017139"/>
            <a:ext cx="4755974" cy="886945"/>
          </a:xfrm>
          <a:prstGeom prst="rect">
            <a:avLst/>
          </a:prstGeom>
        </p:spPr>
        <p:txBody>
          <a:bodyPr vert="horz"/>
          <a:lstStyle>
            <a:lvl1pPr marL="0" indent="0">
              <a:buNone/>
              <a:defRPr sz="2400">
                <a:solidFill>
                  <a:srgbClr val="053A98"/>
                </a:solidFill>
              </a:defRPr>
            </a:lvl1pPr>
            <a:lvl2pPr>
              <a:defRPr sz="2400">
                <a:solidFill>
                  <a:srgbClr val="053A98"/>
                </a:solidFill>
              </a:defRPr>
            </a:lvl2pPr>
            <a:lvl3pPr>
              <a:defRPr sz="2400">
                <a:solidFill>
                  <a:srgbClr val="053A98"/>
                </a:solidFill>
              </a:defRPr>
            </a:lvl3pPr>
            <a:lvl4pPr>
              <a:defRPr sz="2400">
                <a:solidFill>
                  <a:srgbClr val="053A98"/>
                </a:solidFill>
              </a:defRPr>
            </a:lvl4pPr>
            <a:lvl5pPr>
              <a:defRPr sz="2400">
                <a:solidFill>
                  <a:srgbClr val="053A98"/>
                </a:solidFill>
              </a:defRPr>
            </a:lvl5pPr>
          </a:lstStyle>
          <a:p>
            <a:pPr lvl="0"/>
            <a:r>
              <a:rPr lang="en-US"/>
              <a:t>Edit Master text styles</a:t>
            </a:r>
          </a:p>
        </p:txBody>
      </p:sp>
    </p:spTree>
    <p:extLst>
      <p:ext uri="{BB962C8B-B14F-4D97-AF65-F5344CB8AC3E}">
        <p14:creationId xmlns:p14="http://schemas.microsoft.com/office/powerpoint/2010/main" val="219014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MK Obraz Tekst">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F51D58B-2564-A922-FA5E-53ED2B66F6CF}"/>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000E26A7-802D-72DE-05C6-2CA81EBA0907}"/>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FC04B35C-70F1-7B43-B3C1-6F0089C2A7D8}"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A7E4F958-617E-691B-6EFC-D49D5B833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4"/>
          <p:cNvSpPr>
            <a:spLocks noGrp="1"/>
          </p:cNvSpPr>
          <p:nvPr>
            <p:ph type="body" sz="quarter" idx="25"/>
          </p:nvPr>
        </p:nvSpPr>
        <p:spPr>
          <a:xfrm>
            <a:off x="4494785" y="4191000"/>
            <a:ext cx="3518915" cy="1959133"/>
          </a:xfrm>
          <a:prstGeom prst="rect">
            <a:avLst/>
          </a:prstGeom>
        </p:spPr>
        <p:txBody>
          <a:bodyPr vert="horz"/>
          <a:lstStyle>
            <a:lvl1pPr marL="0" indent="0">
              <a:buNone/>
              <a:defRPr sz="1200">
                <a:solidFill>
                  <a:srgbClr val="053A98"/>
                </a:solidFill>
              </a:defRPr>
            </a:lvl1pPr>
          </a:lstStyle>
          <a:p>
            <a:pPr lvl="0"/>
            <a:r>
              <a:rPr lang="en-US"/>
              <a:t>Edit Master text styles</a:t>
            </a:r>
          </a:p>
        </p:txBody>
      </p:sp>
      <p:sp>
        <p:nvSpPr>
          <p:cNvPr id="11" name="Picture Placeholder 10"/>
          <p:cNvSpPr>
            <a:spLocks noGrp="1"/>
          </p:cNvSpPr>
          <p:nvPr>
            <p:ph type="pic" sz="quarter" idx="23"/>
          </p:nvPr>
        </p:nvSpPr>
        <p:spPr>
          <a:xfrm>
            <a:off x="5" y="1276350"/>
            <a:ext cx="9143995" cy="1731073"/>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5"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6"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12" name="Text Placeholder 14"/>
          <p:cNvSpPr>
            <a:spLocks noGrp="1"/>
          </p:cNvSpPr>
          <p:nvPr>
            <p:ph type="body" sz="quarter" idx="22"/>
          </p:nvPr>
        </p:nvSpPr>
        <p:spPr>
          <a:xfrm>
            <a:off x="494285" y="4191000"/>
            <a:ext cx="3645915" cy="1959133"/>
          </a:xfrm>
          <a:prstGeom prst="rect">
            <a:avLst/>
          </a:prstGeom>
        </p:spPr>
        <p:txBody>
          <a:bodyPr vert="horz"/>
          <a:lstStyle>
            <a:lvl1pPr marL="0" indent="0">
              <a:buNone/>
              <a:defRPr sz="1200">
                <a:solidFill>
                  <a:srgbClr val="053A98"/>
                </a:solidFill>
              </a:defRPr>
            </a:lvl1pPr>
          </a:lstStyle>
          <a:p>
            <a:pPr lvl="0"/>
            <a:r>
              <a:rPr lang="en-US"/>
              <a:t>Edit Master text styles</a:t>
            </a:r>
          </a:p>
        </p:txBody>
      </p:sp>
      <p:sp>
        <p:nvSpPr>
          <p:cNvPr id="13" name="Text Placeholder 14"/>
          <p:cNvSpPr>
            <a:spLocks noGrp="1"/>
          </p:cNvSpPr>
          <p:nvPr>
            <p:ph type="body" sz="quarter" idx="24"/>
          </p:nvPr>
        </p:nvSpPr>
        <p:spPr>
          <a:xfrm>
            <a:off x="468987" y="3403600"/>
            <a:ext cx="7544713" cy="685799"/>
          </a:xfrm>
          <a:prstGeom prst="rect">
            <a:avLst/>
          </a:prstGeom>
        </p:spPr>
        <p:txBody>
          <a:bodyPr vert="horz"/>
          <a:lstStyle>
            <a:lvl1pPr marL="0" indent="0">
              <a:buNone/>
              <a:defRPr sz="1800" b="1">
                <a:solidFill>
                  <a:srgbClr val="053A98"/>
                </a:solidFill>
              </a:defRPr>
            </a:lvl1pPr>
          </a:lstStyle>
          <a:p>
            <a:pPr lvl="0"/>
            <a:r>
              <a:rPr lang="en-US"/>
              <a:t>Edit Master text styles</a:t>
            </a:r>
          </a:p>
        </p:txBody>
      </p:sp>
    </p:spTree>
    <p:extLst>
      <p:ext uri="{BB962C8B-B14F-4D97-AF65-F5344CB8AC3E}">
        <p14:creationId xmlns:p14="http://schemas.microsoft.com/office/powerpoint/2010/main" val="35665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MK Spis treści">
    <p:spTree>
      <p:nvGrpSpPr>
        <p:cNvPr id="1" name=""/>
        <p:cNvGrpSpPr/>
        <p:nvPr/>
      </p:nvGrpSpPr>
      <p:grpSpPr>
        <a:xfrm>
          <a:off x="0" y="0"/>
          <a:ext cx="0" cy="0"/>
          <a:chOff x="0" y="0"/>
          <a:chExt cx="0" cy="0"/>
        </a:xfrm>
      </p:grpSpPr>
      <p:pic>
        <p:nvPicPr>
          <p:cNvPr id="2" name="Picture 2" descr="glowne CM PL b.png">
            <a:extLst>
              <a:ext uri="{FF2B5EF4-FFF2-40B4-BE49-F238E27FC236}">
                <a16:creationId xmlns:a16="http://schemas.microsoft.com/office/drawing/2014/main" id="{165A5FBB-F4BA-0438-3CFB-67E93AFBDE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3">
            <a:extLst>
              <a:ext uri="{FF2B5EF4-FFF2-40B4-BE49-F238E27FC236}">
                <a16:creationId xmlns:a16="http://schemas.microsoft.com/office/drawing/2014/main" id="{BA05CD98-6B1A-4ADE-82AC-CFA42725741A}"/>
              </a:ext>
            </a:extLst>
          </p:cNvPr>
          <p:cNvSpPr/>
          <p:nvPr userDrawn="1"/>
        </p:nvSpPr>
        <p:spPr>
          <a:xfrm>
            <a:off x="0" y="593725"/>
            <a:ext cx="2286000" cy="6264275"/>
          </a:xfrm>
          <a:custGeom>
            <a:avLst/>
            <a:gdLst>
              <a:gd name="connsiteX0" fmla="*/ 0 w 2286000"/>
              <a:gd name="connsiteY0" fmla="*/ 6858000 h 6858000"/>
              <a:gd name="connsiteX1" fmla="*/ 2286000 w 2286000"/>
              <a:gd name="connsiteY1" fmla="*/ 6858000 h 6858000"/>
              <a:gd name="connsiteX2" fmla="*/ 2286000 w 2286000"/>
              <a:gd name="connsiteY2" fmla="*/ 0 h 6858000"/>
              <a:gd name="connsiteX3" fmla="*/ 0 w 2286000"/>
              <a:gd name="connsiteY3" fmla="*/ 0 h 6858000"/>
              <a:gd name="connsiteX4" fmla="*/ 0 w 2286000"/>
              <a:gd name="connsiteY4" fmla="*/ 685800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86000" h="6858000">
                <a:moveTo>
                  <a:pt x="0" y="6858000"/>
                </a:moveTo>
                <a:lnTo>
                  <a:pt x="2286000" y="6858000"/>
                </a:lnTo>
                <a:lnTo>
                  <a:pt x="2286000" y="0"/>
                </a:lnTo>
                <a:lnTo>
                  <a:pt x="0" y="0"/>
                </a:lnTo>
                <a:lnTo>
                  <a:pt x="0" y="6858000"/>
                </a:ln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Freeform 4">
            <a:extLst>
              <a:ext uri="{FF2B5EF4-FFF2-40B4-BE49-F238E27FC236}">
                <a16:creationId xmlns:a16="http://schemas.microsoft.com/office/drawing/2014/main" id="{7C3659EF-2B12-7EFD-B635-82CF7FABDF31}"/>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TextBox 1">
            <a:extLst>
              <a:ext uri="{FF2B5EF4-FFF2-40B4-BE49-F238E27FC236}">
                <a16:creationId xmlns:a16="http://schemas.microsoft.com/office/drawing/2014/main" id="{1204A42E-2D5F-DD4C-F794-2140042F0B0C}"/>
              </a:ext>
            </a:extLst>
          </p:cNvPr>
          <p:cNvSpPr txBox="1">
            <a:spLocks noChangeArrowheads="1"/>
          </p:cNvSpPr>
          <p:nvPr userDrawn="1"/>
        </p:nvSpPr>
        <p:spPr bwMode="auto">
          <a:xfrm>
            <a:off x="550863" y="1539875"/>
            <a:ext cx="104616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en-US" altLang="zh-CN" sz="2000">
                <a:solidFill>
                  <a:schemeClr val="bg1"/>
                </a:solidFill>
                <a:cs typeface="Calibri" panose="020F0502020204030204" pitchFamily="34" charset="0"/>
              </a:rPr>
              <a:t>Spis</a:t>
            </a:r>
            <a:r>
              <a:rPr lang="en-US" altLang="zh-CN" sz="2000">
                <a:solidFill>
                  <a:schemeClr val="bg1"/>
                </a:solidFill>
                <a:latin typeface="Times New Roman" panose="02020603050405020304" pitchFamily="18" charset="0"/>
                <a:cs typeface="Times New Roman" panose="02020603050405020304" pitchFamily="18" charset="0"/>
              </a:rPr>
              <a:t> </a:t>
            </a:r>
            <a:r>
              <a:rPr lang="en-US" altLang="zh-CN" sz="2000">
                <a:solidFill>
                  <a:schemeClr val="bg1"/>
                </a:solidFill>
                <a:cs typeface="Calibri" panose="020F0502020204030204" pitchFamily="34" charset="0"/>
              </a:rPr>
              <a:t>treści</a:t>
            </a:r>
          </a:p>
        </p:txBody>
      </p:sp>
      <p:sp>
        <p:nvSpPr>
          <p:cNvPr id="6" name="TextBox 6">
            <a:extLst>
              <a:ext uri="{FF2B5EF4-FFF2-40B4-BE49-F238E27FC236}">
                <a16:creationId xmlns:a16="http://schemas.microsoft.com/office/drawing/2014/main" id="{F89092D4-A39A-3541-3AFE-2BF84D680888}"/>
              </a:ext>
            </a:extLst>
          </p:cNvPr>
          <p:cNvSpPr txBox="1">
            <a:spLocks noChangeArrowheads="1"/>
          </p:cNvSpPr>
          <p:nvPr userDrawn="1"/>
        </p:nvSpPr>
        <p:spPr bwMode="auto">
          <a:xfrm>
            <a:off x="544513" y="6076950"/>
            <a:ext cx="51593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EF01C2F6-CB32-734B-B3C2-165B571C6A7C}" type="slidenum">
              <a:rPr lang="en-US" altLang="pl-PL" sz="1200" smtClean="0">
                <a:solidFill>
                  <a:srgbClr val="FFFFFF"/>
                </a:solidFill>
                <a:cs typeface="Calibri" panose="020F0502020204030204" pitchFamily="34" charset="0"/>
              </a:rPr>
              <a:pPr eaLnBrk="1" hangingPunct="1">
                <a:lnSpc>
                  <a:spcPts val="3000"/>
                </a:lnSpc>
                <a:defRPr/>
              </a:pPr>
              <a:t>‹#›</a:t>
            </a:fld>
            <a:endParaRPr lang="en-US" altLang="pl-PL" sz="1200">
              <a:solidFill>
                <a:srgbClr val="FFFFFF"/>
              </a:solidFill>
              <a:cs typeface="Calibri" panose="020F0502020204030204" pitchFamily="34" charset="0"/>
            </a:endParaRPr>
          </a:p>
        </p:txBody>
      </p:sp>
      <p:sp>
        <p:nvSpPr>
          <p:cNvPr id="29" name="Text Placeholder 23"/>
          <p:cNvSpPr>
            <a:spLocks noGrp="1"/>
          </p:cNvSpPr>
          <p:nvPr>
            <p:ph type="body" sz="quarter" idx="12"/>
          </p:nvPr>
        </p:nvSpPr>
        <p:spPr>
          <a:xfrm>
            <a:off x="2775681" y="2900858"/>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0" name="Text Placeholder 23"/>
          <p:cNvSpPr>
            <a:spLocks noGrp="1"/>
          </p:cNvSpPr>
          <p:nvPr>
            <p:ph type="body" sz="quarter" idx="13"/>
          </p:nvPr>
        </p:nvSpPr>
        <p:spPr>
          <a:xfrm>
            <a:off x="2775681" y="3331597"/>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1" name="Text Placeholder 23"/>
          <p:cNvSpPr>
            <a:spLocks noGrp="1"/>
          </p:cNvSpPr>
          <p:nvPr>
            <p:ph type="body" sz="quarter" idx="14"/>
          </p:nvPr>
        </p:nvSpPr>
        <p:spPr>
          <a:xfrm>
            <a:off x="2775681" y="3759718"/>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2" name="Text Placeholder 23"/>
          <p:cNvSpPr>
            <a:spLocks noGrp="1"/>
          </p:cNvSpPr>
          <p:nvPr>
            <p:ph type="body" sz="quarter" idx="15"/>
          </p:nvPr>
        </p:nvSpPr>
        <p:spPr>
          <a:xfrm>
            <a:off x="2775681" y="4194363"/>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3" name="Text Placeholder 23"/>
          <p:cNvSpPr>
            <a:spLocks noGrp="1"/>
          </p:cNvSpPr>
          <p:nvPr>
            <p:ph type="body" sz="quarter" idx="16"/>
          </p:nvPr>
        </p:nvSpPr>
        <p:spPr>
          <a:xfrm>
            <a:off x="2775681" y="4624707"/>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4" name="Text Placeholder 23"/>
          <p:cNvSpPr>
            <a:spLocks noGrp="1"/>
          </p:cNvSpPr>
          <p:nvPr>
            <p:ph type="body" sz="quarter" idx="17"/>
          </p:nvPr>
        </p:nvSpPr>
        <p:spPr>
          <a:xfrm>
            <a:off x="2775681" y="5055051"/>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5" name="Text Placeholder 23"/>
          <p:cNvSpPr>
            <a:spLocks noGrp="1"/>
          </p:cNvSpPr>
          <p:nvPr>
            <p:ph type="body" sz="quarter" idx="18"/>
          </p:nvPr>
        </p:nvSpPr>
        <p:spPr>
          <a:xfrm>
            <a:off x="2775681" y="5485845"/>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8"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40"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20" name="Text Placeholder 23"/>
          <p:cNvSpPr>
            <a:spLocks noGrp="1"/>
          </p:cNvSpPr>
          <p:nvPr>
            <p:ph type="body" sz="quarter" idx="21"/>
          </p:nvPr>
        </p:nvSpPr>
        <p:spPr>
          <a:xfrm>
            <a:off x="2775681" y="2470514"/>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21" name="Text Placeholder 23"/>
          <p:cNvSpPr>
            <a:spLocks noGrp="1"/>
          </p:cNvSpPr>
          <p:nvPr>
            <p:ph type="body" sz="quarter" idx="22"/>
          </p:nvPr>
        </p:nvSpPr>
        <p:spPr>
          <a:xfrm>
            <a:off x="2775681" y="2044199"/>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22" name="Text Placeholder 23"/>
          <p:cNvSpPr>
            <a:spLocks noGrp="1"/>
          </p:cNvSpPr>
          <p:nvPr>
            <p:ph type="body" sz="quarter" idx="23"/>
          </p:nvPr>
        </p:nvSpPr>
        <p:spPr>
          <a:xfrm>
            <a:off x="2775681" y="1611844"/>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Tree>
    <p:extLst>
      <p:ext uri="{BB962C8B-B14F-4D97-AF65-F5344CB8AC3E}">
        <p14:creationId xmlns:p14="http://schemas.microsoft.com/office/powerpoint/2010/main" val="1716013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MK Numer Tytuł Tekst">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97C293-994C-0BC2-0FC5-4B403DF33BC3}"/>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A68576D1-FC62-1F17-6DFA-21439843D01C}"/>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C67A0D42-5779-6C44-913A-692BEE7756FB}"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653BE6F9-67BC-9735-4008-5C89D83F1B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7"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18" name="Text Placeholder 17"/>
          <p:cNvSpPr>
            <a:spLocks noGrp="1"/>
          </p:cNvSpPr>
          <p:nvPr>
            <p:ph type="body" sz="quarter" idx="21"/>
          </p:nvPr>
        </p:nvSpPr>
        <p:spPr>
          <a:xfrm>
            <a:off x="469899" y="3263900"/>
            <a:ext cx="5867399" cy="2578100"/>
          </a:xfrm>
          <a:prstGeom prst="rect">
            <a:avLst/>
          </a:prstGeom>
        </p:spPr>
        <p:txBody>
          <a:bodyPr vert="horz"/>
          <a:lstStyle>
            <a:lvl1pPr marL="0" indent="0">
              <a:buNone/>
              <a:defRPr sz="1400">
                <a:solidFill>
                  <a:srgbClr val="053A98"/>
                </a:solidFill>
              </a:defRPr>
            </a:lvl1pPr>
          </a:lstStyle>
          <a:p>
            <a:pPr lvl="0"/>
            <a:r>
              <a:rPr lang="en-US"/>
              <a:t>Edit Master text styles</a:t>
            </a:r>
          </a:p>
        </p:txBody>
      </p:sp>
      <p:sp>
        <p:nvSpPr>
          <p:cNvPr id="20" name="Text Placeholder 19"/>
          <p:cNvSpPr>
            <a:spLocks noGrp="1"/>
          </p:cNvSpPr>
          <p:nvPr>
            <p:ph type="body" sz="quarter" idx="22"/>
          </p:nvPr>
        </p:nvSpPr>
        <p:spPr>
          <a:xfrm>
            <a:off x="469900" y="2273300"/>
            <a:ext cx="5867399" cy="927100"/>
          </a:xfrm>
          <a:prstGeom prst="rect">
            <a:avLst/>
          </a:prstGeom>
        </p:spPr>
        <p:txBody>
          <a:bodyPr vert="horz"/>
          <a:lstStyle>
            <a:lvl1pPr marL="0" indent="0">
              <a:buNone/>
              <a:defRPr sz="2400" b="1">
                <a:solidFill>
                  <a:srgbClr val="053A98"/>
                </a:solidFill>
              </a:defRPr>
            </a:lvl1pPr>
          </a:lstStyle>
          <a:p>
            <a:pPr lvl="0"/>
            <a:r>
              <a:rPr lang="en-US"/>
              <a:t>Edit Master text styles</a:t>
            </a:r>
          </a:p>
        </p:txBody>
      </p:sp>
      <p:sp>
        <p:nvSpPr>
          <p:cNvPr id="22" name="Text Placeholder 21"/>
          <p:cNvSpPr>
            <a:spLocks noGrp="1"/>
          </p:cNvSpPr>
          <p:nvPr>
            <p:ph type="body" sz="quarter" idx="23"/>
          </p:nvPr>
        </p:nvSpPr>
        <p:spPr>
          <a:xfrm>
            <a:off x="469900" y="1193800"/>
            <a:ext cx="5867398" cy="1016000"/>
          </a:xfrm>
          <a:prstGeom prst="rect">
            <a:avLst/>
          </a:prstGeom>
        </p:spPr>
        <p:txBody>
          <a:bodyPr vert="horz"/>
          <a:lstStyle>
            <a:lvl1pPr marL="0" indent="0">
              <a:buNone/>
              <a:defRPr sz="7200">
                <a:solidFill>
                  <a:schemeClr val="bg1">
                    <a:lumMod val="65000"/>
                  </a:schemeClr>
                </a:solidFill>
              </a:defRPr>
            </a:lvl1pPr>
          </a:lstStyle>
          <a:p>
            <a:pPr lvl="0"/>
            <a:r>
              <a:rPr lang="en-US"/>
              <a:t>Edit Master text styles</a:t>
            </a:r>
          </a:p>
        </p:txBody>
      </p:sp>
    </p:spTree>
    <p:extLst>
      <p:ext uri="{BB962C8B-B14F-4D97-AF65-F5344CB8AC3E}">
        <p14:creationId xmlns:p14="http://schemas.microsoft.com/office/powerpoint/2010/main" val="267264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MK Tytuł Tekst">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561F566-873D-84EB-9EEE-44CDA9FE50FB}"/>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5155DC33-058F-D42F-4BF6-74B4CFB62AD1}"/>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92387447-5D40-FB41-A68A-C5C8ED4A50D0}"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420D2BDB-8CE4-6497-5AFE-272BE17979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6"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24" name="Text Placeholder 17"/>
          <p:cNvSpPr>
            <a:spLocks noGrp="1"/>
          </p:cNvSpPr>
          <p:nvPr>
            <p:ph type="body" sz="quarter" idx="22"/>
          </p:nvPr>
        </p:nvSpPr>
        <p:spPr>
          <a:xfrm>
            <a:off x="469899" y="2438400"/>
            <a:ext cx="7594601" cy="3429000"/>
          </a:xfrm>
          <a:prstGeom prst="rect">
            <a:avLst/>
          </a:prstGeom>
        </p:spPr>
        <p:txBody>
          <a:bodyPr vert="horz"/>
          <a:lstStyle>
            <a:lvl1pPr marL="285750" indent="-285750">
              <a:buFont typeface="Wingdings" charset="2"/>
              <a:buChar char=""/>
              <a:defRPr sz="1400">
                <a:solidFill>
                  <a:srgbClr val="053A98"/>
                </a:solidFill>
              </a:defRPr>
            </a:lvl1pPr>
          </a:lstStyle>
          <a:p>
            <a:pPr lvl="0"/>
            <a:r>
              <a:rPr lang="en-US"/>
              <a:t>Edit Master text styles</a:t>
            </a:r>
          </a:p>
          <a:p>
            <a:pPr lvl="1"/>
            <a:r>
              <a:rPr lang="en-US"/>
              <a:t>Second level</a:t>
            </a:r>
          </a:p>
          <a:p>
            <a:pPr lvl="2"/>
            <a:r>
              <a:rPr lang="en-US"/>
              <a:t>Third level</a:t>
            </a:r>
          </a:p>
        </p:txBody>
      </p:sp>
      <p:sp>
        <p:nvSpPr>
          <p:cNvPr id="25" name="Text Placeholder 19"/>
          <p:cNvSpPr>
            <a:spLocks noGrp="1"/>
          </p:cNvSpPr>
          <p:nvPr>
            <p:ph type="body" sz="quarter" idx="23"/>
          </p:nvPr>
        </p:nvSpPr>
        <p:spPr>
          <a:xfrm>
            <a:off x="469900" y="1460500"/>
            <a:ext cx="5867399" cy="927100"/>
          </a:xfrm>
          <a:prstGeom prst="rect">
            <a:avLst/>
          </a:prstGeom>
        </p:spPr>
        <p:txBody>
          <a:bodyPr vert="horz"/>
          <a:lstStyle>
            <a:lvl1pPr marL="0" indent="0">
              <a:buNone/>
              <a:defRPr sz="2400" b="1">
                <a:solidFill>
                  <a:srgbClr val="053A98"/>
                </a:solidFill>
              </a:defRPr>
            </a:lvl1pPr>
          </a:lstStyle>
          <a:p>
            <a:pPr lvl="0"/>
            <a:r>
              <a:rPr lang="en-US"/>
              <a:t>Edit Master text styles</a:t>
            </a:r>
          </a:p>
        </p:txBody>
      </p:sp>
    </p:spTree>
    <p:extLst>
      <p:ext uri="{BB962C8B-B14F-4D97-AF65-F5344CB8AC3E}">
        <p14:creationId xmlns:p14="http://schemas.microsoft.com/office/powerpoint/2010/main" val="1310512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MK Text">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089B3B3-7A21-0ED6-88A6-23654ABB8FF4}"/>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2FEEAAB0-C730-C37D-E979-AA31730EDDAF}"/>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2CD0E5F1-F634-4349-B9DA-149888D2EDD0}"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821EE57D-15BB-2D1A-FBA9-68DF5C2F62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6"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8" name="Text Placeholder 17"/>
          <p:cNvSpPr>
            <a:spLocks noGrp="1"/>
          </p:cNvSpPr>
          <p:nvPr>
            <p:ph type="body" sz="quarter" idx="22"/>
          </p:nvPr>
        </p:nvSpPr>
        <p:spPr>
          <a:xfrm>
            <a:off x="469899" y="1460500"/>
            <a:ext cx="7594601" cy="4406900"/>
          </a:xfrm>
          <a:prstGeom prst="rect">
            <a:avLst/>
          </a:prstGeom>
        </p:spPr>
        <p:txBody>
          <a:bodyPr vert="horz"/>
          <a:lstStyle>
            <a:lvl1pPr marL="0" indent="0">
              <a:buFont typeface="Wingdings" charset="2"/>
              <a:buNone/>
              <a:defRPr sz="1400">
                <a:solidFill>
                  <a:srgbClr val="053A98"/>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785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MK Tytuł Obraz Tekst">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7C9968E8-688E-9FCB-E97C-BDE39956C15D}"/>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E2036E98-E472-314A-82A7-C2972435984A}"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sp>
        <p:nvSpPr>
          <p:cNvPr id="3" name="Freeform 3">
            <a:extLst>
              <a:ext uri="{FF2B5EF4-FFF2-40B4-BE49-F238E27FC236}">
                <a16:creationId xmlns:a16="http://schemas.microsoft.com/office/drawing/2014/main" id="{F2530479-6DED-4DE1-580F-EAD82A2F05A6}"/>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icture 4" descr="glowne CM PL b.png">
            <a:extLst>
              <a:ext uri="{FF2B5EF4-FFF2-40B4-BE49-F238E27FC236}">
                <a16:creationId xmlns:a16="http://schemas.microsoft.com/office/drawing/2014/main" id="{363AF76E-D0AE-5236-2CAA-FE094AA2E9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8"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13" name="Text Placeholder 12"/>
          <p:cNvSpPr>
            <a:spLocks noGrp="1"/>
          </p:cNvSpPr>
          <p:nvPr>
            <p:ph type="body" sz="quarter" idx="21"/>
          </p:nvPr>
        </p:nvSpPr>
        <p:spPr>
          <a:xfrm>
            <a:off x="472866" y="1219201"/>
            <a:ext cx="7515434" cy="1587500"/>
          </a:xfrm>
          <a:prstGeom prst="rect">
            <a:avLst/>
          </a:prstGeom>
        </p:spPr>
        <p:txBody>
          <a:bodyPr vert="horz"/>
          <a:lstStyle>
            <a:lvl1pPr marL="0" indent="0">
              <a:buNone/>
              <a:defRPr sz="4200" baseline="0">
                <a:solidFill>
                  <a:srgbClr val="053A98"/>
                </a:solidFill>
              </a:defRPr>
            </a:lvl1pPr>
          </a:lstStyle>
          <a:p>
            <a:pPr lvl="0"/>
            <a:r>
              <a:rPr lang="en-US"/>
              <a:t>Edit Master text styles</a:t>
            </a:r>
          </a:p>
        </p:txBody>
      </p:sp>
      <p:sp>
        <p:nvSpPr>
          <p:cNvPr id="15" name="Text Placeholder 14"/>
          <p:cNvSpPr>
            <a:spLocks noGrp="1"/>
          </p:cNvSpPr>
          <p:nvPr>
            <p:ph type="body" sz="quarter" idx="22"/>
          </p:nvPr>
        </p:nvSpPr>
        <p:spPr>
          <a:xfrm>
            <a:off x="4457845" y="2946403"/>
            <a:ext cx="3530455" cy="3051273"/>
          </a:xfrm>
          <a:prstGeom prst="rect">
            <a:avLst/>
          </a:prstGeom>
        </p:spPr>
        <p:txBody>
          <a:bodyPr vert="horz"/>
          <a:lstStyle>
            <a:lvl1pPr marL="0" indent="0">
              <a:buNone/>
              <a:defRPr sz="1400">
                <a:solidFill>
                  <a:srgbClr val="053A98"/>
                </a:solidFill>
              </a:defRPr>
            </a:lvl1pPr>
          </a:lstStyle>
          <a:p>
            <a:pPr lvl="0"/>
            <a:r>
              <a:rPr lang="en-US"/>
              <a:t>Edit Master text styles</a:t>
            </a:r>
          </a:p>
        </p:txBody>
      </p:sp>
      <p:sp>
        <p:nvSpPr>
          <p:cNvPr id="17" name="Picture Placeholder 16"/>
          <p:cNvSpPr>
            <a:spLocks noGrp="1"/>
          </p:cNvSpPr>
          <p:nvPr>
            <p:ph type="pic" sz="quarter" idx="23"/>
          </p:nvPr>
        </p:nvSpPr>
        <p:spPr>
          <a:xfrm>
            <a:off x="544836" y="2946403"/>
            <a:ext cx="3454076" cy="3051273"/>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126876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MK Tekst Obraz">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5509A54-FF88-9149-2684-EA6725B51C29}"/>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1E0AD649-2F0A-264C-9AFD-511F233DBE1C}"/>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638A73FE-62ED-AC4D-A125-9A9E3899747C}"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2BA3A19A-FECB-5F26-B0A8-DD4C6A431C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6"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11" name="Picture Placeholder 10"/>
          <p:cNvSpPr>
            <a:spLocks noGrp="1"/>
          </p:cNvSpPr>
          <p:nvPr>
            <p:ph type="pic" sz="quarter" idx="21"/>
          </p:nvPr>
        </p:nvSpPr>
        <p:spPr>
          <a:xfrm>
            <a:off x="4571491" y="1286142"/>
            <a:ext cx="4572509" cy="5142966"/>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12" name="Text Placeholder 14"/>
          <p:cNvSpPr>
            <a:spLocks noGrp="1"/>
          </p:cNvSpPr>
          <p:nvPr>
            <p:ph type="body" sz="quarter" idx="22"/>
          </p:nvPr>
        </p:nvSpPr>
        <p:spPr>
          <a:xfrm>
            <a:off x="468636" y="1651000"/>
            <a:ext cx="3530455" cy="4389595"/>
          </a:xfrm>
          <a:prstGeom prst="rect">
            <a:avLst/>
          </a:prstGeom>
        </p:spPr>
        <p:txBody>
          <a:bodyPr vert="horz"/>
          <a:lstStyle>
            <a:lvl1pPr marL="0" indent="0">
              <a:buNone/>
              <a:defRPr sz="1400">
                <a:solidFill>
                  <a:srgbClr val="053A98"/>
                </a:solidFill>
              </a:defRPr>
            </a:lvl1pPr>
          </a:lstStyle>
          <a:p>
            <a:pPr lvl="0"/>
            <a:r>
              <a:rPr lang="en-US"/>
              <a:t>Edit Master text styles</a:t>
            </a:r>
          </a:p>
        </p:txBody>
      </p:sp>
    </p:spTree>
    <p:extLst>
      <p:ext uri="{BB962C8B-B14F-4D97-AF65-F5344CB8AC3E}">
        <p14:creationId xmlns:p14="http://schemas.microsoft.com/office/powerpoint/2010/main" val="12521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MK Duże zdjęcie">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983AF4A-1839-3F4E-94DD-AE23912E857B}"/>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3CDA3B99-915D-02B1-BDA3-71C6ACC386EA}"/>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DE5B07A1-BDB3-B249-A9E3-6E2D1F07743D}"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3ADC1AD1-8004-CE40-468F-8A05EA5C09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6"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11" name="Picture Placeholder 10"/>
          <p:cNvSpPr>
            <a:spLocks noGrp="1"/>
          </p:cNvSpPr>
          <p:nvPr>
            <p:ph type="pic" sz="quarter" idx="21"/>
          </p:nvPr>
        </p:nvSpPr>
        <p:spPr>
          <a:xfrm>
            <a:off x="552575" y="1286141"/>
            <a:ext cx="8585200" cy="4715095"/>
          </a:xfrm>
          <a:custGeom>
            <a:avLst/>
            <a:gdLst>
              <a:gd name="connsiteX0" fmla="*/ 0 w 8585200"/>
              <a:gd name="connsiteY0" fmla="*/ 0 h 4714607"/>
              <a:gd name="connsiteX1" fmla="*/ 8585200 w 8585200"/>
              <a:gd name="connsiteY1" fmla="*/ 0 h 4714607"/>
              <a:gd name="connsiteX2" fmla="*/ 8585200 w 8585200"/>
              <a:gd name="connsiteY2" fmla="*/ 4714607 h 4714607"/>
              <a:gd name="connsiteX3" fmla="*/ 0 w 8585200"/>
              <a:gd name="connsiteY3" fmla="*/ 4714607 h 4714607"/>
              <a:gd name="connsiteX4" fmla="*/ 0 w 8585200"/>
              <a:gd name="connsiteY4" fmla="*/ 0 h 4714607"/>
              <a:gd name="connsiteX0" fmla="*/ 0 w 8585200"/>
              <a:gd name="connsiteY0" fmla="*/ 0 h 4714607"/>
              <a:gd name="connsiteX1" fmla="*/ 8585200 w 8585200"/>
              <a:gd name="connsiteY1" fmla="*/ 0 h 4714607"/>
              <a:gd name="connsiteX2" fmla="*/ 8585200 w 8585200"/>
              <a:gd name="connsiteY2" fmla="*/ 4714607 h 4714607"/>
              <a:gd name="connsiteX3" fmla="*/ 4660899 w 8585200"/>
              <a:gd name="connsiteY3" fmla="*/ 4708259 h 4714607"/>
              <a:gd name="connsiteX4" fmla="*/ 0 w 8585200"/>
              <a:gd name="connsiteY4" fmla="*/ 4714607 h 4714607"/>
              <a:gd name="connsiteX5" fmla="*/ 0 w 8585200"/>
              <a:gd name="connsiteY5" fmla="*/ 0 h 4714607"/>
              <a:gd name="connsiteX0" fmla="*/ 0 w 8585200"/>
              <a:gd name="connsiteY0" fmla="*/ 0 h 4714607"/>
              <a:gd name="connsiteX1" fmla="*/ 8585200 w 8585200"/>
              <a:gd name="connsiteY1" fmla="*/ 0 h 4714607"/>
              <a:gd name="connsiteX2" fmla="*/ 8585200 w 8585200"/>
              <a:gd name="connsiteY2" fmla="*/ 4714607 h 4714607"/>
              <a:gd name="connsiteX3" fmla="*/ 6476999 w 8585200"/>
              <a:gd name="connsiteY3" fmla="*/ 4708259 h 4714607"/>
              <a:gd name="connsiteX4" fmla="*/ 4660899 w 8585200"/>
              <a:gd name="connsiteY4" fmla="*/ 4708259 h 4714607"/>
              <a:gd name="connsiteX5" fmla="*/ 0 w 8585200"/>
              <a:gd name="connsiteY5" fmla="*/ 4714607 h 4714607"/>
              <a:gd name="connsiteX6" fmla="*/ 0 w 8585200"/>
              <a:gd name="connsiteY6" fmla="*/ 0 h 4714607"/>
              <a:gd name="connsiteX0" fmla="*/ 0 w 8585200"/>
              <a:gd name="connsiteY0" fmla="*/ 0 h 4714607"/>
              <a:gd name="connsiteX1" fmla="*/ 8585200 w 8585200"/>
              <a:gd name="connsiteY1" fmla="*/ 0 h 4714607"/>
              <a:gd name="connsiteX2" fmla="*/ 8585200 w 8585200"/>
              <a:gd name="connsiteY2" fmla="*/ 4714607 h 4714607"/>
              <a:gd name="connsiteX3" fmla="*/ 6476999 w 8585200"/>
              <a:gd name="connsiteY3" fmla="*/ 4708259 h 4714607"/>
              <a:gd name="connsiteX4" fmla="*/ 4660899 w 8585200"/>
              <a:gd name="connsiteY4" fmla="*/ 4708259 h 4714607"/>
              <a:gd name="connsiteX5" fmla="*/ 0 w 8585200"/>
              <a:gd name="connsiteY5" fmla="*/ 4714607 h 4714607"/>
              <a:gd name="connsiteX6" fmla="*/ 1512 w 8585200"/>
              <a:gd name="connsiteY6" fmla="*/ 3868448 h 4714607"/>
              <a:gd name="connsiteX7" fmla="*/ 0 w 8585200"/>
              <a:gd name="connsiteY7" fmla="*/ 0 h 4714607"/>
              <a:gd name="connsiteX0" fmla="*/ 0 w 8585200"/>
              <a:gd name="connsiteY0" fmla="*/ 0 h 4714607"/>
              <a:gd name="connsiteX1" fmla="*/ 8585200 w 8585200"/>
              <a:gd name="connsiteY1" fmla="*/ 0 h 4714607"/>
              <a:gd name="connsiteX2" fmla="*/ 8585200 w 8585200"/>
              <a:gd name="connsiteY2" fmla="*/ 4714607 h 4714607"/>
              <a:gd name="connsiteX3" fmla="*/ 6476999 w 8585200"/>
              <a:gd name="connsiteY3" fmla="*/ 4708259 h 4714607"/>
              <a:gd name="connsiteX4" fmla="*/ 0 w 8585200"/>
              <a:gd name="connsiteY4" fmla="*/ 4714607 h 4714607"/>
              <a:gd name="connsiteX5" fmla="*/ 1512 w 8585200"/>
              <a:gd name="connsiteY5" fmla="*/ 3868448 h 4714607"/>
              <a:gd name="connsiteX6" fmla="*/ 0 w 8585200"/>
              <a:gd name="connsiteY6" fmla="*/ 0 h 4714607"/>
              <a:gd name="connsiteX0" fmla="*/ 0 w 8585200"/>
              <a:gd name="connsiteY0" fmla="*/ 0 h 4714607"/>
              <a:gd name="connsiteX1" fmla="*/ 8585200 w 8585200"/>
              <a:gd name="connsiteY1" fmla="*/ 0 h 4714607"/>
              <a:gd name="connsiteX2" fmla="*/ 8585200 w 8585200"/>
              <a:gd name="connsiteY2" fmla="*/ 4714607 h 4714607"/>
              <a:gd name="connsiteX3" fmla="*/ 0 w 8585200"/>
              <a:gd name="connsiteY3" fmla="*/ 4714607 h 4714607"/>
              <a:gd name="connsiteX4" fmla="*/ 1512 w 8585200"/>
              <a:gd name="connsiteY4" fmla="*/ 3868448 h 4714607"/>
              <a:gd name="connsiteX5" fmla="*/ 0 w 8585200"/>
              <a:gd name="connsiteY5" fmla="*/ 0 h 4714607"/>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0 w 8585200"/>
              <a:gd name="connsiteY4" fmla="*/ 4714607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21804 w 8585200"/>
              <a:gd name="connsiteY4" fmla="*/ 3874185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34255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15578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507409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15578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34255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21804 w 8585200"/>
              <a:gd name="connsiteY4" fmla="*/ 3867960 h 4715095"/>
              <a:gd name="connsiteX5" fmla="*/ 1512 w 8585200"/>
              <a:gd name="connsiteY5" fmla="*/ 3868448 h 4715095"/>
              <a:gd name="connsiteX6" fmla="*/ 0 w 8585200"/>
              <a:gd name="connsiteY6" fmla="*/ 0 h 471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5200" h="4715095">
                <a:moveTo>
                  <a:pt x="0" y="0"/>
                </a:moveTo>
                <a:lnTo>
                  <a:pt x="8585200" y="0"/>
                </a:lnTo>
                <a:lnTo>
                  <a:pt x="8585200" y="4714607"/>
                </a:lnTo>
                <a:lnTo>
                  <a:pt x="4023316" y="4715095"/>
                </a:lnTo>
                <a:cubicBezTo>
                  <a:pt x="4020737" y="4432717"/>
                  <a:pt x="4024383" y="4150338"/>
                  <a:pt x="4021804" y="3867960"/>
                </a:cubicBezTo>
                <a:lnTo>
                  <a:pt x="1512" y="3868448"/>
                </a:lnTo>
                <a:lnTo>
                  <a:pt x="0" y="0"/>
                </a:lnTo>
                <a:close/>
              </a:path>
            </a:pathLst>
          </a:cu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12" name="Text Placeholder 14"/>
          <p:cNvSpPr>
            <a:spLocks noGrp="1"/>
          </p:cNvSpPr>
          <p:nvPr>
            <p:ph type="body" sz="quarter" idx="22"/>
          </p:nvPr>
        </p:nvSpPr>
        <p:spPr>
          <a:xfrm>
            <a:off x="494037" y="5308601"/>
            <a:ext cx="3938264" cy="692147"/>
          </a:xfrm>
          <a:prstGeom prst="rect">
            <a:avLst/>
          </a:prstGeom>
        </p:spPr>
        <p:txBody>
          <a:bodyPr vert="horz"/>
          <a:lstStyle>
            <a:lvl1pPr marL="0" indent="0">
              <a:buNone/>
              <a:defRPr sz="1200">
                <a:solidFill>
                  <a:srgbClr val="053A98"/>
                </a:solidFill>
              </a:defRPr>
            </a:lvl1pPr>
          </a:lstStyle>
          <a:p>
            <a:pPr lvl="0"/>
            <a:r>
              <a:rPr lang="en-US"/>
              <a:t>Edit Master text styles</a:t>
            </a:r>
          </a:p>
        </p:txBody>
      </p:sp>
    </p:spTree>
    <p:extLst>
      <p:ext uri="{BB962C8B-B14F-4D97-AF65-F5344CB8AC3E}">
        <p14:creationId xmlns:p14="http://schemas.microsoft.com/office/powerpoint/2010/main" val="195656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MK Kilka zdjęć">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001AA6D-91E6-73C1-E419-3E6B62567158}"/>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73D10594-0997-33BF-CE80-B91CAEC266C5}"/>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ACE7CEEB-F695-8C48-95EC-223EC4A734E9}"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2944B79C-740B-A496-5886-C36AE7F061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0"/>
          <p:cNvSpPr>
            <a:spLocks noGrp="1"/>
          </p:cNvSpPr>
          <p:nvPr>
            <p:ph type="pic" sz="quarter" idx="25"/>
          </p:nvPr>
        </p:nvSpPr>
        <p:spPr>
          <a:xfrm>
            <a:off x="3430593" y="3643312"/>
            <a:ext cx="5713407" cy="2355748"/>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16" name="Picture Placeholder 10"/>
          <p:cNvSpPr>
            <a:spLocks noGrp="1"/>
          </p:cNvSpPr>
          <p:nvPr>
            <p:ph type="pic" sz="quarter" idx="24"/>
          </p:nvPr>
        </p:nvSpPr>
        <p:spPr>
          <a:xfrm>
            <a:off x="1" y="3643312"/>
            <a:ext cx="3115688" cy="1928812"/>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15" name="Picture Placeholder 10"/>
          <p:cNvSpPr>
            <a:spLocks noGrp="1"/>
          </p:cNvSpPr>
          <p:nvPr>
            <p:ph type="pic" sz="quarter" idx="23"/>
          </p:nvPr>
        </p:nvSpPr>
        <p:spPr>
          <a:xfrm>
            <a:off x="5" y="1276350"/>
            <a:ext cx="5713407" cy="2144610"/>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5"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6"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13" name="Picture Placeholder 10"/>
          <p:cNvSpPr>
            <a:spLocks noGrp="1"/>
          </p:cNvSpPr>
          <p:nvPr>
            <p:ph type="pic" sz="quarter" idx="21"/>
          </p:nvPr>
        </p:nvSpPr>
        <p:spPr>
          <a:xfrm>
            <a:off x="6007838" y="1276351"/>
            <a:ext cx="3136162" cy="2144610"/>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14" name="Text Placeholder 14"/>
          <p:cNvSpPr>
            <a:spLocks noGrp="1"/>
          </p:cNvSpPr>
          <p:nvPr>
            <p:ph type="body" sz="quarter" idx="22"/>
          </p:nvPr>
        </p:nvSpPr>
        <p:spPr>
          <a:xfrm>
            <a:off x="460374" y="5640286"/>
            <a:ext cx="2854326" cy="459807"/>
          </a:xfrm>
          <a:prstGeom prst="rect">
            <a:avLst/>
          </a:prstGeom>
        </p:spPr>
        <p:txBody>
          <a:bodyPr vert="horz"/>
          <a:lstStyle>
            <a:lvl1pPr marL="0" indent="0">
              <a:buNone/>
              <a:defRPr sz="1200">
                <a:solidFill>
                  <a:srgbClr val="053A98"/>
                </a:solidFill>
              </a:defRPr>
            </a:lvl1pPr>
          </a:lstStyle>
          <a:p>
            <a:pPr lvl="0"/>
            <a:r>
              <a:rPr lang="en-US"/>
              <a:t>Edit Master text styles</a:t>
            </a:r>
          </a:p>
        </p:txBody>
      </p:sp>
    </p:spTree>
    <p:extLst>
      <p:ext uri="{BB962C8B-B14F-4D97-AF65-F5344CB8AC3E}">
        <p14:creationId xmlns:p14="http://schemas.microsoft.com/office/powerpoint/2010/main" val="4043271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98029A85-ECA2-D961-5E36-E4E421E425ED}"/>
              </a:ext>
            </a:extLst>
          </p:cNvPr>
          <p:cNvSpPr>
            <a:spLocks noChangeArrowheads="1"/>
          </p:cNvSpPr>
          <p:nvPr userDrawn="1"/>
        </p:nvSpPr>
        <p:spPr bwMode="auto">
          <a:xfrm>
            <a:off x="-5930900" y="4011613"/>
            <a:ext cx="2286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pl-PL" sz="2600">
                <a:solidFill>
                  <a:srgbClr val="000000"/>
                </a:solidFill>
                <a:latin typeface="Lucida Grande" panose="020B0600040502020204" pitchFamily="34" charset="0"/>
                <a:ea typeface="Lucida Grande" panose="020B0600040502020204" pitchFamily="34" charset="0"/>
                <a:cs typeface="Lucida Grande" panose="020B0600040502020204" pitchFamily="34" charset="0"/>
              </a:rPr>
              <a:t>Office Theme</a:t>
            </a:r>
            <a:endParaRPr lang="en-US" altLang="pl-PL"/>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hyperlink" Target="https://www.wl.cm.umk.pl/panel/wp-content/uploads/USOS.pdf" TargetMode="External"/><Relationship Id="rId4" Type="http://schemas.openxmlformats.org/officeDocument/2006/relationships/image" Target="../media/image8.png"/><Relationship Id="rId9" Type="http://schemas.openxmlformats.org/officeDocument/2006/relationships/hyperlink" Target="https://rejestracje.umk.pl/"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5.xml"/><Relationship Id="rId18" Type="http://schemas.openxmlformats.org/officeDocument/2006/relationships/slide" Target="slide21.xml"/><Relationship Id="rId26" Type="http://schemas.openxmlformats.org/officeDocument/2006/relationships/slide" Target="slide31.xml"/><Relationship Id="rId3" Type="http://schemas.openxmlformats.org/officeDocument/2006/relationships/slide" Target="slide8.xml"/><Relationship Id="rId21" Type="http://schemas.openxmlformats.org/officeDocument/2006/relationships/slide" Target="slide24.xml"/><Relationship Id="rId7" Type="http://schemas.openxmlformats.org/officeDocument/2006/relationships/slide" Target="slide11.xml"/><Relationship Id="rId12" Type="http://schemas.openxmlformats.org/officeDocument/2006/relationships/slide" Target="slide14.xml"/><Relationship Id="rId17" Type="http://schemas.openxmlformats.org/officeDocument/2006/relationships/slide" Target="slide20.xml"/><Relationship Id="rId25" Type="http://schemas.openxmlformats.org/officeDocument/2006/relationships/slide" Target="slide30.xml"/><Relationship Id="rId2" Type="http://schemas.openxmlformats.org/officeDocument/2006/relationships/slide" Target="slide6.xml"/><Relationship Id="rId16" Type="http://schemas.openxmlformats.org/officeDocument/2006/relationships/slide" Target="slide19.xml"/><Relationship Id="rId20" Type="http://schemas.openxmlformats.org/officeDocument/2006/relationships/slide" Target="slide23.xml"/><Relationship Id="rId29"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2.xml"/><Relationship Id="rId24" Type="http://schemas.openxmlformats.org/officeDocument/2006/relationships/slide" Target="slide29.xml"/><Relationship Id="rId5" Type="http://schemas.openxmlformats.org/officeDocument/2006/relationships/slide" Target="slide9.xml"/><Relationship Id="rId15" Type="http://schemas.openxmlformats.org/officeDocument/2006/relationships/slide" Target="slide17.xml"/><Relationship Id="rId23" Type="http://schemas.openxmlformats.org/officeDocument/2006/relationships/slide" Target="slide25.xml"/><Relationship Id="rId28" Type="http://schemas.openxmlformats.org/officeDocument/2006/relationships/slide" Target="slide33.xml"/><Relationship Id="rId10" Type="http://schemas.openxmlformats.org/officeDocument/2006/relationships/slide" Target="slide3.xml"/><Relationship Id="rId19" Type="http://schemas.openxmlformats.org/officeDocument/2006/relationships/slide" Target="slide22.xml"/><Relationship Id="rId4" Type="http://schemas.openxmlformats.org/officeDocument/2006/relationships/slide" Target="slide7.xml"/><Relationship Id="rId9" Type="http://schemas.openxmlformats.org/officeDocument/2006/relationships/slide" Target="slide4.xml"/><Relationship Id="rId14" Type="http://schemas.openxmlformats.org/officeDocument/2006/relationships/slide" Target="slide16.xml"/><Relationship Id="rId22" Type="http://schemas.openxmlformats.org/officeDocument/2006/relationships/image" Target="../media/image4.jpeg"/><Relationship Id="rId27" Type="http://schemas.openxmlformats.org/officeDocument/2006/relationships/slide" Target="slide32.xml"/><Relationship Id="rId30" Type="http://schemas.openxmlformats.org/officeDocument/2006/relationships/slide" Target="slide27.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image" Target="../media/image27.jpeg"/><Relationship Id="rId4" Type="http://schemas.openxmlformats.org/officeDocument/2006/relationships/image" Target="../media/image8.png"/><Relationship Id="rId9" Type="http://schemas.openxmlformats.org/officeDocument/2006/relationships/hyperlink" Target="https://www.cm.umk.pl/wirtualny_spacer/wirtspac.htm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11" Type="http://schemas.openxmlformats.org/officeDocument/2006/relationships/diagramQuickStyle" Target="../diagrams/quickStyle1.xml"/><Relationship Id="rId5" Type="http://schemas.openxmlformats.org/officeDocument/2006/relationships/image" Target="../media/image9.png"/><Relationship Id="rId10" Type="http://schemas.openxmlformats.org/officeDocument/2006/relationships/diagramLayout" Target="../diagrams/layout1.xml"/><Relationship Id="rId4" Type="http://schemas.openxmlformats.org/officeDocument/2006/relationships/image" Target="../media/image8.png"/><Relationship Id="rId9"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jpeg"/><Relationship Id="rId11" Type="http://schemas.openxmlformats.org/officeDocument/2006/relationships/diagramQuickStyle" Target="../diagrams/quickStyle2.xml"/><Relationship Id="rId5" Type="http://schemas.openxmlformats.org/officeDocument/2006/relationships/image" Target="../media/image9.png"/><Relationship Id="rId10" Type="http://schemas.openxmlformats.org/officeDocument/2006/relationships/diagramLayout" Target="../diagrams/layout2.xml"/><Relationship Id="rId4" Type="http://schemas.openxmlformats.org/officeDocument/2006/relationships/image" Target="../media/image8.png"/><Relationship Id="rId9"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hyperlink" Target="https://www.umk.pl/studenci/regulamin/OR.3.2023.pdf"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hyperlink" Target="https://jurasza.umk.pl/" TargetMode="External"/><Relationship Id="rId5" Type="http://schemas.openxmlformats.org/officeDocument/2006/relationships/image" Target="../media/image9.png"/><Relationship Id="rId10" Type="http://schemas.openxmlformats.org/officeDocument/2006/relationships/image" Target="../media/image32.jpeg"/><Relationship Id="rId4" Type="http://schemas.openxmlformats.org/officeDocument/2006/relationships/image" Target="../media/image8.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hyperlink" Target="https://www.biziel.umk.pl/"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34.png"/><Relationship Id="rId5" Type="http://schemas.openxmlformats.org/officeDocument/2006/relationships/image" Target="../media/image9.png"/><Relationship Id="rId10" Type="http://schemas.openxmlformats.org/officeDocument/2006/relationships/hyperlink" Target="https://www.biziel.umk.pl/plan-szpitala" TargetMode="External"/><Relationship Id="rId4" Type="http://schemas.openxmlformats.org/officeDocument/2006/relationships/image" Target="../media/image8.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36.png"/><Relationship Id="rId5" Type="http://schemas.openxmlformats.org/officeDocument/2006/relationships/image" Target="../media/image9.png"/><Relationship Id="rId10"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hyperlink" Target="https://earth.google.com/web/search/kar%c5%82owicz+20+bydgoszcz,+poland/@53.10803942,18.05679072,66.83269796a,502.0786736d,35y,-122.62607028h,44.99935425t,360r/data=CoABGlYSUAolMHg0NzAzMTNjNmI4ZTk5YmJmOjB4ZTkxMWQwMTM1Y2I0ODk5OConIsWBdWthc2lld2ljemEiIApCdWR5bmVrIER5ZGFrdHljem554oCmGAMgASImCiQJtZtgAOWpN0ARsJtgAOWpN8AZHmhYZiqZPkAhrbVauvrwUsA"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8.png"/><Relationship Id="rId9" Type="http://schemas.openxmlformats.org/officeDocument/2006/relationships/hyperlink" Target="https://earth.google.com/web/search/kar%c5%82owicz+20+bydgoszcz,+poland/@53.10803942,18.05679072,66.83269796a,502.0786736d,35y,-122.62607028h,44.99935425t,360r/data=CoABGlYSUAolMHg0NzAzMTNjNmI4ZTk5YmJmOjB4ZTkxMWQwMTM1Y2I0ODk5OConIsWBdWthc2lld2ljemEiIApCdWR5bmVrIER5ZGFrdHljem554oCmGAMgASImCiQJtZtgAOWpN0ARsJtgAOWpN8AZHmhYZiqZPkAhrbVauvrwUsA"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image" Target="../media/image39.jpeg"/><Relationship Id="rId4" Type="http://schemas.openxmlformats.org/officeDocument/2006/relationships/image" Target="../media/image8.png"/><Relationship Id="rId9" Type="http://schemas.openxmlformats.org/officeDocument/2006/relationships/hyperlink" Target="https://earth.google.com/web/search/kar%c5%82owicz+20+bydgoszcz,+poland/@53.10803942,18.05679072,66.83269796a,502.0786736d,35y,-122.62607028h,44.99935425t,360r/data=CoABGlYSUAolMHg0NzAzMTNjNmI4ZTk5YmJmOjB4ZTkxMWQwMTM1Y2I0ODk5OConIsWBdWthc2lld2ljemEiIApCdWR5bmVrIER5ZGFrdHljem554oCmGAMgASImCiQJtZtgAOWpN0ARsJtgAOWpN8AZHmhYZiqZPkAhrbVauvrwUsA"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hyperlink" Target="https://bm.cm.umk.pl/informacje-ogolne"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39.jpeg"/><Relationship Id="rId5" Type="http://schemas.openxmlformats.org/officeDocument/2006/relationships/image" Target="../media/image9.png"/><Relationship Id="rId10" Type="http://schemas.openxmlformats.org/officeDocument/2006/relationships/image" Target="../media/image41.png"/><Relationship Id="rId4" Type="http://schemas.openxmlformats.org/officeDocument/2006/relationships/image" Target="../media/image8.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www.wl.cm.umk.pl/kizhie/dydaktyka/" TargetMode="External"/><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hyperlink" Target="https://www.wl.cm.umk.pl/katedra-biologii-medycznej/publikacje-katedry-biologii-medycznej/" TargetMode="Externa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11" Type="http://schemas.openxmlformats.org/officeDocument/2006/relationships/hyperlink" Target="https://www.wl.cm.umk.pl/kizap/informacje-dla-studentow/" TargetMode="External"/><Relationship Id="rId5" Type="http://schemas.openxmlformats.org/officeDocument/2006/relationships/image" Target="../media/image9.png"/><Relationship Id="rId10" Type="http://schemas.openxmlformats.org/officeDocument/2006/relationships/hyperlink" Target="https://www.wl.cm.umk.pl/wydzial/jednostki-wydzialowe/" TargetMode="External"/><Relationship Id="rId4" Type="http://schemas.openxmlformats.org/officeDocument/2006/relationships/image" Target="../media/image8.png"/><Relationship Id="rId9" Type="http://schemas.openxmlformats.org/officeDocument/2006/relationships/hyperlink" Target="https://www.wl.cm.umk.pl/panel/wp-content/uploads/sylabus__1600-Lek11ANAT-J-PL.pdf" TargetMode="External"/><Relationship Id="rId14" Type="http://schemas.openxmlformats.org/officeDocument/2006/relationships/hyperlink" Target="https://www.wl.cm.umk.pl/student/lekarski-studia-jednolite-magisterskie/plany-zajec-2023-2024-kierunek-lekarski/"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hyperlink" Target="https://www.umk.pl/wspolpraca/erasmus_plus/partnerzy/" TargetMode="Externa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11" Type="http://schemas.openxmlformats.org/officeDocument/2006/relationships/hyperlink" Target="https://www.cm.umk.pl/33-studenci/programy-miedzynarodowe/5595-erarekrutacja-2.html" TargetMode="External"/><Relationship Id="rId5" Type="http://schemas.openxmlformats.org/officeDocument/2006/relationships/image" Target="../media/image9.png"/><Relationship Id="rId10"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image" Target="../media/image44.jpg"/><Relationship Id="rId4" Type="http://schemas.openxmlformats.org/officeDocument/2006/relationships/image" Target="../media/image8.png"/><Relationship Id="rId9" Type="http://schemas.openxmlformats.org/officeDocument/2006/relationships/hyperlink" Target="https://www.wl.cm.umk.pl/student/stn-cm-umk/"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DDCBE80-1361-5FF9-A842-777F8855B5EB}"/>
              </a:ext>
            </a:extLst>
          </p:cNvPr>
          <p:cNvSpPr>
            <a:spLocks noGrp="1"/>
          </p:cNvSpPr>
          <p:nvPr>
            <p:ph type="title"/>
          </p:nvPr>
        </p:nvSpPr>
        <p:spPr bwMode="auto">
          <a:xfrm>
            <a:off x="355600" y="4516438"/>
            <a:ext cx="4486275" cy="1076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2800"/>
              <a:t>Praktyczny poradnik</a:t>
            </a:r>
            <a:br>
              <a:rPr lang="pl-PL" altLang="pl-PL" sz="2800"/>
            </a:br>
            <a:r>
              <a:rPr lang="pl-PL" altLang="pl-PL" sz="2800"/>
              <a:t>dla „Świeżaków”</a:t>
            </a:r>
            <a:br>
              <a:rPr lang="pl-PL" altLang="pl-PL" sz="2800"/>
            </a:br>
            <a:r>
              <a:rPr lang="pl-PL" altLang="pl-PL" sz="2800"/>
              <a:t>Wydziału Lekarskiego</a:t>
            </a:r>
            <a:endParaRPr lang="en-US" altLang="pl-PL" sz="2800"/>
          </a:p>
        </p:txBody>
      </p:sp>
      <p:pic>
        <p:nvPicPr>
          <p:cNvPr id="14339" name="Obraz 4">
            <a:extLst>
              <a:ext uri="{FF2B5EF4-FFF2-40B4-BE49-F238E27FC236}">
                <a16:creationId xmlns:a16="http://schemas.microsoft.com/office/drawing/2014/main" id="{5D78E66A-3D0E-5411-EF60-D849D0D59D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285750"/>
            <a:ext cx="33401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1">
            <a:extLst>
              <a:ext uri="{FF2B5EF4-FFF2-40B4-BE49-F238E27FC236}">
                <a16:creationId xmlns:a16="http://schemas.microsoft.com/office/drawing/2014/main" id="{E4D9D668-9273-CE18-B57B-2D22CA07F817}"/>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WŁADZE WYDZIAŁU LEKARSKIEGO</a:t>
            </a:r>
            <a:endParaRPr lang="en-US" altLang="pl-PL" sz="1400"/>
          </a:p>
        </p:txBody>
      </p:sp>
      <p:sp>
        <p:nvSpPr>
          <p:cNvPr id="11" name="Prostokąt 10">
            <a:extLst>
              <a:ext uri="{FF2B5EF4-FFF2-40B4-BE49-F238E27FC236}">
                <a16:creationId xmlns:a16="http://schemas.microsoft.com/office/drawing/2014/main" id="{42A95C10-A86F-3301-BEA7-A0012296E1C5}"/>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3558" name="Obraz 14">
            <a:extLst>
              <a:ext uri="{FF2B5EF4-FFF2-40B4-BE49-F238E27FC236}">
                <a16:creationId xmlns:a16="http://schemas.microsoft.com/office/drawing/2014/main" id="{4C773C15-8758-9E19-31CA-3676C170EA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Obraz 15">
            <a:extLst>
              <a:ext uri="{FF2B5EF4-FFF2-40B4-BE49-F238E27FC236}">
                <a16:creationId xmlns:a16="http://schemas.microsoft.com/office/drawing/2014/main" id="{21EE30BD-44DD-4EB9-2E66-BFBE75D8DB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Obraz 16">
            <a:extLst>
              <a:ext uri="{FF2B5EF4-FFF2-40B4-BE49-F238E27FC236}">
                <a16:creationId xmlns:a16="http://schemas.microsoft.com/office/drawing/2014/main" id="{BC50E14A-A696-26E9-E36B-4B3A82B4A8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Obraz 17">
            <a:extLst>
              <a:ext uri="{FF2B5EF4-FFF2-40B4-BE49-F238E27FC236}">
                <a16:creationId xmlns:a16="http://schemas.microsoft.com/office/drawing/2014/main" id="{680CAABE-D43E-C148-BDB6-F945F1E14B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Obraz 18">
            <a:extLst>
              <a:ext uri="{FF2B5EF4-FFF2-40B4-BE49-F238E27FC236}">
                <a16:creationId xmlns:a16="http://schemas.microsoft.com/office/drawing/2014/main" id="{1C4D8D6A-B459-01ED-0451-9B3ABD0199F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Obraz 19">
            <a:hlinkClick r:id="rId7" action="ppaction://hlinksldjump"/>
            <a:extLst>
              <a:ext uri="{FF2B5EF4-FFF2-40B4-BE49-F238E27FC236}">
                <a16:creationId xmlns:a16="http://schemas.microsoft.com/office/drawing/2014/main" id="{494A11AB-A544-6E5F-6F3A-5A63B746D2B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pole tekstowe 2">
            <a:extLst>
              <a:ext uri="{FF2B5EF4-FFF2-40B4-BE49-F238E27FC236}">
                <a16:creationId xmlns:a16="http://schemas.microsoft.com/office/drawing/2014/main" id="{4480C24B-994E-117C-84C5-D2C3B915231B}"/>
              </a:ext>
            </a:extLst>
          </p:cNvPr>
          <p:cNvSpPr txBox="1">
            <a:spLocks noChangeArrowheads="1"/>
          </p:cNvSpPr>
          <p:nvPr/>
        </p:nvSpPr>
        <p:spPr bwMode="auto">
          <a:xfrm>
            <a:off x="3875088" y="1836738"/>
            <a:ext cx="497363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Wingdings" pitchFamily="2" charset="2"/>
              <a:buChar char="Ø"/>
            </a:pPr>
            <a:endParaRPr lang="pl-PL" altLang="pl-PL" sz="1000" b="1" dirty="0">
              <a:solidFill>
                <a:srgbClr val="053A98"/>
              </a:solidFill>
            </a:endParaRPr>
          </a:p>
          <a:p>
            <a:pPr eaLnBrk="1" hangingPunct="1">
              <a:buFont typeface="Wingdings" pitchFamily="2" charset="2"/>
              <a:buChar char="Ø"/>
            </a:pPr>
            <a:r>
              <a:rPr lang="pl-PL" altLang="pl-PL" sz="1000" b="1" dirty="0">
                <a:solidFill>
                  <a:srgbClr val="053A98"/>
                </a:solidFill>
              </a:rPr>
              <a:t>Podejmuje decyzje w sprawach studenckich, wynikających z Regulaminu Studiów oraz rozpatrywanie innych, </a:t>
            </a:r>
            <a:r>
              <a:rPr lang="pl-PL" altLang="pl-PL" sz="1000" b="1" u="sng" dirty="0">
                <a:solidFill>
                  <a:srgbClr val="053A98"/>
                </a:solidFill>
              </a:rPr>
              <a:t>indywidualnych spraw studentów Wydziału.</a:t>
            </a:r>
          </a:p>
          <a:p>
            <a:pPr eaLnBrk="1" hangingPunct="1">
              <a:buFont typeface="Wingdings" pitchFamily="2" charset="2"/>
              <a:buChar char="Ø"/>
            </a:pPr>
            <a:r>
              <a:rPr lang="pl-PL" altLang="pl-PL" sz="1000" dirty="0">
                <a:solidFill>
                  <a:srgbClr val="053A98"/>
                </a:solidFill>
              </a:rPr>
              <a:t>Wyraża zgodę na przeprowadzenie egzaminów komisyjnych.</a:t>
            </a:r>
          </a:p>
          <a:p>
            <a:pPr eaLnBrk="1" hangingPunct="1">
              <a:buFont typeface="Wingdings" pitchFamily="2" charset="2"/>
              <a:buChar char="Ø"/>
            </a:pPr>
            <a:r>
              <a:rPr lang="pl-PL" altLang="pl-PL" sz="1000" b="1" u="sng" dirty="0">
                <a:solidFill>
                  <a:srgbClr val="053A98"/>
                </a:solidFill>
              </a:rPr>
              <a:t>Rozpatruje wnioski o wpisy warunkowe.</a:t>
            </a:r>
          </a:p>
          <a:p>
            <a:pPr eaLnBrk="1" hangingPunct="1">
              <a:buFont typeface="Wingdings" pitchFamily="2" charset="2"/>
              <a:buChar char="Ø"/>
            </a:pPr>
            <a:r>
              <a:rPr lang="pl-PL" altLang="pl-PL" sz="1000" dirty="0">
                <a:solidFill>
                  <a:srgbClr val="053A98"/>
                </a:solidFill>
              </a:rPr>
              <a:t>Dokonuje zaliczenia semestru i wpisu na kolejny semestr.</a:t>
            </a:r>
          </a:p>
          <a:p>
            <a:pPr eaLnBrk="1" hangingPunct="1">
              <a:buFont typeface="Wingdings" pitchFamily="2" charset="2"/>
              <a:buChar char="Ø"/>
            </a:pPr>
            <a:r>
              <a:rPr lang="pl-PL" altLang="pl-PL" sz="1000" dirty="0">
                <a:solidFill>
                  <a:srgbClr val="053A98"/>
                </a:solidFill>
              </a:rPr>
              <a:t>Współpracuje z samorządem studenckim oraz inicjuje, promuje i wspiera studencki ruch naukowy, sportowy i kulturalny.</a:t>
            </a:r>
          </a:p>
          <a:p>
            <a:pPr eaLnBrk="1" hangingPunct="1">
              <a:buFont typeface="Wingdings" pitchFamily="2" charset="2"/>
              <a:buChar char="Ø"/>
            </a:pPr>
            <a:r>
              <a:rPr lang="pl-PL" altLang="pl-PL" sz="1000" b="1" u="sng" dirty="0">
                <a:solidFill>
                  <a:srgbClr val="053A98"/>
                </a:solidFill>
              </a:rPr>
              <a:t>Nadzoruje funkcjonowanie systemu udzielania pomocy materialnej studentom.</a:t>
            </a:r>
          </a:p>
          <a:p>
            <a:pPr eaLnBrk="1" hangingPunct="1">
              <a:buFont typeface="Wingdings" pitchFamily="2" charset="2"/>
              <a:buChar char="Ø"/>
            </a:pPr>
            <a:r>
              <a:rPr lang="pl-PL" altLang="pl-PL" sz="1000" b="1" u="sng" dirty="0">
                <a:solidFill>
                  <a:srgbClr val="053A98"/>
                </a:solidFill>
              </a:rPr>
              <a:t>Podejmuje decyzje w sprawie o urlop dziekański, indywidualny tok studiów zmianę formy studiów, przeniesienie z innej uczelni, skreślenie z listy studentów.</a:t>
            </a:r>
          </a:p>
          <a:p>
            <a:pPr eaLnBrk="1" hangingPunct="1">
              <a:buFont typeface="Wingdings" pitchFamily="2" charset="2"/>
              <a:buChar char="Ø"/>
            </a:pPr>
            <a:r>
              <a:rPr lang="pl-PL" altLang="pl-PL" sz="1000" dirty="0">
                <a:solidFill>
                  <a:srgbClr val="053A98"/>
                </a:solidFill>
              </a:rPr>
              <a:t>Opiniuje i przedkłada Dziekanowi wnioski studentów o udzielenie zwolnień, ulg lub </a:t>
            </a:r>
            <a:r>
              <a:rPr lang="pl-PL" altLang="pl-PL" sz="1000" dirty="0" err="1">
                <a:solidFill>
                  <a:srgbClr val="053A98"/>
                </a:solidFill>
              </a:rPr>
              <a:t>odroczeń</a:t>
            </a:r>
            <a:r>
              <a:rPr lang="pl-PL" altLang="pl-PL" sz="1000" dirty="0">
                <a:solidFill>
                  <a:srgbClr val="053A98"/>
                </a:solidFill>
              </a:rPr>
              <a:t> opłat za studnia.</a:t>
            </a:r>
          </a:p>
          <a:p>
            <a:pPr eaLnBrk="1" hangingPunct="1">
              <a:buFont typeface="Wingdings" pitchFamily="2" charset="2"/>
              <a:buChar char="Ø"/>
            </a:pPr>
            <a:r>
              <a:rPr lang="pl-PL" altLang="pl-PL" sz="1000" dirty="0">
                <a:solidFill>
                  <a:srgbClr val="053A98"/>
                </a:solidFill>
              </a:rPr>
              <a:t>Współpracuje z Pełnomocnikiem Dziekana ds. Mobilności w zakresie programu Erasmus+.</a:t>
            </a:r>
          </a:p>
        </p:txBody>
      </p:sp>
      <p:sp>
        <p:nvSpPr>
          <p:cNvPr id="23565" name="pole tekstowe 3">
            <a:extLst>
              <a:ext uri="{FF2B5EF4-FFF2-40B4-BE49-F238E27FC236}">
                <a16:creationId xmlns:a16="http://schemas.microsoft.com/office/drawing/2014/main" id="{058E8431-94B8-7B4E-C529-D1488E9D14AC}"/>
              </a:ext>
            </a:extLst>
          </p:cNvPr>
          <p:cNvSpPr txBox="1">
            <a:spLocks noChangeArrowheads="1"/>
          </p:cNvSpPr>
          <p:nvPr/>
        </p:nvSpPr>
        <p:spPr bwMode="auto">
          <a:xfrm>
            <a:off x="3875088" y="1501775"/>
            <a:ext cx="3054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pl-PL" altLang="pl-PL" sz="1400">
                <a:solidFill>
                  <a:srgbClr val="254AA5"/>
                </a:solidFill>
                <a:cs typeface="Calibri" panose="020F0502020204030204" pitchFamily="34" charset="0"/>
              </a:rPr>
              <a:t>ZAKRES OBOWIĄZKÓW</a:t>
            </a:r>
          </a:p>
        </p:txBody>
      </p:sp>
      <p:sp>
        <p:nvSpPr>
          <p:cNvPr id="23566" name="pole tekstowe 5">
            <a:extLst>
              <a:ext uri="{FF2B5EF4-FFF2-40B4-BE49-F238E27FC236}">
                <a16:creationId xmlns:a16="http://schemas.microsoft.com/office/drawing/2014/main" id="{5912B534-1E6E-5FD6-E109-96A2783C79D5}"/>
              </a:ext>
            </a:extLst>
          </p:cNvPr>
          <p:cNvSpPr txBox="1">
            <a:spLocks noChangeArrowheads="1"/>
          </p:cNvSpPr>
          <p:nvPr/>
        </p:nvSpPr>
        <p:spPr bwMode="auto">
          <a:xfrm>
            <a:off x="319088" y="3895725"/>
            <a:ext cx="35306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sz="1400" b="1">
              <a:solidFill>
                <a:srgbClr val="053A98"/>
              </a:solidFill>
            </a:endParaRPr>
          </a:p>
          <a:p>
            <a:pPr eaLnBrk="1" hangingPunct="1"/>
            <a:endParaRPr lang="pl-PL" altLang="pl-PL" sz="1400" b="1">
              <a:solidFill>
                <a:srgbClr val="053A98"/>
              </a:solidFill>
            </a:endParaRPr>
          </a:p>
          <a:p>
            <a:pPr eaLnBrk="1" hangingPunct="1"/>
            <a:r>
              <a:rPr lang="pl-PL" altLang="pl-PL" sz="1400" b="1">
                <a:solidFill>
                  <a:srgbClr val="053A98"/>
                </a:solidFill>
              </a:rPr>
              <a:t>PRODZIEKAN DS. STUDENCKICH i DYDAKTYKI</a:t>
            </a:r>
            <a:endParaRPr lang="pl-PL" altLang="pl-PL" sz="1400">
              <a:solidFill>
                <a:srgbClr val="053A98"/>
              </a:solidFill>
            </a:endParaRPr>
          </a:p>
          <a:p>
            <a:pPr eaLnBrk="1" hangingPunct="1"/>
            <a:r>
              <a:rPr lang="pl-PL" altLang="pl-PL" sz="1400" b="1">
                <a:solidFill>
                  <a:srgbClr val="053A98"/>
                </a:solidFill>
              </a:rPr>
              <a:t>dr hab. Natalia Ukleja-Sokołowska, prof. UMK</a:t>
            </a:r>
            <a:endParaRPr lang="pl-PL" altLang="pl-PL" sz="1400">
              <a:solidFill>
                <a:srgbClr val="053A98"/>
              </a:solidFill>
            </a:endParaRPr>
          </a:p>
          <a:p>
            <a:pPr eaLnBrk="1" hangingPunct="1"/>
            <a:endParaRPr lang="pl-PL" altLang="pl-PL" sz="1400">
              <a:solidFill>
                <a:srgbClr val="053A98"/>
              </a:solidFill>
            </a:endParaRPr>
          </a:p>
          <a:p>
            <a:pPr eaLnBrk="1" hangingPunct="1"/>
            <a:r>
              <a:rPr lang="pl-PL" altLang="pl-PL" sz="1400">
                <a:solidFill>
                  <a:srgbClr val="053A98"/>
                </a:solidFill>
              </a:rPr>
              <a:t>tel.: +48 52 585 33 96</a:t>
            </a:r>
          </a:p>
        </p:txBody>
      </p:sp>
      <p:pic>
        <p:nvPicPr>
          <p:cNvPr id="21521" name="Picture 17" descr="dr hab. Natalia Ukleja-Sokołowska, prof. UMK">
            <a:extLst>
              <a:ext uri="{FF2B5EF4-FFF2-40B4-BE49-F238E27FC236}">
                <a16:creationId xmlns:a16="http://schemas.microsoft.com/office/drawing/2014/main" id="{42B467AF-AD60-8800-D44F-D65B5C166669}"/>
              </a:ext>
            </a:extLst>
          </p:cNvPr>
          <p:cNvPicPr>
            <a:picLocks noChangeAspect="1" noChangeArrowheads="1"/>
          </p:cNvPicPr>
          <p:nvPr/>
        </p:nvPicPr>
        <p:blipFill>
          <a:blip r:embed="rId9"/>
          <a:srcRect/>
          <a:stretch>
            <a:fillRect/>
          </a:stretch>
        </p:blipFill>
        <p:spPr bwMode="auto">
          <a:xfrm>
            <a:off x="460375" y="1047750"/>
            <a:ext cx="1905000" cy="2847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Placeholder 1">
            <a:extLst>
              <a:ext uri="{FF2B5EF4-FFF2-40B4-BE49-F238E27FC236}">
                <a16:creationId xmlns:a16="http://schemas.microsoft.com/office/drawing/2014/main" id="{994FAB8F-9EEA-47B3-5383-BFEFE264FE09}"/>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WŁADZE WYDZIAŁU LEKARSKIEGO</a:t>
            </a:r>
            <a:endParaRPr lang="en-US" altLang="pl-PL" sz="1400"/>
          </a:p>
        </p:txBody>
      </p:sp>
      <p:sp>
        <p:nvSpPr>
          <p:cNvPr id="11" name="Prostokąt 10">
            <a:extLst>
              <a:ext uri="{FF2B5EF4-FFF2-40B4-BE49-F238E27FC236}">
                <a16:creationId xmlns:a16="http://schemas.microsoft.com/office/drawing/2014/main" id="{2F08AABB-CD01-0406-5DDF-D1D1E18DC3D2}"/>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4582" name="Obraz 14">
            <a:extLst>
              <a:ext uri="{FF2B5EF4-FFF2-40B4-BE49-F238E27FC236}">
                <a16:creationId xmlns:a16="http://schemas.microsoft.com/office/drawing/2014/main" id="{C14E013D-7432-69FD-7F25-35659D177D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Obraz 15">
            <a:extLst>
              <a:ext uri="{FF2B5EF4-FFF2-40B4-BE49-F238E27FC236}">
                <a16:creationId xmlns:a16="http://schemas.microsoft.com/office/drawing/2014/main" id="{12CCF308-4F5D-F6D9-8BE2-3B703A5001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Obraz 16">
            <a:extLst>
              <a:ext uri="{FF2B5EF4-FFF2-40B4-BE49-F238E27FC236}">
                <a16:creationId xmlns:a16="http://schemas.microsoft.com/office/drawing/2014/main" id="{8BF89A0F-3691-7A48-B0F7-2F43FFB00E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Obraz 17">
            <a:extLst>
              <a:ext uri="{FF2B5EF4-FFF2-40B4-BE49-F238E27FC236}">
                <a16:creationId xmlns:a16="http://schemas.microsoft.com/office/drawing/2014/main" id="{9854D890-EEF7-7DFE-FBDC-9EC48DAC88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Obraz 18">
            <a:extLst>
              <a:ext uri="{FF2B5EF4-FFF2-40B4-BE49-F238E27FC236}">
                <a16:creationId xmlns:a16="http://schemas.microsoft.com/office/drawing/2014/main" id="{39AE0BB5-3738-7017-8609-05B9DC533D8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Obraz 19">
            <a:hlinkClick r:id="rId7" action="ppaction://hlinksldjump"/>
            <a:extLst>
              <a:ext uri="{FF2B5EF4-FFF2-40B4-BE49-F238E27FC236}">
                <a16:creationId xmlns:a16="http://schemas.microsoft.com/office/drawing/2014/main" id="{EBA067EE-7629-3E8E-E6EB-C29DE19CF7D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pole tekstowe 2">
            <a:extLst>
              <a:ext uri="{FF2B5EF4-FFF2-40B4-BE49-F238E27FC236}">
                <a16:creationId xmlns:a16="http://schemas.microsoft.com/office/drawing/2014/main" id="{E3FAAE39-2D83-15DA-5144-180EEAF77414}"/>
              </a:ext>
            </a:extLst>
          </p:cNvPr>
          <p:cNvSpPr txBox="1">
            <a:spLocks noChangeArrowheads="1"/>
          </p:cNvSpPr>
          <p:nvPr/>
        </p:nvSpPr>
        <p:spPr bwMode="auto">
          <a:xfrm>
            <a:off x="3878263" y="2097088"/>
            <a:ext cx="4973637"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Wingdings" pitchFamily="2" charset="2"/>
              <a:buChar char="Ø"/>
            </a:pPr>
            <a:r>
              <a:rPr lang="pl-PL" altLang="pl-PL" sz="1000" dirty="0">
                <a:solidFill>
                  <a:srgbClr val="053A98"/>
                </a:solidFill>
              </a:rPr>
              <a:t>Wyraża zgodę na zmianę terminu realizacji zajęć dydaktycznych i doraźne zastępstwa nauczycieli akademickich.</a:t>
            </a:r>
          </a:p>
          <a:p>
            <a:pPr eaLnBrk="1" hangingPunct="1">
              <a:buFont typeface="Wingdings" pitchFamily="2" charset="2"/>
              <a:buChar char="Ø"/>
            </a:pPr>
            <a:r>
              <a:rPr lang="pl-PL" altLang="pl-PL" sz="1000" dirty="0">
                <a:solidFill>
                  <a:srgbClr val="053A98"/>
                </a:solidFill>
              </a:rPr>
              <a:t>Nadzoruje użytkowanie </a:t>
            </a:r>
            <a:r>
              <a:rPr lang="pl-PL" altLang="pl-PL" sz="1000" dirty="0" err="1">
                <a:solidFill>
                  <a:srgbClr val="053A98"/>
                </a:solidFill>
              </a:rPr>
              <a:t>sal</a:t>
            </a:r>
            <a:r>
              <a:rPr lang="pl-PL" altLang="pl-PL" sz="1000" dirty="0">
                <a:solidFill>
                  <a:srgbClr val="053A98"/>
                </a:solidFill>
              </a:rPr>
              <a:t> dydaktycznych.</a:t>
            </a:r>
          </a:p>
          <a:p>
            <a:pPr eaLnBrk="1" hangingPunct="1">
              <a:buFont typeface="Wingdings" pitchFamily="2" charset="2"/>
              <a:buChar char="Ø"/>
            </a:pPr>
            <a:r>
              <a:rPr lang="pl-PL" altLang="pl-PL" sz="1000" dirty="0">
                <a:solidFill>
                  <a:srgbClr val="053A98"/>
                </a:solidFill>
              </a:rPr>
              <a:t>Sprawuje nadzór nad planami studiów, programami kształcenia i sylabusami.</a:t>
            </a:r>
          </a:p>
          <a:p>
            <a:pPr eaLnBrk="1" hangingPunct="1">
              <a:buFont typeface="Wingdings" pitchFamily="2" charset="2"/>
              <a:buChar char="Ø"/>
            </a:pPr>
            <a:r>
              <a:rPr lang="pl-PL" altLang="pl-PL" sz="1000" dirty="0">
                <a:solidFill>
                  <a:srgbClr val="053A98"/>
                </a:solidFill>
              </a:rPr>
              <a:t>Odpowiada za przygotowanie i realizację procedur akredytacyjnych.</a:t>
            </a:r>
          </a:p>
          <a:p>
            <a:pPr eaLnBrk="1" hangingPunct="1">
              <a:buFont typeface="Wingdings" pitchFamily="2" charset="2"/>
              <a:buChar char="Ø"/>
            </a:pPr>
            <a:r>
              <a:rPr lang="pl-PL" altLang="pl-PL" sz="1000" dirty="0">
                <a:solidFill>
                  <a:srgbClr val="053A98"/>
                </a:solidFill>
              </a:rPr>
              <a:t>Nadzoruje przygotowanie informacji i informatorów dla kandydatów na studia.</a:t>
            </a:r>
          </a:p>
        </p:txBody>
      </p:sp>
      <p:sp>
        <p:nvSpPr>
          <p:cNvPr id="24589" name="pole tekstowe 3">
            <a:extLst>
              <a:ext uri="{FF2B5EF4-FFF2-40B4-BE49-F238E27FC236}">
                <a16:creationId xmlns:a16="http://schemas.microsoft.com/office/drawing/2014/main" id="{A2C63612-564C-41C3-A025-0D676C5D8BF4}"/>
              </a:ext>
            </a:extLst>
          </p:cNvPr>
          <p:cNvSpPr txBox="1">
            <a:spLocks noChangeArrowheads="1"/>
          </p:cNvSpPr>
          <p:nvPr/>
        </p:nvSpPr>
        <p:spPr bwMode="auto">
          <a:xfrm>
            <a:off x="3878263" y="1593850"/>
            <a:ext cx="30527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pl-PL" altLang="pl-PL" sz="1400">
                <a:solidFill>
                  <a:srgbClr val="254AA5"/>
                </a:solidFill>
                <a:cs typeface="Calibri" panose="020F0502020204030204" pitchFamily="34" charset="0"/>
              </a:rPr>
              <a:t>ZAKRES OBOWIĄZKÓW</a:t>
            </a:r>
          </a:p>
        </p:txBody>
      </p:sp>
      <p:sp>
        <p:nvSpPr>
          <p:cNvPr id="24590" name="pole tekstowe 5">
            <a:extLst>
              <a:ext uri="{FF2B5EF4-FFF2-40B4-BE49-F238E27FC236}">
                <a16:creationId xmlns:a16="http://schemas.microsoft.com/office/drawing/2014/main" id="{7E53815B-EC64-0512-1BFC-57AA75CFE34B}"/>
              </a:ext>
            </a:extLst>
          </p:cNvPr>
          <p:cNvSpPr txBox="1">
            <a:spLocks noChangeArrowheads="1"/>
          </p:cNvSpPr>
          <p:nvPr/>
        </p:nvSpPr>
        <p:spPr bwMode="auto">
          <a:xfrm>
            <a:off x="319088" y="3951288"/>
            <a:ext cx="43211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sz="1400" b="1">
              <a:solidFill>
                <a:srgbClr val="053A98"/>
              </a:solidFill>
            </a:endParaRPr>
          </a:p>
          <a:p>
            <a:pPr eaLnBrk="1" hangingPunct="1"/>
            <a:r>
              <a:rPr lang="pl-PL" altLang="pl-PL" sz="1400" b="1">
                <a:solidFill>
                  <a:srgbClr val="053A98"/>
                </a:solidFill>
              </a:rPr>
              <a:t>PRODZIEKAN DS. FINANSÓW I ORGANIZACJI</a:t>
            </a:r>
            <a:endParaRPr lang="pl-PL" altLang="pl-PL" sz="1400">
              <a:solidFill>
                <a:srgbClr val="053A98"/>
              </a:solidFill>
            </a:endParaRPr>
          </a:p>
          <a:p>
            <a:pPr eaLnBrk="1" hangingPunct="1"/>
            <a:r>
              <a:rPr lang="pl-PL" altLang="pl-PL" sz="1400" b="1">
                <a:solidFill>
                  <a:srgbClr val="053A98"/>
                </a:solidFill>
              </a:rPr>
              <a:t>prof. dr hab. Rafał Czajkowski</a:t>
            </a:r>
          </a:p>
          <a:p>
            <a:pPr eaLnBrk="1" hangingPunct="1"/>
            <a:endParaRPr lang="pl-PL" altLang="pl-PL" sz="1400">
              <a:solidFill>
                <a:srgbClr val="053A98"/>
              </a:solidFill>
            </a:endParaRPr>
          </a:p>
          <a:p>
            <a:pPr eaLnBrk="1" hangingPunct="1"/>
            <a:r>
              <a:rPr lang="pl-PL" altLang="pl-PL" sz="1400">
                <a:solidFill>
                  <a:srgbClr val="053A98"/>
                </a:solidFill>
              </a:rPr>
              <a:t>tel.: +48 52 585 33 96</a:t>
            </a:r>
          </a:p>
          <a:p>
            <a:pPr eaLnBrk="1" hangingPunct="1"/>
            <a:r>
              <a:rPr lang="pl-PL" altLang="pl-PL" sz="1400">
                <a:solidFill>
                  <a:srgbClr val="053A98"/>
                </a:solidFill>
              </a:rPr>
              <a:t>godziny przyjęć: wtorek 11.00-12.00</a:t>
            </a:r>
          </a:p>
        </p:txBody>
      </p:sp>
      <p:pic>
        <p:nvPicPr>
          <p:cNvPr id="22545" name="Picture 17" descr="prof. dr hab. Rafał Czajkowski">
            <a:extLst>
              <a:ext uri="{FF2B5EF4-FFF2-40B4-BE49-F238E27FC236}">
                <a16:creationId xmlns:a16="http://schemas.microsoft.com/office/drawing/2014/main" id="{FEA45AB0-A94F-A744-02CC-D5FB037B6DD0}"/>
              </a:ext>
            </a:extLst>
          </p:cNvPr>
          <p:cNvPicPr>
            <a:picLocks noChangeAspect="1" noChangeArrowheads="1"/>
          </p:cNvPicPr>
          <p:nvPr/>
        </p:nvPicPr>
        <p:blipFill>
          <a:blip r:embed="rId9"/>
          <a:srcRect/>
          <a:stretch>
            <a:fillRect/>
          </a:stretch>
        </p:blipFill>
        <p:spPr bwMode="auto">
          <a:xfrm>
            <a:off x="460375" y="1047750"/>
            <a:ext cx="190500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1">
            <a:extLst>
              <a:ext uri="{FF2B5EF4-FFF2-40B4-BE49-F238E27FC236}">
                <a16:creationId xmlns:a16="http://schemas.microsoft.com/office/drawing/2014/main" id="{CA34ECBF-3D97-544A-A993-EFF3E61FF3F1}"/>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WŁADZE WYDZIAŁU LEKARSKIEGO</a:t>
            </a:r>
            <a:endParaRPr lang="en-US" altLang="pl-PL" sz="1400"/>
          </a:p>
        </p:txBody>
      </p:sp>
      <p:sp>
        <p:nvSpPr>
          <p:cNvPr id="11" name="Prostokąt 10">
            <a:extLst>
              <a:ext uri="{FF2B5EF4-FFF2-40B4-BE49-F238E27FC236}">
                <a16:creationId xmlns:a16="http://schemas.microsoft.com/office/drawing/2014/main" id="{71CBF9DB-DA61-82C4-1708-F19D2FBAF9BB}"/>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5606" name="Obraz 14">
            <a:extLst>
              <a:ext uri="{FF2B5EF4-FFF2-40B4-BE49-F238E27FC236}">
                <a16:creationId xmlns:a16="http://schemas.microsoft.com/office/drawing/2014/main" id="{662A5CFE-5374-5E86-FD2C-4788311BB5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Obraz 15">
            <a:extLst>
              <a:ext uri="{FF2B5EF4-FFF2-40B4-BE49-F238E27FC236}">
                <a16:creationId xmlns:a16="http://schemas.microsoft.com/office/drawing/2014/main" id="{43CE88ED-BC03-B863-BBEF-E5837E0419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Obraz 16">
            <a:extLst>
              <a:ext uri="{FF2B5EF4-FFF2-40B4-BE49-F238E27FC236}">
                <a16:creationId xmlns:a16="http://schemas.microsoft.com/office/drawing/2014/main" id="{F22969E0-197C-1777-1FC5-F0FD56CA86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Obraz 17">
            <a:extLst>
              <a:ext uri="{FF2B5EF4-FFF2-40B4-BE49-F238E27FC236}">
                <a16:creationId xmlns:a16="http://schemas.microsoft.com/office/drawing/2014/main" id="{9A63E14D-7438-E728-11CB-141BD8322F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Obraz 18">
            <a:extLst>
              <a:ext uri="{FF2B5EF4-FFF2-40B4-BE49-F238E27FC236}">
                <a16:creationId xmlns:a16="http://schemas.microsoft.com/office/drawing/2014/main" id="{EA012F61-FD3D-7D95-4DBB-BBD83F60BC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Obraz 19">
            <a:hlinkClick r:id="rId7" action="ppaction://hlinksldjump"/>
            <a:extLst>
              <a:ext uri="{FF2B5EF4-FFF2-40B4-BE49-F238E27FC236}">
                <a16:creationId xmlns:a16="http://schemas.microsoft.com/office/drawing/2014/main" id="{D5CDBB7F-2CBD-E60A-7872-F0A7E2852E4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pole tekstowe 2">
            <a:extLst>
              <a:ext uri="{FF2B5EF4-FFF2-40B4-BE49-F238E27FC236}">
                <a16:creationId xmlns:a16="http://schemas.microsoft.com/office/drawing/2014/main" id="{1EC729DE-608B-89EB-EF0E-A362E9E99AA5}"/>
              </a:ext>
            </a:extLst>
          </p:cNvPr>
          <p:cNvSpPr txBox="1">
            <a:spLocks noChangeArrowheads="1"/>
          </p:cNvSpPr>
          <p:nvPr/>
        </p:nvSpPr>
        <p:spPr bwMode="auto">
          <a:xfrm>
            <a:off x="3875088" y="1836738"/>
            <a:ext cx="4973637"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Wingdings" pitchFamily="2" charset="2"/>
              <a:buChar char="Ø"/>
            </a:pPr>
            <a:endParaRPr lang="pl-PL" altLang="pl-PL" sz="1000" b="1" dirty="0">
              <a:solidFill>
                <a:srgbClr val="053A98"/>
              </a:solidFill>
            </a:endParaRPr>
          </a:p>
          <a:p>
            <a:pPr eaLnBrk="1" hangingPunct="1">
              <a:buFont typeface="Wingdings" pitchFamily="2" charset="2"/>
              <a:buChar char="Ø"/>
            </a:pPr>
            <a:r>
              <a:rPr lang="pl-PL" altLang="pl-PL" sz="1000" dirty="0">
                <a:solidFill>
                  <a:srgbClr val="053A98"/>
                </a:solidFill>
              </a:rPr>
              <a:t>Nadzoruje opracowywanie i realizację planu badań naukowych Wydziału.</a:t>
            </a:r>
          </a:p>
          <a:p>
            <a:pPr eaLnBrk="1" hangingPunct="1">
              <a:buFont typeface="Wingdings" pitchFamily="2" charset="2"/>
              <a:buChar char="Ø"/>
            </a:pPr>
            <a:r>
              <a:rPr lang="pl-PL" altLang="pl-PL" sz="1000" dirty="0">
                <a:solidFill>
                  <a:srgbClr val="053A98"/>
                </a:solidFill>
              </a:rPr>
              <a:t>Koordynuje działalność naukowo-badawczą katedr.</a:t>
            </a:r>
          </a:p>
          <a:p>
            <a:pPr eaLnBrk="1" hangingPunct="1">
              <a:buFont typeface="Wingdings" pitchFamily="2" charset="2"/>
              <a:buChar char="Ø"/>
            </a:pPr>
            <a:r>
              <a:rPr lang="pl-PL" altLang="pl-PL" sz="1000" dirty="0">
                <a:solidFill>
                  <a:srgbClr val="053A98"/>
                </a:solidFill>
              </a:rPr>
              <a:t>Inicjuje i wspomaga proces aplikowania o finansowanie działalności naukowo-badawczej ze środków krajowych i zagranicznych.</a:t>
            </a:r>
          </a:p>
          <a:p>
            <a:pPr eaLnBrk="1" hangingPunct="1">
              <a:buFont typeface="Wingdings" pitchFamily="2" charset="2"/>
              <a:buChar char="Ø"/>
            </a:pPr>
            <a:r>
              <a:rPr lang="pl-PL" altLang="pl-PL" sz="1000" dirty="0">
                <a:solidFill>
                  <a:srgbClr val="053A98"/>
                </a:solidFill>
              </a:rPr>
              <a:t>Przygotowuje wnioski o przyznanie finansowania w ramach działalności statutowej.</a:t>
            </a:r>
          </a:p>
          <a:p>
            <a:pPr eaLnBrk="1" hangingPunct="1">
              <a:buFont typeface="Wingdings" pitchFamily="2" charset="2"/>
              <a:buChar char="Ø"/>
            </a:pPr>
            <a:r>
              <a:rPr lang="pl-PL" altLang="pl-PL" sz="1000" dirty="0">
                <a:solidFill>
                  <a:srgbClr val="053A98"/>
                </a:solidFill>
              </a:rPr>
              <a:t>We współpracy z Przewodniczącą Rady Dyscypliny przygotowuje informacje do oceny parametrycznej jednostki.</a:t>
            </a:r>
          </a:p>
          <a:p>
            <a:pPr eaLnBrk="1" hangingPunct="1">
              <a:buFont typeface="Wingdings" pitchFamily="2" charset="2"/>
              <a:buChar char="Ø"/>
            </a:pPr>
            <a:r>
              <a:rPr lang="pl-PL" altLang="pl-PL" sz="1000" dirty="0">
                <a:solidFill>
                  <a:srgbClr val="053A98"/>
                </a:solidFill>
              </a:rPr>
              <a:t>Opiniuje wnioski o finansowanie badań, publikacji naukowych oraz wnioski o zakupy aparatury badawczej.</a:t>
            </a:r>
          </a:p>
          <a:p>
            <a:pPr eaLnBrk="1" hangingPunct="1">
              <a:buFont typeface="Wingdings" pitchFamily="2" charset="2"/>
              <a:buChar char="Ø"/>
            </a:pPr>
            <a:r>
              <a:rPr lang="pl-PL" altLang="pl-PL" sz="1000" dirty="0">
                <a:solidFill>
                  <a:srgbClr val="053A98"/>
                </a:solidFill>
              </a:rPr>
              <a:t>Nadzoruje rozliczanie tematów i zadań naukowo-badawczych.</a:t>
            </a:r>
          </a:p>
          <a:p>
            <a:pPr eaLnBrk="1" hangingPunct="1">
              <a:buFont typeface="Wingdings" pitchFamily="2" charset="2"/>
              <a:buChar char="Ø"/>
            </a:pPr>
            <a:r>
              <a:rPr lang="pl-PL" altLang="pl-PL" sz="1000" dirty="0">
                <a:solidFill>
                  <a:srgbClr val="053A98"/>
                </a:solidFill>
              </a:rPr>
              <a:t>Inicjuje i organizuje współpracę Wydziału z krajowymi i zagranicznymi placówkami naukowymi.</a:t>
            </a:r>
          </a:p>
          <a:p>
            <a:pPr eaLnBrk="1" hangingPunct="1">
              <a:buFont typeface="Wingdings" pitchFamily="2" charset="2"/>
              <a:buChar char="Ø"/>
            </a:pPr>
            <a:r>
              <a:rPr lang="pl-PL" altLang="pl-PL" sz="1000" dirty="0">
                <a:solidFill>
                  <a:srgbClr val="053A98"/>
                </a:solidFill>
              </a:rPr>
              <a:t>Nadzoruje sporządzenie rocznego  wykazu dorobku naukowego pracowników.</a:t>
            </a:r>
          </a:p>
          <a:p>
            <a:pPr eaLnBrk="1" hangingPunct="1">
              <a:buFont typeface="Wingdings" pitchFamily="2" charset="2"/>
              <a:buChar char="Ø"/>
            </a:pPr>
            <a:r>
              <a:rPr lang="pl-PL" altLang="pl-PL" sz="1000" dirty="0">
                <a:solidFill>
                  <a:srgbClr val="053A98"/>
                </a:solidFill>
              </a:rPr>
              <a:t>Nadzoruje przygotowanie i opracowanie sprawozdań oraz ankiet Wydziału.</a:t>
            </a:r>
          </a:p>
          <a:p>
            <a:pPr eaLnBrk="1" hangingPunct="1">
              <a:buFont typeface="Wingdings" pitchFamily="2" charset="2"/>
              <a:buChar char="Ø"/>
            </a:pPr>
            <a:r>
              <a:rPr lang="pl-PL" altLang="pl-PL" sz="1000" dirty="0">
                <a:solidFill>
                  <a:srgbClr val="053A98"/>
                </a:solidFill>
              </a:rPr>
              <a:t>Nadzoruje sporządzenie raportu rocznego z badań naukowych.</a:t>
            </a:r>
          </a:p>
          <a:p>
            <a:pPr eaLnBrk="1" hangingPunct="1">
              <a:buFont typeface="Wingdings" pitchFamily="2" charset="2"/>
              <a:buChar char="Ø"/>
            </a:pPr>
            <a:r>
              <a:rPr lang="pl-PL" altLang="pl-PL" sz="1000" dirty="0">
                <a:solidFill>
                  <a:srgbClr val="053A98"/>
                </a:solidFill>
              </a:rPr>
              <a:t>Koordynuje organizację konferencji naukowych, sympozjów i seminariów.</a:t>
            </a:r>
          </a:p>
          <a:p>
            <a:pPr eaLnBrk="1" hangingPunct="1">
              <a:buFont typeface="Wingdings" pitchFamily="2" charset="2"/>
              <a:buChar char="Ø"/>
            </a:pPr>
            <a:r>
              <a:rPr lang="pl-PL" altLang="pl-PL" sz="1000" b="1" u="sng" dirty="0">
                <a:solidFill>
                  <a:srgbClr val="053A98"/>
                </a:solidFill>
              </a:rPr>
              <a:t>Organizuje oraz nadzoruje działalność studenckich kół naukowych.</a:t>
            </a:r>
          </a:p>
          <a:p>
            <a:pPr eaLnBrk="1" hangingPunct="1">
              <a:buFont typeface="Wingdings" pitchFamily="2" charset="2"/>
              <a:buChar char="Ø"/>
            </a:pPr>
            <a:r>
              <a:rPr lang="pl-PL" altLang="pl-PL" sz="1000" dirty="0">
                <a:solidFill>
                  <a:srgbClr val="053A98"/>
                </a:solidFill>
              </a:rPr>
              <a:t>Współpracuje z Komisją ds. Parametryzacji i Nauki w zakresie podziału funduszy na Podstawową Działalność Badawczą i nadzoru nad realizacją wydatków z tych funduszy</a:t>
            </a:r>
          </a:p>
          <a:p>
            <a:pPr eaLnBrk="1" hangingPunct="1">
              <a:buFont typeface="Wingdings" pitchFamily="2" charset="2"/>
              <a:buChar char="Ø"/>
            </a:pPr>
            <a:r>
              <a:rPr lang="pl-PL" altLang="pl-PL" sz="1000" dirty="0">
                <a:solidFill>
                  <a:srgbClr val="053A98"/>
                </a:solidFill>
              </a:rPr>
              <a:t>Koordynuje współpracę naukową z otoczeniem gospodarczym.</a:t>
            </a:r>
          </a:p>
          <a:p>
            <a:pPr eaLnBrk="1" hangingPunct="1">
              <a:buFont typeface="Wingdings" pitchFamily="2" charset="2"/>
              <a:buChar char="Ø"/>
            </a:pPr>
            <a:r>
              <a:rPr lang="pl-PL" altLang="pl-PL" sz="1000" dirty="0">
                <a:solidFill>
                  <a:srgbClr val="053A98"/>
                </a:solidFill>
              </a:rPr>
              <a:t>Pełni nadzór merytoryczny nad systemem „</a:t>
            </a:r>
            <a:r>
              <a:rPr lang="pl-PL" altLang="pl-PL" sz="1000" dirty="0" err="1">
                <a:solidFill>
                  <a:srgbClr val="053A98"/>
                </a:solidFill>
              </a:rPr>
              <a:t>antyplagiat</a:t>
            </a:r>
            <a:r>
              <a:rPr lang="pl-PL" altLang="pl-PL" sz="1000" dirty="0">
                <a:solidFill>
                  <a:srgbClr val="053A98"/>
                </a:solidFill>
              </a:rPr>
              <a:t>”.</a:t>
            </a:r>
          </a:p>
          <a:p>
            <a:pPr eaLnBrk="1" hangingPunct="1">
              <a:buFont typeface="Wingdings" pitchFamily="2" charset="2"/>
              <a:buChar char="Ø"/>
            </a:pPr>
            <a:r>
              <a:rPr lang="pl-PL" altLang="pl-PL" sz="1000" dirty="0">
                <a:solidFill>
                  <a:srgbClr val="053A98"/>
                </a:solidFill>
              </a:rPr>
              <a:t>Współpracuje z Dziekanem i Prodziekanami we wszystkich istotnych sprawach. nieokreślonych niniejszym zakresem kompetencyjnym.</a:t>
            </a:r>
          </a:p>
        </p:txBody>
      </p:sp>
      <p:sp>
        <p:nvSpPr>
          <p:cNvPr id="25613" name="pole tekstowe 3">
            <a:extLst>
              <a:ext uri="{FF2B5EF4-FFF2-40B4-BE49-F238E27FC236}">
                <a16:creationId xmlns:a16="http://schemas.microsoft.com/office/drawing/2014/main" id="{0343F2FF-E86B-9BFC-4BCD-1A89147ADDBB}"/>
              </a:ext>
            </a:extLst>
          </p:cNvPr>
          <p:cNvSpPr txBox="1">
            <a:spLocks noChangeArrowheads="1"/>
          </p:cNvSpPr>
          <p:nvPr/>
        </p:nvSpPr>
        <p:spPr bwMode="auto">
          <a:xfrm>
            <a:off x="3875088" y="1501775"/>
            <a:ext cx="3054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pl-PL" altLang="pl-PL" sz="1400">
                <a:solidFill>
                  <a:srgbClr val="254AA5"/>
                </a:solidFill>
                <a:cs typeface="Calibri" panose="020F0502020204030204" pitchFamily="34" charset="0"/>
              </a:rPr>
              <a:t>ZAKRES OBOWIĄZKÓW</a:t>
            </a:r>
          </a:p>
        </p:txBody>
      </p:sp>
      <p:sp>
        <p:nvSpPr>
          <p:cNvPr id="25614" name="pole tekstowe 5">
            <a:extLst>
              <a:ext uri="{FF2B5EF4-FFF2-40B4-BE49-F238E27FC236}">
                <a16:creationId xmlns:a16="http://schemas.microsoft.com/office/drawing/2014/main" id="{B01F5353-7DD4-954C-5A54-55B03F3B20E7}"/>
              </a:ext>
            </a:extLst>
          </p:cNvPr>
          <p:cNvSpPr txBox="1">
            <a:spLocks noChangeArrowheads="1"/>
          </p:cNvSpPr>
          <p:nvPr/>
        </p:nvSpPr>
        <p:spPr bwMode="auto">
          <a:xfrm>
            <a:off x="319088" y="3951288"/>
            <a:ext cx="35306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sz="1400" b="1">
              <a:solidFill>
                <a:srgbClr val="053A98"/>
              </a:solidFill>
            </a:endParaRPr>
          </a:p>
          <a:p>
            <a:pPr eaLnBrk="1" hangingPunct="1"/>
            <a:endParaRPr lang="pl-PL" altLang="pl-PL" sz="1400" b="1">
              <a:solidFill>
                <a:srgbClr val="053A98"/>
              </a:solidFill>
            </a:endParaRPr>
          </a:p>
          <a:p>
            <a:pPr eaLnBrk="1" hangingPunct="1"/>
            <a:r>
              <a:rPr lang="pl-PL" altLang="pl-PL" sz="1400" b="1">
                <a:solidFill>
                  <a:srgbClr val="053A98"/>
                </a:solidFill>
              </a:rPr>
              <a:t>PRODZIEKAN DS. NAUKI</a:t>
            </a:r>
          </a:p>
          <a:p>
            <a:pPr eaLnBrk="1" hangingPunct="1"/>
            <a:r>
              <a:rPr lang="pl-PL" altLang="pl-PL" sz="1400" b="1">
                <a:solidFill>
                  <a:srgbClr val="053A98"/>
                </a:solidFill>
              </a:rPr>
              <a:t>prof. dr hab. Tomasz Grzybowski</a:t>
            </a:r>
          </a:p>
          <a:p>
            <a:pPr eaLnBrk="1" hangingPunct="1"/>
            <a:endParaRPr lang="pl-PL" altLang="pl-PL" sz="1400" b="1">
              <a:solidFill>
                <a:srgbClr val="053A98"/>
              </a:solidFill>
            </a:endParaRPr>
          </a:p>
          <a:p>
            <a:pPr eaLnBrk="1" hangingPunct="1"/>
            <a:r>
              <a:rPr lang="pl-PL" altLang="pl-PL" sz="1400">
                <a:solidFill>
                  <a:srgbClr val="053A98"/>
                </a:solidFill>
              </a:rPr>
              <a:t>tel.: +48 52 585 33 96</a:t>
            </a:r>
          </a:p>
        </p:txBody>
      </p:sp>
      <p:pic>
        <p:nvPicPr>
          <p:cNvPr id="23569" name="Picture 17" descr="prof. dr hab. Tomasz Grzybowski">
            <a:extLst>
              <a:ext uri="{FF2B5EF4-FFF2-40B4-BE49-F238E27FC236}">
                <a16:creationId xmlns:a16="http://schemas.microsoft.com/office/drawing/2014/main" id="{4CB33E42-D988-F213-D335-C605EE2F8CE0}"/>
              </a:ext>
            </a:extLst>
          </p:cNvPr>
          <p:cNvPicPr>
            <a:picLocks noChangeAspect="1" noChangeArrowheads="1"/>
          </p:cNvPicPr>
          <p:nvPr/>
        </p:nvPicPr>
        <p:blipFill>
          <a:blip r:embed="rId9"/>
          <a:srcRect/>
          <a:stretch>
            <a:fillRect/>
          </a:stretch>
        </p:blipFill>
        <p:spPr bwMode="auto">
          <a:xfrm>
            <a:off x="460375" y="1047750"/>
            <a:ext cx="1905000" cy="2847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Placeholder 1">
            <a:extLst>
              <a:ext uri="{FF2B5EF4-FFF2-40B4-BE49-F238E27FC236}">
                <a16:creationId xmlns:a16="http://schemas.microsoft.com/office/drawing/2014/main" id="{D4D0B1B3-2ABD-6A04-EC28-913928D41339}"/>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WŁADZE WYDZIAŁU LEKARSKIEGO</a:t>
            </a:r>
            <a:endParaRPr lang="en-US" altLang="pl-PL" sz="1400"/>
          </a:p>
        </p:txBody>
      </p:sp>
      <p:sp>
        <p:nvSpPr>
          <p:cNvPr id="26627" name="pole tekstowe 5">
            <a:extLst>
              <a:ext uri="{FF2B5EF4-FFF2-40B4-BE49-F238E27FC236}">
                <a16:creationId xmlns:a16="http://schemas.microsoft.com/office/drawing/2014/main" id="{4C5651D0-3ED8-BD11-1C8E-7FCA6E90FBEB}"/>
              </a:ext>
            </a:extLst>
          </p:cNvPr>
          <p:cNvSpPr txBox="1">
            <a:spLocks noChangeArrowheads="1"/>
          </p:cNvSpPr>
          <p:nvPr/>
        </p:nvSpPr>
        <p:spPr bwMode="auto">
          <a:xfrm>
            <a:off x="319088" y="3951288"/>
            <a:ext cx="35306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sz="1400" b="1">
              <a:solidFill>
                <a:srgbClr val="053A98"/>
              </a:solidFill>
            </a:endParaRPr>
          </a:p>
          <a:p>
            <a:pPr eaLnBrk="1" hangingPunct="1"/>
            <a:endParaRPr lang="pl-PL" altLang="pl-PL" sz="1400" b="1">
              <a:solidFill>
                <a:srgbClr val="053A98"/>
              </a:solidFill>
            </a:endParaRPr>
          </a:p>
          <a:p>
            <a:pPr eaLnBrk="1" hangingPunct="1"/>
            <a:r>
              <a:rPr lang="pl-PL" altLang="pl-PL" sz="1400" b="1">
                <a:solidFill>
                  <a:srgbClr val="053A98"/>
                </a:solidFill>
              </a:rPr>
              <a:t>PRODZIEKAN DS. KSZTAŁCENIA</a:t>
            </a:r>
          </a:p>
          <a:p>
            <a:pPr eaLnBrk="1" hangingPunct="1"/>
            <a:r>
              <a:rPr lang="pl-PL" altLang="pl-PL" sz="1400" b="1">
                <a:solidFill>
                  <a:srgbClr val="053A98"/>
                </a:solidFill>
              </a:rPr>
              <a:t>dr hab. Małgorzata Maj, prof. UMK</a:t>
            </a:r>
          </a:p>
          <a:p>
            <a:pPr eaLnBrk="1" hangingPunct="1"/>
            <a:endParaRPr lang="pl-PL" altLang="pl-PL" sz="1400" b="1">
              <a:solidFill>
                <a:srgbClr val="053A98"/>
              </a:solidFill>
            </a:endParaRPr>
          </a:p>
          <a:p>
            <a:pPr eaLnBrk="1" hangingPunct="1"/>
            <a:r>
              <a:rPr lang="pl-PL" altLang="pl-PL" sz="1400">
                <a:solidFill>
                  <a:srgbClr val="053A98"/>
                </a:solidFill>
              </a:rPr>
              <a:t>tel.: +48 52 585 33 96</a:t>
            </a:r>
          </a:p>
        </p:txBody>
      </p:sp>
      <p:pic>
        <p:nvPicPr>
          <p:cNvPr id="67586" name="Picture 2" descr="dr hab. Małgorzata Maj, prof. UMK">
            <a:extLst>
              <a:ext uri="{FF2B5EF4-FFF2-40B4-BE49-F238E27FC236}">
                <a16:creationId xmlns:a16="http://schemas.microsoft.com/office/drawing/2014/main" id="{AC6BFEFC-686E-07E1-30DF-6AA2BBBB6E9E}"/>
              </a:ext>
            </a:extLst>
          </p:cNvPr>
          <p:cNvPicPr>
            <a:picLocks noChangeAspect="1" noChangeArrowheads="1"/>
          </p:cNvPicPr>
          <p:nvPr/>
        </p:nvPicPr>
        <p:blipFill>
          <a:blip r:embed="rId2"/>
          <a:srcRect/>
          <a:stretch>
            <a:fillRect/>
          </a:stretch>
        </p:blipFill>
        <p:spPr bwMode="auto">
          <a:xfrm>
            <a:off x="460375" y="1047750"/>
            <a:ext cx="1905000" cy="2847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629" name="Obraz 18">
            <a:extLst>
              <a:ext uri="{FF2B5EF4-FFF2-40B4-BE49-F238E27FC236}">
                <a16:creationId xmlns:a16="http://schemas.microsoft.com/office/drawing/2014/main" id="{F5A73892-BB91-5C68-3E0A-7D0BEB540C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pole tekstowe 2">
            <a:extLst>
              <a:ext uri="{FF2B5EF4-FFF2-40B4-BE49-F238E27FC236}">
                <a16:creationId xmlns:a16="http://schemas.microsoft.com/office/drawing/2014/main" id="{19E0E471-2736-1A02-12F0-7B6068E6F859}"/>
              </a:ext>
            </a:extLst>
          </p:cNvPr>
          <p:cNvSpPr txBox="1">
            <a:spLocks noChangeArrowheads="1"/>
          </p:cNvSpPr>
          <p:nvPr/>
        </p:nvSpPr>
        <p:spPr bwMode="auto">
          <a:xfrm>
            <a:off x="3875088" y="1836738"/>
            <a:ext cx="497363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Wingdings" pitchFamily="2" charset="2"/>
              <a:buChar char="Ø"/>
            </a:pPr>
            <a:endParaRPr lang="pl-PL" altLang="pl-PL" sz="1000" b="1" dirty="0">
              <a:solidFill>
                <a:srgbClr val="053A98"/>
              </a:solidFill>
            </a:endParaRPr>
          </a:p>
          <a:p>
            <a:pPr eaLnBrk="1" hangingPunct="1">
              <a:buFont typeface="Wingdings" pitchFamily="2" charset="2"/>
              <a:buChar char="Ø"/>
            </a:pPr>
            <a:r>
              <a:rPr lang="pl-PL" altLang="pl-PL" sz="1000" dirty="0">
                <a:solidFill>
                  <a:srgbClr val="053A98"/>
                </a:solidFill>
              </a:rPr>
              <a:t>Współpracuje z Wydziałową Komisją Rekrutacyjną w procesie rekrutacji na studia I </a:t>
            </a:r>
            <a:r>
              <a:rPr lang="pl-PL" altLang="pl-PL" sz="1000" dirty="0" err="1">
                <a:solidFill>
                  <a:srgbClr val="053A98"/>
                </a:solidFill>
              </a:rPr>
              <a:t>i</a:t>
            </a:r>
            <a:r>
              <a:rPr lang="pl-PL" altLang="pl-PL" sz="1000" dirty="0">
                <a:solidFill>
                  <a:srgbClr val="053A98"/>
                </a:solidFill>
              </a:rPr>
              <a:t> II stopnia.</a:t>
            </a:r>
          </a:p>
          <a:p>
            <a:pPr eaLnBrk="1" hangingPunct="1">
              <a:buFont typeface="Wingdings" pitchFamily="2" charset="2"/>
              <a:buChar char="Ø"/>
            </a:pPr>
            <a:r>
              <a:rPr lang="pl-PL" altLang="pl-PL" sz="1000" dirty="0">
                <a:solidFill>
                  <a:srgbClr val="053A98"/>
                </a:solidFill>
              </a:rPr>
              <a:t>Odpowiada za jakość kształcenia na kierunkach studiów prowadzonych na Wydziale.</a:t>
            </a:r>
          </a:p>
          <a:p>
            <a:pPr eaLnBrk="1" hangingPunct="1">
              <a:buFont typeface="Wingdings" pitchFamily="2" charset="2"/>
              <a:buChar char="Ø"/>
            </a:pPr>
            <a:r>
              <a:rPr lang="pl-PL" altLang="pl-PL" sz="1000" dirty="0">
                <a:solidFill>
                  <a:srgbClr val="053A98"/>
                </a:solidFill>
              </a:rPr>
              <a:t>Nadzoruje pracę Wydziałowej Rady ds. Jakości Kształcenia i Wydziałowej Rady Programowej.</a:t>
            </a:r>
          </a:p>
          <a:p>
            <a:pPr eaLnBrk="1" hangingPunct="1">
              <a:buFont typeface="Wingdings" pitchFamily="2" charset="2"/>
              <a:buChar char="Ø"/>
            </a:pPr>
            <a:r>
              <a:rPr lang="pl-PL" altLang="pl-PL" sz="1000" dirty="0">
                <a:solidFill>
                  <a:srgbClr val="053A98"/>
                </a:solidFill>
              </a:rPr>
              <a:t>W porozumieniu z Wydziałową Radą ds. Jakości Kształcenia sprawuje nadzór nad prawidłową realizacją zajęć dydaktycznych na Wydziale oraz oceną jakości kształcenia.</a:t>
            </a:r>
          </a:p>
          <a:p>
            <a:pPr eaLnBrk="1" hangingPunct="1">
              <a:buFont typeface="Wingdings" pitchFamily="2" charset="2"/>
              <a:buChar char="Ø"/>
            </a:pPr>
            <a:r>
              <a:rPr lang="pl-PL" altLang="pl-PL" sz="1000" b="1" u="sng" dirty="0">
                <a:solidFill>
                  <a:srgbClr val="053A98"/>
                </a:solidFill>
              </a:rPr>
              <a:t>Wyraża zgodę na zmianę terminu realizacji zajęć dydaktycznych i doraźne zastępstwa nauczycieli akademickich.</a:t>
            </a:r>
          </a:p>
          <a:p>
            <a:pPr eaLnBrk="1" hangingPunct="1">
              <a:buFont typeface="Wingdings" pitchFamily="2" charset="2"/>
              <a:buChar char="Ø"/>
            </a:pPr>
            <a:r>
              <a:rPr lang="pl-PL" altLang="pl-PL" sz="1000" dirty="0">
                <a:solidFill>
                  <a:srgbClr val="053A98"/>
                </a:solidFill>
              </a:rPr>
              <a:t>Nadzoruje użytkowanie </a:t>
            </a:r>
            <a:r>
              <a:rPr lang="pl-PL" altLang="pl-PL" sz="1000" dirty="0" err="1">
                <a:solidFill>
                  <a:srgbClr val="053A98"/>
                </a:solidFill>
              </a:rPr>
              <a:t>sal</a:t>
            </a:r>
            <a:r>
              <a:rPr lang="pl-PL" altLang="pl-PL" sz="1000" dirty="0">
                <a:solidFill>
                  <a:srgbClr val="053A98"/>
                </a:solidFill>
              </a:rPr>
              <a:t> dydaktycznych.</a:t>
            </a:r>
          </a:p>
          <a:p>
            <a:pPr eaLnBrk="1" hangingPunct="1">
              <a:buFont typeface="Wingdings" pitchFamily="2" charset="2"/>
              <a:buChar char="Ø"/>
            </a:pPr>
            <a:r>
              <a:rPr lang="pl-PL" altLang="pl-PL" sz="1000" dirty="0">
                <a:solidFill>
                  <a:srgbClr val="053A98"/>
                </a:solidFill>
              </a:rPr>
              <a:t>Sprawuje nadzór nad planami studiów, programami kształcenia i sylabusami.</a:t>
            </a:r>
          </a:p>
          <a:p>
            <a:pPr eaLnBrk="1" hangingPunct="1">
              <a:buFont typeface="Wingdings" pitchFamily="2" charset="2"/>
              <a:buChar char="Ø"/>
            </a:pPr>
            <a:r>
              <a:rPr lang="pl-PL" altLang="pl-PL" sz="1000" dirty="0">
                <a:solidFill>
                  <a:srgbClr val="053A98"/>
                </a:solidFill>
              </a:rPr>
              <a:t>Odpowiada za przygotowanie i realizację procedur akredytacyjnych.</a:t>
            </a:r>
          </a:p>
          <a:p>
            <a:pPr eaLnBrk="1" hangingPunct="1">
              <a:buFont typeface="Wingdings" pitchFamily="2" charset="2"/>
              <a:buChar char="Ø"/>
            </a:pPr>
            <a:r>
              <a:rPr lang="pl-PL" altLang="pl-PL" sz="1000" dirty="0">
                <a:solidFill>
                  <a:srgbClr val="053A98"/>
                </a:solidFill>
              </a:rPr>
              <a:t>Nadzoruje przygotowanie informacji i informatorów dla kandydatów na studia.</a:t>
            </a:r>
          </a:p>
          <a:p>
            <a:pPr eaLnBrk="1" hangingPunct="1">
              <a:buFont typeface="Wingdings" pitchFamily="2" charset="2"/>
              <a:buChar char="Ø"/>
            </a:pPr>
            <a:r>
              <a:rPr lang="pl-PL" altLang="pl-PL" sz="1000" dirty="0">
                <a:solidFill>
                  <a:srgbClr val="053A98"/>
                </a:solidFill>
              </a:rPr>
              <a:t>Koordynuje kontakty i współpracę ze szkołami.</a:t>
            </a:r>
          </a:p>
          <a:p>
            <a:pPr eaLnBrk="1" hangingPunct="1">
              <a:buFont typeface="Wingdings" pitchFamily="2" charset="2"/>
              <a:buChar char="Ø"/>
            </a:pPr>
            <a:r>
              <a:rPr lang="pl-PL" altLang="pl-PL" sz="1000" dirty="0">
                <a:solidFill>
                  <a:srgbClr val="053A98"/>
                </a:solidFill>
              </a:rPr>
              <a:t>Odpowiada za internetową informację o planach i programach studiów.</a:t>
            </a:r>
          </a:p>
          <a:p>
            <a:pPr eaLnBrk="1" hangingPunct="1">
              <a:buFont typeface="Wingdings" pitchFamily="2" charset="2"/>
              <a:buChar char="Ø"/>
            </a:pPr>
            <a:r>
              <a:rPr lang="pl-PL" altLang="pl-PL" sz="1000" b="1" u="sng" dirty="0">
                <a:solidFill>
                  <a:srgbClr val="053A98"/>
                </a:solidFill>
              </a:rPr>
              <a:t>Pełni nadzór nad funkcjonowaniem systemu USOS.</a:t>
            </a:r>
          </a:p>
          <a:p>
            <a:pPr eaLnBrk="1" hangingPunct="1">
              <a:buFont typeface="Wingdings" pitchFamily="2" charset="2"/>
              <a:buChar char="Ø"/>
            </a:pPr>
            <a:r>
              <a:rPr lang="pl-PL" altLang="pl-PL" sz="1000" dirty="0">
                <a:solidFill>
                  <a:srgbClr val="053A98"/>
                </a:solidFill>
              </a:rPr>
              <a:t>Współpracuje z Dziekanem i Prodziekanami we wszystkich istotnych sprawach. nieokreślonych niniejszym zakresem kompetencyjnym.</a:t>
            </a:r>
          </a:p>
        </p:txBody>
      </p:sp>
      <p:sp>
        <p:nvSpPr>
          <p:cNvPr id="26631" name="pole tekstowe 3">
            <a:extLst>
              <a:ext uri="{FF2B5EF4-FFF2-40B4-BE49-F238E27FC236}">
                <a16:creationId xmlns:a16="http://schemas.microsoft.com/office/drawing/2014/main" id="{174B5E19-87D8-2E7E-3281-419007FA7EDB}"/>
              </a:ext>
            </a:extLst>
          </p:cNvPr>
          <p:cNvSpPr txBox="1">
            <a:spLocks noChangeArrowheads="1"/>
          </p:cNvSpPr>
          <p:nvPr/>
        </p:nvSpPr>
        <p:spPr bwMode="auto">
          <a:xfrm>
            <a:off x="3875088" y="1501775"/>
            <a:ext cx="3054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pl-PL" altLang="pl-PL" sz="1400">
                <a:solidFill>
                  <a:srgbClr val="254AA5"/>
                </a:solidFill>
                <a:cs typeface="Calibri" panose="020F0502020204030204" pitchFamily="34" charset="0"/>
              </a:rPr>
              <a:t>ZAKRES OBOWIĄZKÓW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1">
            <a:extLst>
              <a:ext uri="{FF2B5EF4-FFF2-40B4-BE49-F238E27FC236}">
                <a16:creationId xmlns:a16="http://schemas.microsoft.com/office/drawing/2014/main" id="{229F5215-E82B-3AED-C65C-E872F4302740}"/>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FORMY NAUCZANIA</a:t>
            </a:r>
            <a:endParaRPr lang="en-US" altLang="pl-PL" sz="1400"/>
          </a:p>
        </p:txBody>
      </p:sp>
      <p:sp>
        <p:nvSpPr>
          <p:cNvPr id="11" name="Prostokąt zaokrąglony">
            <a:extLst>
              <a:ext uri="{FF2B5EF4-FFF2-40B4-BE49-F238E27FC236}">
                <a16:creationId xmlns:a16="http://schemas.microsoft.com/office/drawing/2014/main" id="{8521CCC0-1C9A-25D4-8F7E-AFFB2F3E00D2}"/>
              </a:ext>
            </a:extLst>
          </p:cNvPr>
          <p:cNvSpPr/>
          <p:nvPr/>
        </p:nvSpPr>
        <p:spPr>
          <a:xfrm>
            <a:off x="249238" y="1355725"/>
            <a:ext cx="2713037" cy="3568700"/>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eaLnBrk="1" fontAlgn="auto" hangingPunct="1">
              <a:spcBef>
                <a:spcPts val="0"/>
              </a:spcBef>
              <a:spcAft>
                <a:spcPts val="0"/>
              </a:spcAft>
              <a:defRPr/>
            </a:pPr>
            <a:r>
              <a:rPr lang="pl-PL" sz="1400" b="1" dirty="0">
                <a:solidFill>
                  <a:srgbClr val="C00000"/>
                </a:solidFill>
                <a:latin typeface="+mn-lt"/>
              </a:rPr>
              <a:t>Wykład</a:t>
            </a:r>
            <a:r>
              <a:rPr lang="pl-PL" sz="1400" b="1" dirty="0">
                <a:solidFill>
                  <a:srgbClr val="053A98"/>
                </a:solidFill>
                <a:latin typeface="+mn-lt"/>
              </a:rPr>
              <a:t> -</a:t>
            </a:r>
            <a:r>
              <a:rPr lang="pl-PL" sz="1400" dirty="0">
                <a:solidFill>
                  <a:srgbClr val="053A98"/>
                </a:solidFill>
                <a:latin typeface="+mn-lt"/>
              </a:rPr>
              <a:t> ustne przekazywanie wiedzy do słuchaczy, którzy otrzymują ją w milczeniu </a:t>
            </a:r>
            <a:br>
              <a:rPr lang="pl-PL" sz="1400" dirty="0">
                <a:solidFill>
                  <a:srgbClr val="053A98"/>
                </a:solidFill>
                <a:latin typeface="+mn-lt"/>
              </a:rPr>
            </a:br>
            <a:r>
              <a:rPr lang="pl-PL" sz="1400" dirty="0">
                <a:solidFill>
                  <a:srgbClr val="053A98"/>
                </a:solidFill>
                <a:latin typeface="+mn-lt"/>
              </a:rPr>
              <a:t>(w założeniu), zadając ewentualne pytania po zakończeniu wykładu (niekiedy dopuszcza się możliwość zadawania pytań w trakcie trwania wykładu). Wykłady co do zasady są stacjonarne, w wyjątkowych przypadkach mogą mieć formę </a:t>
            </a:r>
            <a:br>
              <a:rPr lang="pl-PL" sz="1400" dirty="0">
                <a:solidFill>
                  <a:srgbClr val="053A98"/>
                </a:solidFill>
                <a:latin typeface="+mn-lt"/>
              </a:rPr>
            </a:br>
            <a:r>
              <a:rPr lang="pl-PL" sz="1400" dirty="0">
                <a:solidFill>
                  <a:srgbClr val="053A98"/>
                </a:solidFill>
                <a:latin typeface="+mn-lt"/>
              </a:rPr>
              <a:t>on-line (na platformie Microsoft </a:t>
            </a:r>
            <a:r>
              <a:rPr lang="pl-PL" sz="1400" dirty="0" err="1">
                <a:solidFill>
                  <a:srgbClr val="053A98"/>
                </a:solidFill>
                <a:latin typeface="+mn-lt"/>
              </a:rPr>
              <a:t>Teams</a:t>
            </a:r>
            <a:r>
              <a:rPr lang="pl-PL" sz="1400" dirty="0">
                <a:solidFill>
                  <a:srgbClr val="053A98"/>
                </a:solidFill>
                <a:latin typeface="+mn-lt"/>
              </a:rPr>
              <a:t>).</a:t>
            </a:r>
          </a:p>
          <a:p>
            <a:pPr eaLnBrk="1" fontAlgn="auto" hangingPunct="1">
              <a:spcBef>
                <a:spcPts val="0"/>
              </a:spcBef>
              <a:spcAft>
                <a:spcPts val="0"/>
              </a:spcAft>
              <a:defRPr/>
            </a:pPr>
            <a:r>
              <a:rPr lang="pl-PL" sz="1400" b="1" dirty="0">
                <a:solidFill>
                  <a:srgbClr val="053A98"/>
                </a:solidFill>
                <a:latin typeface="+mn-lt"/>
              </a:rPr>
              <a:t>Wykłady są obowiązkowe.</a:t>
            </a:r>
            <a:r>
              <a:rPr lang="pl-PL" sz="1400" b="1" dirty="0">
                <a:solidFill>
                  <a:srgbClr val="FFC000"/>
                </a:solidFill>
                <a:latin typeface="+mn-lt"/>
              </a:rPr>
              <a:t> </a:t>
            </a:r>
            <a:br>
              <a:rPr lang="pl-PL" sz="1400" b="1" dirty="0">
                <a:solidFill>
                  <a:srgbClr val="FFC000"/>
                </a:solidFill>
                <a:latin typeface="+mn-lt"/>
              </a:rPr>
            </a:br>
            <a:r>
              <a:rPr lang="pl-PL" sz="1400" b="1" dirty="0">
                <a:solidFill>
                  <a:srgbClr val="053A98"/>
                </a:solidFill>
                <a:latin typeface="+mn-lt"/>
              </a:rPr>
              <a:t>W wykładzie bierze udział cały rok</a:t>
            </a:r>
            <a:r>
              <a:rPr lang="pl-PL" sz="1400" dirty="0">
                <a:solidFill>
                  <a:srgbClr val="053A98"/>
                </a:solidFill>
                <a:latin typeface="+mn-lt"/>
              </a:rPr>
              <a:t>.</a:t>
            </a:r>
          </a:p>
        </p:txBody>
      </p:sp>
      <p:sp>
        <p:nvSpPr>
          <p:cNvPr id="12" name="Prostokąt zaokrąglony">
            <a:extLst>
              <a:ext uri="{FF2B5EF4-FFF2-40B4-BE49-F238E27FC236}">
                <a16:creationId xmlns:a16="http://schemas.microsoft.com/office/drawing/2014/main" id="{A8D47284-5CF9-B6B4-94CE-1A5D6C3AD2E4}"/>
              </a:ext>
            </a:extLst>
          </p:cNvPr>
          <p:cNvSpPr/>
          <p:nvPr/>
        </p:nvSpPr>
        <p:spPr>
          <a:xfrm>
            <a:off x="3219450" y="1360488"/>
            <a:ext cx="2546350" cy="3563937"/>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eaLnBrk="1" fontAlgn="auto" hangingPunct="1">
              <a:spcBef>
                <a:spcPts val="0"/>
              </a:spcBef>
              <a:spcAft>
                <a:spcPts val="0"/>
              </a:spcAft>
              <a:defRPr/>
            </a:pPr>
            <a:r>
              <a:rPr lang="pl-PL" sz="1400" b="1" dirty="0">
                <a:solidFill>
                  <a:srgbClr val="C00000"/>
                </a:solidFill>
                <a:latin typeface="+mn-lt"/>
              </a:rPr>
              <a:t>Seminarium</a:t>
            </a:r>
            <a:r>
              <a:rPr lang="pl-PL" sz="1400" dirty="0">
                <a:solidFill>
                  <a:srgbClr val="053A98"/>
                </a:solidFill>
                <a:latin typeface="+mn-lt"/>
              </a:rPr>
              <a:t> - spotkanie grupowe, które często jest powiązane z wykładem z tego samego przedmiotu. Podczas seminarium studenci wraz </a:t>
            </a:r>
            <a:br>
              <a:rPr lang="pl-PL" sz="1400" dirty="0">
                <a:solidFill>
                  <a:srgbClr val="053A98"/>
                </a:solidFill>
                <a:latin typeface="+mn-lt"/>
              </a:rPr>
            </a:br>
            <a:r>
              <a:rPr lang="pl-PL" sz="1400" dirty="0">
                <a:solidFill>
                  <a:srgbClr val="053A98"/>
                </a:solidFill>
                <a:latin typeface="+mn-lt"/>
              </a:rPr>
              <a:t>z prowadzącym dyskutują nad wybranym tematem. Może być on związany z tematyką wykładu lub pokrewnymi zagadnieniami, które przedstawia prowadzący, by rozszerzyć wiedzę studentów.</a:t>
            </a:r>
          </a:p>
          <a:p>
            <a:pPr eaLnBrk="1" fontAlgn="auto" hangingPunct="1">
              <a:spcBef>
                <a:spcPts val="0"/>
              </a:spcBef>
              <a:spcAft>
                <a:spcPts val="0"/>
              </a:spcAft>
              <a:defRPr/>
            </a:pPr>
            <a:r>
              <a:rPr lang="pl-PL" sz="1400" b="1" dirty="0">
                <a:solidFill>
                  <a:srgbClr val="053A98"/>
                </a:solidFill>
                <a:latin typeface="+mn-lt"/>
              </a:rPr>
              <a:t>Seminaria są obowiązkowe, obecność jest sprawdzana. </a:t>
            </a:r>
            <a:br>
              <a:rPr lang="pl-PL" sz="1400" b="1" dirty="0">
                <a:solidFill>
                  <a:srgbClr val="053A98"/>
                </a:solidFill>
                <a:latin typeface="+mn-lt"/>
              </a:rPr>
            </a:br>
            <a:r>
              <a:rPr lang="pl-PL" sz="1400" b="1" dirty="0">
                <a:solidFill>
                  <a:srgbClr val="053A98"/>
                </a:solidFill>
                <a:latin typeface="+mn-lt"/>
              </a:rPr>
              <a:t>W seminarium bierze udział cała grupa studencka.</a:t>
            </a:r>
          </a:p>
        </p:txBody>
      </p:sp>
      <p:sp>
        <p:nvSpPr>
          <p:cNvPr id="10" name="Prostokąt 9">
            <a:extLst>
              <a:ext uri="{FF2B5EF4-FFF2-40B4-BE49-F238E27FC236}">
                <a16:creationId xmlns:a16="http://schemas.microsoft.com/office/drawing/2014/main" id="{1CE17821-1BD8-854A-D38A-56E8D8EC8AAB}"/>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7656" name="Obraz 12">
            <a:extLst>
              <a:ext uri="{FF2B5EF4-FFF2-40B4-BE49-F238E27FC236}">
                <a16:creationId xmlns:a16="http://schemas.microsoft.com/office/drawing/2014/main" id="{01E8ABB2-FBF6-E221-3A10-F77A773DEF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Obraz 14">
            <a:extLst>
              <a:ext uri="{FF2B5EF4-FFF2-40B4-BE49-F238E27FC236}">
                <a16:creationId xmlns:a16="http://schemas.microsoft.com/office/drawing/2014/main" id="{7AFCA20F-960E-58D0-7FD9-9E3F116C37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Obraz 15">
            <a:extLst>
              <a:ext uri="{FF2B5EF4-FFF2-40B4-BE49-F238E27FC236}">
                <a16:creationId xmlns:a16="http://schemas.microsoft.com/office/drawing/2014/main" id="{279D6C96-9929-7C45-F246-F5ACDA43F6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Obraz 16">
            <a:extLst>
              <a:ext uri="{FF2B5EF4-FFF2-40B4-BE49-F238E27FC236}">
                <a16:creationId xmlns:a16="http://schemas.microsoft.com/office/drawing/2014/main" id="{35613697-7EB5-8C1C-F994-B8B0E7423C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Obraz 17">
            <a:extLst>
              <a:ext uri="{FF2B5EF4-FFF2-40B4-BE49-F238E27FC236}">
                <a16:creationId xmlns:a16="http://schemas.microsoft.com/office/drawing/2014/main" id="{18EEB75C-319A-9512-A7B3-4D6A2D06BE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Obraz 18">
            <a:hlinkClick r:id="rId7" action="ppaction://hlinksldjump"/>
            <a:extLst>
              <a:ext uri="{FF2B5EF4-FFF2-40B4-BE49-F238E27FC236}">
                <a16:creationId xmlns:a16="http://schemas.microsoft.com/office/drawing/2014/main" id="{D76B66C7-7EFA-BBED-741D-F9ED1451D65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rostokąt zaokrąglony">
            <a:extLst>
              <a:ext uri="{FF2B5EF4-FFF2-40B4-BE49-F238E27FC236}">
                <a16:creationId xmlns:a16="http://schemas.microsoft.com/office/drawing/2014/main" id="{E5C375E1-A843-9862-C47F-C0EAB28B2E86}"/>
              </a:ext>
            </a:extLst>
          </p:cNvPr>
          <p:cNvSpPr/>
          <p:nvPr/>
        </p:nvSpPr>
        <p:spPr>
          <a:xfrm>
            <a:off x="6022975" y="1371600"/>
            <a:ext cx="2546350" cy="3563938"/>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defTabSz="914400" eaLnBrk="1" fontAlgn="auto" hangingPunct="1">
              <a:spcBef>
                <a:spcPts val="0"/>
              </a:spcBef>
              <a:spcAft>
                <a:spcPts val="0"/>
              </a:spcAft>
              <a:defRPr/>
            </a:pPr>
            <a:r>
              <a:rPr lang="pl-PL" sz="1400" b="1" dirty="0">
                <a:solidFill>
                  <a:srgbClr val="C00000"/>
                </a:solidFill>
                <a:latin typeface="+mn-lt"/>
              </a:rPr>
              <a:t>Ćwiczenia</a:t>
            </a:r>
            <a:r>
              <a:rPr lang="pl-PL" sz="1400" dirty="0">
                <a:solidFill>
                  <a:srgbClr val="053A98"/>
                </a:solidFill>
                <a:latin typeface="+mn-lt"/>
              </a:rPr>
              <a:t> - poszerzają wiedzę przez zajęcia praktyczne, często stanowią uzupełnienie wykładu. Są obowiązkowe. Biorąc udział w ćwiczeniach, samodzielnie bądź w grupach analizujesz </a:t>
            </a:r>
            <a:br>
              <a:rPr lang="pl-PL" sz="1400" dirty="0">
                <a:solidFill>
                  <a:srgbClr val="053A98"/>
                </a:solidFill>
                <a:latin typeface="+mn-lt"/>
              </a:rPr>
            </a:br>
            <a:r>
              <a:rPr lang="pl-PL" sz="1400" dirty="0">
                <a:solidFill>
                  <a:srgbClr val="053A98"/>
                </a:solidFill>
                <a:latin typeface="+mn-lt"/>
              </a:rPr>
              <a:t>i rozwiązujesz problemy, rozwijasz umiejętności, uczysz się praktyki. </a:t>
            </a:r>
          </a:p>
          <a:p>
            <a:pPr defTabSz="914400" eaLnBrk="1" fontAlgn="auto" hangingPunct="1">
              <a:spcBef>
                <a:spcPts val="0"/>
              </a:spcBef>
              <a:spcAft>
                <a:spcPts val="0"/>
              </a:spcAft>
              <a:defRPr/>
            </a:pPr>
            <a:r>
              <a:rPr lang="pl-PL" sz="1400" b="1" dirty="0">
                <a:solidFill>
                  <a:srgbClr val="053A98"/>
                </a:solidFill>
                <a:latin typeface="+mn-lt"/>
              </a:rPr>
              <a:t>Ćwiczenia są obowiązkowe, obecność jest sprawdzana. Ćwiczenia prowadzi się</a:t>
            </a:r>
            <a:br>
              <a:rPr lang="pl-PL" sz="1400" b="1" dirty="0">
                <a:solidFill>
                  <a:srgbClr val="053A98"/>
                </a:solidFill>
                <a:latin typeface="+mn-lt"/>
              </a:rPr>
            </a:br>
            <a:r>
              <a:rPr lang="pl-PL" sz="1400" b="1" dirty="0">
                <a:solidFill>
                  <a:srgbClr val="053A98"/>
                </a:solidFill>
                <a:latin typeface="+mn-lt"/>
              </a:rPr>
              <a:t>w podgrupach (12 lub 6 osób).</a:t>
            </a:r>
          </a:p>
          <a:p>
            <a:pPr defTabSz="914400" eaLnBrk="1" fontAlgn="auto" hangingPunct="1">
              <a:spcBef>
                <a:spcPts val="0"/>
              </a:spcBef>
              <a:spcAft>
                <a:spcPts val="0"/>
              </a:spcAft>
              <a:defRPr/>
            </a:pPr>
            <a:endParaRPr lang="pl-PL" sz="1400" b="1" dirty="0">
              <a:solidFill>
                <a:srgbClr val="0070C0"/>
              </a:solidFill>
              <a:latin typeface="+mn-lt"/>
            </a:endParaRPr>
          </a:p>
          <a:p>
            <a:pPr defTabSz="914400" eaLnBrk="1" fontAlgn="auto" hangingPunct="1">
              <a:spcBef>
                <a:spcPts val="0"/>
              </a:spcBef>
              <a:spcAft>
                <a:spcPts val="0"/>
              </a:spcAft>
              <a:defRPr/>
            </a:pPr>
            <a:endParaRPr lang="pl-PL" sz="1400" b="1" dirty="0">
              <a:solidFill>
                <a:srgbClr val="0070C0"/>
              </a:solidFill>
              <a:latin typeface="+mn-lt"/>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1">
            <a:extLst>
              <a:ext uri="{FF2B5EF4-FFF2-40B4-BE49-F238E27FC236}">
                <a16:creationId xmlns:a16="http://schemas.microsoft.com/office/drawing/2014/main" id="{602AD5FE-B5F8-E3BA-3FB7-C0B9630EF235}"/>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OBECNOŚĆ NA ZAJĘCIACH</a:t>
            </a:r>
            <a:endParaRPr lang="en-US" altLang="pl-PL" sz="1400"/>
          </a:p>
        </p:txBody>
      </p:sp>
      <p:sp>
        <p:nvSpPr>
          <p:cNvPr id="28675" name="pole tekstowe 3">
            <a:extLst>
              <a:ext uri="{FF2B5EF4-FFF2-40B4-BE49-F238E27FC236}">
                <a16:creationId xmlns:a16="http://schemas.microsoft.com/office/drawing/2014/main" id="{9BA34D76-F09E-B9DA-9825-ED68B1E0EB96}"/>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11" name="Prostokąt 10">
            <a:extLst>
              <a:ext uri="{FF2B5EF4-FFF2-40B4-BE49-F238E27FC236}">
                <a16:creationId xmlns:a16="http://schemas.microsoft.com/office/drawing/2014/main" id="{264BD984-AECE-D79F-2F95-632310FE6E11}"/>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8679" name="Obraz 11">
            <a:extLst>
              <a:ext uri="{FF2B5EF4-FFF2-40B4-BE49-F238E27FC236}">
                <a16:creationId xmlns:a16="http://schemas.microsoft.com/office/drawing/2014/main" id="{9F813C3E-B971-7F37-B9B8-3CBC033B5F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Obraz 13">
            <a:extLst>
              <a:ext uri="{FF2B5EF4-FFF2-40B4-BE49-F238E27FC236}">
                <a16:creationId xmlns:a16="http://schemas.microsoft.com/office/drawing/2014/main" id="{A1A8E48D-80FC-6A10-26B9-6F4DD6D226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Obraz 14">
            <a:extLst>
              <a:ext uri="{FF2B5EF4-FFF2-40B4-BE49-F238E27FC236}">
                <a16:creationId xmlns:a16="http://schemas.microsoft.com/office/drawing/2014/main" id="{5F129CA6-8A35-0CE5-6C1B-1D6B64A682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Obraz 15">
            <a:extLst>
              <a:ext uri="{FF2B5EF4-FFF2-40B4-BE49-F238E27FC236}">
                <a16:creationId xmlns:a16="http://schemas.microsoft.com/office/drawing/2014/main" id="{053A4710-E2ED-D807-E9BE-041D0F9E30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Obraz 16">
            <a:extLst>
              <a:ext uri="{FF2B5EF4-FFF2-40B4-BE49-F238E27FC236}">
                <a16:creationId xmlns:a16="http://schemas.microsoft.com/office/drawing/2014/main" id="{7DF0E03A-C305-B417-B685-E2DE01A470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Obraz 17">
            <a:hlinkClick r:id="rId7" action="ppaction://hlinksldjump"/>
            <a:extLst>
              <a:ext uri="{FF2B5EF4-FFF2-40B4-BE49-F238E27FC236}">
                <a16:creationId xmlns:a16="http://schemas.microsoft.com/office/drawing/2014/main" id="{D7E4B10A-6AAB-7E19-D4CC-97EB72129B1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rostokąt 18">
            <a:extLst>
              <a:ext uri="{FF2B5EF4-FFF2-40B4-BE49-F238E27FC236}">
                <a16:creationId xmlns:a16="http://schemas.microsoft.com/office/drawing/2014/main" id="{AE0A726F-E093-2712-A66D-DFB2D433F751}"/>
              </a:ext>
            </a:extLst>
          </p:cNvPr>
          <p:cNvSpPr/>
          <p:nvPr/>
        </p:nvSpPr>
        <p:spPr>
          <a:xfrm>
            <a:off x="398463" y="1179513"/>
            <a:ext cx="6719887" cy="2893100"/>
          </a:xfrm>
          <a:prstGeom prst="rect">
            <a:avLst/>
          </a:prstGeom>
        </p:spPr>
        <p:txBody>
          <a:bodyPr>
            <a:spAutoFit/>
          </a:bodyPr>
          <a:lstStyle/>
          <a:p>
            <a:pPr algn="just" defTabSz="914400" eaLnBrk="1" fontAlgn="auto" hangingPunct="1">
              <a:spcBef>
                <a:spcPts val="0"/>
              </a:spcBef>
              <a:spcAft>
                <a:spcPts val="0"/>
              </a:spcAft>
              <a:defRPr/>
            </a:pPr>
            <a:r>
              <a:rPr lang="pl-PL" sz="1400" kern="0" dirty="0">
                <a:solidFill>
                  <a:srgbClr val="053A98"/>
                </a:solidFill>
                <a:latin typeface="+mn-lt"/>
              </a:rPr>
              <a:t>Zaczynacie studia. Oznacza to inne podejście do pracy, niż w szkole średniej. Studia to również samodzielne poszukiwanie wiedzy. Nie oznacza to jednak, że udział w zajęciach jest dowolny. </a:t>
            </a:r>
          </a:p>
          <a:p>
            <a:pPr algn="just" defTabSz="914400" eaLnBrk="1" fontAlgn="auto" hangingPunct="1">
              <a:spcBef>
                <a:spcPts val="0"/>
              </a:spcBef>
              <a:spcAft>
                <a:spcPts val="0"/>
              </a:spcAft>
              <a:defRPr/>
            </a:pPr>
            <a:endParaRPr lang="pl-PL" sz="1400" kern="0" dirty="0">
              <a:solidFill>
                <a:srgbClr val="053A98"/>
              </a:solidFill>
              <a:latin typeface="+mn-lt"/>
            </a:endParaRPr>
          </a:p>
          <a:p>
            <a:pPr algn="just" defTabSz="914400" eaLnBrk="1" fontAlgn="auto" hangingPunct="1">
              <a:spcBef>
                <a:spcPts val="0"/>
              </a:spcBef>
              <a:spcAft>
                <a:spcPts val="0"/>
              </a:spcAft>
              <a:defRPr/>
            </a:pPr>
            <a:r>
              <a:rPr lang="pl-PL" sz="1400" kern="0" dirty="0">
                <a:solidFill>
                  <a:srgbClr val="053A98"/>
                </a:solidFill>
                <a:latin typeface="+mn-lt"/>
              </a:rPr>
              <a:t>Zajęcia dzielą się na te wynikające z programu studiów, w których udział jest niezbędny, oraz zajęcia fakultatywne, które możecie wybrać z oferty „fakultetów”, jednak – jeżeli już zostaną wybrane – udział w nich jest również obowiązkowy. Wszystkie zajęcia mają przypisane tzw. </a:t>
            </a:r>
            <a:r>
              <a:rPr lang="pl-PL" sz="1400" b="1" kern="0" dirty="0">
                <a:solidFill>
                  <a:srgbClr val="053A98"/>
                </a:solidFill>
                <a:latin typeface="+mn-lt"/>
              </a:rPr>
              <a:t>punkty ECTS. </a:t>
            </a:r>
            <a:r>
              <a:rPr lang="pl-PL" sz="1400" kern="0" dirty="0">
                <a:solidFill>
                  <a:srgbClr val="053A98"/>
                </a:solidFill>
                <a:latin typeface="+mn-lt"/>
              </a:rPr>
              <a:t>1 punkt ECTS przyznawany jest za 25-30 godzin pracy studenta, co w przeliczeniu na jeden semestr daje 30 punktów, zaś cały rok – 60 punktów ECTS. Przekłada się to na około 1500-1800 godzin studiowania i nauki. W przypadku studiów I stopnia łączna liczba punktów ECTS wynosi 180, zaś II stopnia 120. Na kierunku lekarsko-dentystycznym student przez 5 lat nauki musi uzyskać 300 pkt ECTS, a student kierunku lekarskiego w ciągu 6 lat nauki musi uzyskać 360 pkt ECTS.</a:t>
            </a:r>
          </a:p>
        </p:txBody>
      </p:sp>
      <p:pic>
        <p:nvPicPr>
          <p:cNvPr id="28686" name="Obraz 5">
            <a:extLst>
              <a:ext uri="{FF2B5EF4-FFF2-40B4-BE49-F238E27FC236}">
                <a16:creationId xmlns:a16="http://schemas.microsoft.com/office/drawing/2014/main" id="{3275485C-DB2D-1ECA-EF4B-8DFAAB2467B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64375" y="3429000"/>
            <a:ext cx="20796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1">
            <a:extLst>
              <a:ext uri="{FF2B5EF4-FFF2-40B4-BE49-F238E27FC236}">
                <a16:creationId xmlns:a16="http://schemas.microsoft.com/office/drawing/2014/main" id="{FB3C059F-8009-1780-A662-4C1D3797DD5E}"/>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OBECNOŚĆ NA ZAJĘCIACH</a:t>
            </a:r>
            <a:endParaRPr lang="en-US" altLang="pl-PL" sz="1400"/>
          </a:p>
        </p:txBody>
      </p:sp>
      <p:sp>
        <p:nvSpPr>
          <p:cNvPr id="29699" name="pole tekstowe 3">
            <a:extLst>
              <a:ext uri="{FF2B5EF4-FFF2-40B4-BE49-F238E27FC236}">
                <a16:creationId xmlns:a16="http://schemas.microsoft.com/office/drawing/2014/main" id="{310F5AF0-9BF6-D6A6-84D9-110A8A7EA845}"/>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11" name="Prostokąt 10">
            <a:extLst>
              <a:ext uri="{FF2B5EF4-FFF2-40B4-BE49-F238E27FC236}">
                <a16:creationId xmlns:a16="http://schemas.microsoft.com/office/drawing/2014/main" id="{3CEC4FB7-686B-920E-97CE-589616AAFD9F}"/>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9703" name="Obraz 11">
            <a:extLst>
              <a:ext uri="{FF2B5EF4-FFF2-40B4-BE49-F238E27FC236}">
                <a16:creationId xmlns:a16="http://schemas.microsoft.com/office/drawing/2014/main" id="{89C883B5-E3D5-FCED-B75E-4419E0D19C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Obraz 13">
            <a:extLst>
              <a:ext uri="{FF2B5EF4-FFF2-40B4-BE49-F238E27FC236}">
                <a16:creationId xmlns:a16="http://schemas.microsoft.com/office/drawing/2014/main" id="{F198C805-5EF0-77A9-2C54-C590BFB7C1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Obraz 14">
            <a:extLst>
              <a:ext uri="{FF2B5EF4-FFF2-40B4-BE49-F238E27FC236}">
                <a16:creationId xmlns:a16="http://schemas.microsoft.com/office/drawing/2014/main" id="{D46E94B3-D9FC-CF93-F6F1-5A1A24E5AE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Obraz 15">
            <a:extLst>
              <a:ext uri="{FF2B5EF4-FFF2-40B4-BE49-F238E27FC236}">
                <a16:creationId xmlns:a16="http://schemas.microsoft.com/office/drawing/2014/main" id="{154DD166-3E21-7F26-0DA1-7EF5E9A9C7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Obraz 16">
            <a:extLst>
              <a:ext uri="{FF2B5EF4-FFF2-40B4-BE49-F238E27FC236}">
                <a16:creationId xmlns:a16="http://schemas.microsoft.com/office/drawing/2014/main" id="{E280885A-D730-611F-E339-4CB3B95101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Obraz 17">
            <a:hlinkClick r:id="rId7" action="ppaction://hlinksldjump"/>
            <a:extLst>
              <a:ext uri="{FF2B5EF4-FFF2-40B4-BE49-F238E27FC236}">
                <a16:creationId xmlns:a16="http://schemas.microsoft.com/office/drawing/2014/main" id="{319F8C74-BBF1-AF99-C16F-3C52A5134C9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9" name="Prostokąt 18">
            <a:extLst>
              <a:ext uri="{FF2B5EF4-FFF2-40B4-BE49-F238E27FC236}">
                <a16:creationId xmlns:a16="http://schemas.microsoft.com/office/drawing/2014/main" id="{0F4541B5-97E2-F608-B52C-E0A01BD7E894}"/>
              </a:ext>
            </a:extLst>
          </p:cNvPr>
          <p:cNvSpPr>
            <a:spLocks noChangeArrowheads="1"/>
          </p:cNvSpPr>
          <p:nvPr/>
        </p:nvSpPr>
        <p:spPr bwMode="auto">
          <a:xfrm>
            <a:off x="398463" y="1368425"/>
            <a:ext cx="6719887"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914400" eaLnBrk="1" fontAlgn="auto" hangingPunct="1">
              <a:spcBef>
                <a:spcPts val="0"/>
              </a:spcBef>
              <a:spcAft>
                <a:spcPts val="0"/>
              </a:spcAft>
              <a:defRPr/>
            </a:pPr>
            <a:r>
              <a:rPr lang="pl-PL" sz="1400" b="1" kern="0" dirty="0">
                <a:solidFill>
                  <a:srgbClr val="C00000"/>
                </a:solidFill>
                <a:latin typeface="+mn-lt"/>
              </a:rPr>
              <a:t>Nieobecności </a:t>
            </a:r>
            <a:r>
              <a:rPr lang="pl-PL" sz="1400" kern="0" dirty="0">
                <a:solidFill>
                  <a:srgbClr val="053A98"/>
                </a:solidFill>
                <a:latin typeface="+mn-lt"/>
              </a:rPr>
              <a:t>mogą się zdarzać – choroba, nieprzewidziane zdarzenia rodzinne, itp.</a:t>
            </a:r>
          </a:p>
          <a:p>
            <a:pPr algn="just" defTabSz="914400" eaLnBrk="1" fontAlgn="auto" hangingPunct="1">
              <a:spcBef>
                <a:spcPts val="0"/>
              </a:spcBef>
              <a:spcAft>
                <a:spcPts val="0"/>
              </a:spcAft>
              <a:defRPr/>
            </a:pPr>
            <a:r>
              <a:rPr lang="pl-PL" sz="1400" kern="0" dirty="0">
                <a:solidFill>
                  <a:srgbClr val="053A98"/>
                </a:solidFill>
                <a:latin typeface="+mn-lt"/>
              </a:rPr>
              <a:t>Wykłady, seminaria i ćwiczenia  obowiązkowe.</a:t>
            </a:r>
          </a:p>
          <a:p>
            <a:pPr algn="just" defTabSz="914400" eaLnBrk="1" fontAlgn="auto" hangingPunct="1">
              <a:spcBef>
                <a:spcPts val="0"/>
              </a:spcBef>
              <a:spcAft>
                <a:spcPts val="0"/>
              </a:spcAft>
              <a:defRPr/>
            </a:pPr>
            <a:r>
              <a:rPr lang="pl-PL" sz="1400" kern="0" dirty="0">
                <a:solidFill>
                  <a:srgbClr val="053A98"/>
                </a:solidFill>
                <a:latin typeface="+mn-lt"/>
              </a:rPr>
              <a:t>Nieobecności należy usprawiedliwić. </a:t>
            </a:r>
          </a:p>
          <a:p>
            <a:pPr eaLnBrk="1" hangingPunct="1"/>
            <a:endParaRPr lang="pl-PL" altLang="pl-PL" sz="1400" b="1" dirty="0">
              <a:solidFill>
                <a:srgbClr val="053A98"/>
              </a:solidFill>
            </a:endParaRPr>
          </a:p>
          <a:p>
            <a:pPr eaLnBrk="1" hangingPunct="1"/>
            <a:r>
              <a:rPr lang="pl-PL" altLang="pl-PL" sz="1400" b="1" dirty="0">
                <a:solidFill>
                  <a:srgbClr val="053A98"/>
                </a:solidFill>
              </a:rPr>
              <a:t>Niezwłocznie </a:t>
            </a:r>
            <a:r>
              <a:rPr lang="pl-PL" altLang="pl-PL" sz="1400" dirty="0">
                <a:solidFill>
                  <a:srgbClr val="053A98"/>
                </a:solidFill>
              </a:rPr>
              <a:t>po ustaniu przyczyny nieobecności, nie później jednak niż w czasie pierwszych zajęć obowiązkowych, w których student uczestniczy po ustaniu przyczyny nieobecności, jest on zobowiązany do jej usprawiedliwienia poprzez przedstawienie prowadzącemu zajęcia zaświadczenia lekarskiego o czasowej niezdolności do uczestnictwa w zajęciach lub wykazanie innych ważnych przyczyn uzasadniających usprawiedliwienie nieobecności.</a:t>
            </a:r>
          </a:p>
          <a:p>
            <a:pPr eaLnBrk="1" hangingPunct="1"/>
            <a:endParaRPr lang="pl-PL" altLang="pl-PL" sz="1400" dirty="0">
              <a:solidFill>
                <a:srgbClr val="053A98"/>
              </a:solidFill>
            </a:endParaRPr>
          </a:p>
          <a:p>
            <a:pPr eaLnBrk="1" hangingPunct="1"/>
            <a:r>
              <a:rPr lang="pl-PL" altLang="pl-PL" sz="1400" b="1" dirty="0">
                <a:solidFill>
                  <a:srgbClr val="053A98"/>
                </a:solidFill>
              </a:rPr>
              <a:t>Termin</a:t>
            </a:r>
            <a:r>
              <a:rPr lang="pl-PL" altLang="pl-PL" sz="1400" dirty="0">
                <a:solidFill>
                  <a:srgbClr val="053A98"/>
                </a:solidFill>
              </a:rPr>
              <a:t> oraz sposób uzupełnienia przez studenta zaległości spowodowanych nieobecnością w obowiązkowych zajęciach określa prowadzący zajęcia podczas pierwszych zajęć, </a:t>
            </a:r>
            <a:br>
              <a:rPr lang="pl-PL" altLang="pl-PL" sz="1400" dirty="0">
                <a:solidFill>
                  <a:srgbClr val="053A98"/>
                </a:solidFill>
              </a:rPr>
            </a:br>
            <a:r>
              <a:rPr lang="pl-PL" altLang="pl-PL" sz="1400" dirty="0">
                <a:solidFill>
                  <a:srgbClr val="053A98"/>
                </a:solidFill>
              </a:rPr>
              <a:t>w których uczestniczy student po ustaniu przyczyny nieobecności.</a:t>
            </a:r>
          </a:p>
          <a:p>
            <a:pPr algn="just" eaLnBrk="1" hangingPunct="1"/>
            <a:endParaRPr lang="pl-PL" altLang="pl-PL" sz="1600" dirty="0">
              <a:solidFill>
                <a:srgbClr val="0070C0"/>
              </a:solidFill>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71F18756-0402-66F1-3174-8B37B5BE4596}"/>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INFORMACJE PRAKTYCZNE</a:t>
            </a:r>
            <a:endParaRPr lang="en-US" altLang="pl-PL" sz="1400"/>
          </a:p>
        </p:txBody>
      </p:sp>
      <p:sp>
        <p:nvSpPr>
          <p:cNvPr id="10" name="Prostokąt 9">
            <a:extLst>
              <a:ext uri="{FF2B5EF4-FFF2-40B4-BE49-F238E27FC236}">
                <a16:creationId xmlns:a16="http://schemas.microsoft.com/office/drawing/2014/main" id="{620D8324-66CE-29AA-393E-32BA6BC81756}"/>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0726" name="Obraz 11">
            <a:extLst>
              <a:ext uri="{FF2B5EF4-FFF2-40B4-BE49-F238E27FC236}">
                <a16:creationId xmlns:a16="http://schemas.microsoft.com/office/drawing/2014/main" id="{993DE946-7F16-1DF2-3E92-8CE3463BA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Obraz 12">
            <a:extLst>
              <a:ext uri="{FF2B5EF4-FFF2-40B4-BE49-F238E27FC236}">
                <a16:creationId xmlns:a16="http://schemas.microsoft.com/office/drawing/2014/main" id="{81630B3D-49AC-6E92-F4CF-E3136EE82C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Obraz 13">
            <a:extLst>
              <a:ext uri="{FF2B5EF4-FFF2-40B4-BE49-F238E27FC236}">
                <a16:creationId xmlns:a16="http://schemas.microsoft.com/office/drawing/2014/main" id="{E4FB8FC1-2242-C9D8-4400-280F10AB6C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Obraz 14">
            <a:extLst>
              <a:ext uri="{FF2B5EF4-FFF2-40B4-BE49-F238E27FC236}">
                <a16:creationId xmlns:a16="http://schemas.microsoft.com/office/drawing/2014/main" id="{0A017EA8-EEDC-0269-CEF8-2BA5BB158F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Obraz 16">
            <a:extLst>
              <a:ext uri="{FF2B5EF4-FFF2-40B4-BE49-F238E27FC236}">
                <a16:creationId xmlns:a16="http://schemas.microsoft.com/office/drawing/2014/main" id="{FA91E072-2B8D-8E72-5799-B8A7764133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Obraz 17">
            <a:hlinkClick r:id="rId7" action="ppaction://hlinksldjump"/>
            <a:extLst>
              <a:ext uri="{FF2B5EF4-FFF2-40B4-BE49-F238E27FC236}">
                <a16:creationId xmlns:a16="http://schemas.microsoft.com/office/drawing/2014/main" id="{342F8AC5-FCFC-279B-EE8D-936B0B9A6F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pole tekstowe 2">
            <a:extLst>
              <a:ext uri="{FF2B5EF4-FFF2-40B4-BE49-F238E27FC236}">
                <a16:creationId xmlns:a16="http://schemas.microsoft.com/office/drawing/2014/main" id="{0455CDB9-89E6-433E-B7B9-22D046151AEC}"/>
              </a:ext>
            </a:extLst>
          </p:cNvPr>
          <p:cNvSpPr txBox="1">
            <a:spLocks noChangeArrowheads="1"/>
          </p:cNvSpPr>
          <p:nvPr/>
        </p:nvSpPr>
        <p:spPr bwMode="auto">
          <a:xfrm>
            <a:off x="482600" y="1077913"/>
            <a:ext cx="7526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lang="pl-PL" altLang="pl-PL" sz="1400" b="1" dirty="0">
                <a:solidFill>
                  <a:srgbClr val="C00000"/>
                </a:solidFill>
              </a:rPr>
              <a:t>DZIEKANAT </a:t>
            </a:r>
            <a:r>
              <a:rPr lang="pl-PL" altLang="pl-PL" sz="1400" dirty="0">
                <a:solidFill>
                  <a:srgbClr val="053A98"/>
                </a:solidFill>
              </a:rPr>
              <a:t>– miejsce, w którym będziecie załatwiać wszystkie sprawy formalne. To również miejsce, </a:t>
            </a:r>
            <a:br>
              <a:rPr lang="pl-PL" altLang="pl-PL" sz="1400" dirty="0">
                <a:solidFill>
                  <a:srgbClr val="053A98"/>
                </a:solidFill>
              </a:rPr>
            </a:br>
            <a:r>
              <a:rPr lang="pl-PL" altLang="pl-PL" sz="1400" dirty="0">
                <a:solidFill>
                  <a:srgbClr val="053A98"/>
                </a:solidFill>
              </a:rPr>
              <a:t>w którym możecie spotkać się z Dziekanem lub Prodziekanem Wydziału. </a:t>
            </a:r>
          </a:p>
        </p:txBody>
      </p:sp>
      <p:sp>
        <p:nvSpPr>
          <p:cNvPr id="16" name="Prostokąt zaokrąglony">
            <a:extLst>
              <a:ext uri="{FF2B5EF4-FFF2-40B4-BE49-F238E27FC236}">
                <a16:creationId xmlns:a16="http://schemas.microsoft.com/office/drawing/2014/main" id="{76E9FF26-4FAE-7E78-FD4B-6ACDBC06D1DF}"/>
              </a:ext>
            </a:extLst>
          </p:cNvPr>
          <p:cNvSpPr/>
          <p:nvPr/>
        </p:nvSpPr>
        <p:spPr>
          <a:xfrm>
            <a:off x="482600" y="1911350"/>
            <a:ext cx="6704013" cy="1065213"/>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eaLnBrk="1" fontAlgn="auto" hangingPunct="1">
              <a:spcBef>
                <a:spcPts val="0"/>
              </a:spcBef>
              <a:spcAft>
                <a:spcPts val="0"/>
              </a:spcAft>
              <a:defRPr/>
            </a:pPr>
            <a:r>
              <a:rPr lang="pl-PL" sz="1400" b="1" dirty="0">
                <a:solidFill>
                  <a:srgbClr val="C00000"/>
                </a:solidFill>
                <a:latin typeface="+mn-lt"/>
              </a:rPr>
              <a:t>Dziekanat Wydziału Lekarskiego </a:t>
            </a:r>
            <a:r>
              <a:rPr lang="pl-PL" sz="1400" dirty="0">
                <a:solidFill>
                  <a:srgbClr val="053A98"/>
                </a:solidFill>
                <a:latin typeface="+mn-lt"/>
              </a:rPr>
              <a:t>mieści się:</a:t>
            </a:r>
          </a:p>
          <a:p>
            <a:pPr eaLnBrk="1" fontAlgn="auto" hangingPunct="1">
              <a:spcBef>
                <a:spcPts val="0"/>
              </a:spcBef>
              <a:spcAft>
                <a:spcPts val="0"/>
              </a:spcAft>
              <a:defRPr/>
            </a:pPr>
            <a:r>
              <a:rPr lang="pl-PL" sz="1400" dirty="0">
                <a:solidFill>
                  <a:schemeClr val="tx2"/>
                </a:solidFill>
                <a:latin typeface="+mn-lt"/>
              </a:rPr>
              <a:t>przy ul. Jagiellońskiej 13 w budynku "A„, </a:t>
            </a:r>
          </a:p>
          <a:p>
            <a:pPr eaLnBrk="1" fontAlgn="auto" hangingPunct="1">
              <a:spcBef>
                <a:spcPts val="0"/>
              </a:spcBef>
              <a:spcAft>
                <a:spcPts val="0"/>
              </a:spcAft>
              <a:defRPr/>
            </a:pPr>
            <a:r>
              <a:rPr lang="pl-PL" sz="1400" dirty="0">
                <a:solidFill>
                  <a:schemeClr val="tx2"/>
                </a:solidFill>
                <a:latin typeface="+mn-lt"/>
              </a:rPr>
              <a:t>pokój 1.6, I  piętro(kierunek lekarski i lekarsko-dentystyczny), </a:t>
            </a:r>
            <a:br>
              <a:rPr lang="pl-PL" sz="1400" dirty="0">
                <a:solidFill>
                  <a:schemeClr val="tx2"/>
                </a:solidFill>
                <a:latin typeface="+mn-lt"/>
              </a:rPr>
            </a:br>
            <a:r>
              <a:rPr lang="pl-PL" sz="1400" dirty="0">
                <a:solidFill>
                  <a:schemeClr val="tx2"/>
                </a:solidFill>
              </a:rPr>
              <a:t>pokój 1.8, prodziekan ds. studenckich i dydaktyki, </a:t>
            </a:r>
            <a:endParaRPr lang="pl-PL" sz="1400" dirty="0">
              <a:solidFill>
                <a:schemeClr val="tx2"/>
              </a:solidFill>
              <a:latin typeface="+mn-lt"/>
            </a:endParaRPr>
          </a:p>
          <a:p>
            <a:pPr eaLnBrk="1" fontAlgn="auto" hangingPunct="1">
              <a:spcBef>
                <a:spcPts val="0"/>
              </a:spcBef>
              <a:spcAft>
                <a:spcPts val="0"/>
              </a:spcAft>
              <a:defRPr/>
            </a:pPr>
            <a:r>
              <a:rPr lang="pl-PL" sz="1400" dirty="0">
                <a:solidFill>
                  <a:schemeClr val="tx2"/>
                </a:solidFill>
                <a:latin typeface="+mn-lt"/>
              </a:rPr>
              <a:t>oraz pokój 1.9, I piętro (kier. optyka z el. </a:t>
            </a:r>
            <a:r>
              <a:rPr lang="pl-PL" sz="1400" dirty="0" err="1">
                <a:solidFill>
                  <a:schemeClr val="tx2"/>
                </a:solidFill>
                <a:latin typeface="+mn-lt"/>
              </a:rPr>
              <a:t>optometrii</a:t>
            </a:r>
            <a:r>
              <a:rPr lang="pl-PL" sz="1400" dirty="0">
                <a:solidFill>
                  <a:schemeClr val="tx2"/>
                </a:solidFill>
                <a:latin typeface="+mn-lt"/>
              </a:rPr>
              <a:t>, </a:t>
            </a:r>
            <a:r>
              <a:rPr lang="pl-PL" sz="1400" dirty="0" err="1">
                <a:solidFill>
                  <a:schemeClr val="tx2"/>
                </a:solidFill>
                <a:latin typeface="+mn-lt"/>
              </a:rPr>
              <a:t>optometria</a:t>
            </a:r>
            <a:r>
              <a:rPr lang="pl-PL" sz="1400" dirty="0">
                <a:solidFill>
                  <a:schemeClr val="tx2"/>
                </a:solidFill>
                <a:latin typeface="+mn-lt"/>
              </a:rPr>
              <a:t>, biotechnologia medyczna</a:t>
            </a:r>
            <a:r>
              <a:rPr lang="pl-PL" sz="1400" dirty="0">
                <a:solidFill>
                  <a:srgbClr val="053A98"/>
                </a:solidFill>
                <a:latin typeface="+mn-lt"/>
              </a:rPr>
              <a:t>)</a:t>
            </a:r>
          </a:p>
        </p:txBody>
      </p:sp>
      <p:sp>
        <p:nvSpPr>
          <p:cNvPr id="30734" name="pole tekstowe 4">
            <a:extLst>
              <a:ext uri="{FF2B5EF4-FFF2-40B4-BE49-F238E27FC236}">
                <a16:creationId xmlns:a16="http://schemas.microsoft.com/office/drawing/2014/main" id="{13A956BF-9E41-497F-EF1F-5B4046DE0136}"/>
              </a:ext>
            </a:extLst>
          </p:cNvPr>
          <p:cNvSpPr txBox="1">
            <a:spLocks noChangeArrowheads="1"/>
          </p:cNvSpPr>
          <p:nvPr/>
        </p:nvSpPr>
        <p:spPr bwMode="auto">
          <a:xfrm>
            <a:off x="460375" y="3125788"/>
            <a:ext cx="63103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dirty="0">
                <a:solidFill>
                  <a:srgbClr val="053A98"/>
                </a:solidFill>
              </a:rPr>
              <a:t>Studentów danych kierunków prowadzą niżej wymienieni </a:t>
            </a:r>
            <a:r>
              <a:rPr lang="pl-PL" altLang="pl-PL" sz="1400" u="sng" dirty="0">
                <a:solidFill>
                  <a:srgbClr val="053A98"/>
                </a:solidFill>
              </a:rPr>
              <a:t>pracownicy dziekanatu</a:t>
            </a:r>
            <a:r>
              <a:rPr lang="pl-PL" altLang="pl-PL" sz="1400" dirty="0">
                <a:solidFill>
                  <a:srgbClr val="053A98"/>
                </a:solidFill>
              </a:rPr>
              <a:t>:</a:t>
            </a:r>
          </a:p>
        </p:txBody>
      </p:sp>
      <p:sp>
        <p:nvSpPr>
          <p:cNvPr id="19" name="Prostokąt zaokrąglony">
            <a:extLst>
              <a:ext uri="{FF2B5EF4-FFF2-40B4-BE49-F238E27FC236}">
                <a16:creationId xmlns:a16="http://schemas.microsoft.com/office/drawing/2014/main" id="{99A2EAA8-C3E8-6A94-5595-BFE82E6FCBC8}"/>
              </a:ext>
            </a:extLst>
          </p:cNvPr>
          <p:cNvSpPr/>
          <p:nvPr/>
        </p:nvSpPr>
        <p:spPr>
          <a:xfrm>
            <a:off x="144463" y="3536950"/>
            <a:ext cx="2711450" cy="1719263"/>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algn="ctr" eaLnBrk="1" fontAlgn="auto" hangingPunct="1">
              <a:spcBef>
                <a:spcPts val="0"/>
              </a:spcBef>
              <a:spcAft>
                <a:spcPts val="0"/>
              </a:spcAft>
              <a:defRPr/>
            </a:pPr>
            <a:r>
              <a:rPr lang="pl-PL" sz="1400" b="1" dirty="0">
                <a:solidFill>
                  <a:srgbClr val="053A98"/>
                </a:solidFill>
                <a:latin typeface="+mn-lt"/>
              </a:rPr>
              <a:t>I ROK – KIERUNEK LEKARSKI</a:t>
            </a:r>
          </a:p>
          <a:p>
            <a:pPr eaLnBrk="1" fontAlgn="auto" hangingPunct="1">
              <a:spcBef>
                <a:spcPts val="0"/>
              </a:spcBef>
              <a:spcAft>
                <a:spcPts val="0"/>
              </a:spcAft>
              <a:defRPr/>
            </a:pPr>
            <a:endParaRPr lang="pl-PL" sz="1400" b="1" dirty="0">
              <a:solidFill>
                <a:srgbClr val="053A98"/>
              </a:solidFill>
              <a:latin typeface="+mn-lt"/>
            </a:endParaRPr>
          </a:p>
          <a:p>
            <a:pPr>
              <a:defRPr/>
            </a:pPr>
            <a:r>
              <a:rPr lang="pl-PL" sz="1400" u="sng" dirty="0">
                <a:solidFill>
                  <a:schemeClr val="tx2"/>
                </a:solidFill>
              </a:rPr>
              <a:t>mgr inż. Magda Lewandowska</a:t>
            </a:r>
          </a:p>
          <a:p>
            <a:pPr>
              <a:defRPr/>
            </a:pPr>
            <a:r>
              <a:rPr lang="de-DE" sz="1400" dirty="0">
                <a:solidFill>
                  <a:schemeClr val="tx2"/>
                </a:solidFill>
              </a:rPr>
              <a:t>tel.</a:t>
            </a:r>
            <a:r>
              <a:rPr lang="pl-PL" sz="1400" dirty="0">
                <a:solidFill>
                  <a:schemeClr val="tx2"/>
                </a:solidFill>
              </a:rPr>
              <a:t>:</a:t>
            </a:r>
            <a:r>
              <a:rPr lang="de-DE" sz="1400" dirty="0">
                <a:solidFill>
                  <a:schemeClr val="tx2"/>
                </a:solidFill>
              </a:rPr>
              <a:t> </a:t>
            </a:r>
            <a:r>
              <a:rPr lang="pl-PL" sz="1400" dirty="0">
                <a:solidFill>
                  <a:srgbClr val="053A98"/>
                </a:solidFill>
              </a:rPr>
              <a:t>+48 </a:t>
            </a:r>
            <a:r>
              <a:rPr lang="de-DE" sz="1400" dirty="0">
                <a:solidFill>
                  <a:schemeClr val="tx2"/>
                </a:solidFill>
              </a:rPr>
              <a:t>52 585 3</a:t>
            </a:r>
            <a:r>
              <a:rPr lang="pl-PL" sz="1400" dirty="0">
                <a:solidFill>
                  <a:schemeClr val="tx2"/>
                </a:solidFill>
              </a:rPr>
              <a:t>4</a:t>
            </a:r>
            <a:r>
              <a:rPr lang="de-DE" sz="1400" dirty="0">
                <a:solidFill>
                  <a:schemeClr val="tx2"/>
                </a:solidFill>
              </a:rPr>
              <a:t> 9</a:t>
            </a:r>
            <a:r>
              <a:rPr lang="pl-PL" sz="1400" dirty="0">
                <a:solidFill>
                  <a:schemeClr val="tx2"/>
                </a:solidFill>
              </a:rPr>
              <a:t>7</a:t>
            </a:r>
            <a:endParaRPr lang="de-DE" sz="1400" dirty="0">
              <a:solidFill>
                <a:schemeClr val="tx2"/>
              </a:solidFill>
            </a:endParaRPr>
          </a:p>
          <a:p>
            <a:pPr eaLnBrk="1" fontAlgn="auto" hangingPunct="1">
              <a:spcBef>
                <a:spcPts val="0"/>
              </a:spcBef>
              <a:spcAft>
                <a:spcPts val="0"/>
              </a:spcAft>
              <a:defRPr/>
            </a:pPr>
            <a:r>
              <a:rPr lang="pl-PL" sz="1400" dirty="0">
                <a:solidFill>
                  <a:schemeClr val="tx2"/>
                </a:solidFill>
              </a:rPr>
              <a:t>budynek „A”, I piętro, pokój nr 1.6</a:t>
            </a:r>
          </a:p>
          <a:p>
            <a:pPr>
              <a:defRPr/>
            </a:pPr>
            <a:r>
              <a:rPr lang="pl-PL" sz="1400" dirty="0">
                <a:solidFill>
                  <a:schemeClr val="tx2"/>
                </a:solidFill>
              </a:rPr>
              <a:t>godz. przyj. 9:30 - 14:00</a:t>
            </a:r>
            <a:endParaRPr lang="pl-PL" sz="1400" u="sng" dirty="0">
              <a:solidFill>
                <a:schemeClr val="tx2"/>
              </a:solidFill>
              <a:latin typeface="+mn-lt"/>
            </a:endParaRPr>
          </a:p>
        </p:txBody>
      </p:sp>
      <p:sp>
        <p:nvSpPr>
          <p:cNvPr id="20" name="Prostokąt zaokrąglony">
            <a:extLst>
              <a:ext uri="{FF2B5EF4-FFF2-40B4-BE49-F238E27FC236}">
                <a16:creationId xmlns:a16="http://schemas.microsoft.com/office/drawing/2014/main" id="{383968A9-DC94-BDAC-427B-270EA286EA50}"/>
              </a:ext>
            </a:extLst>
          </p:cNvPr>
          <p:cNvSpPr/>
          <p:nvPr/>
        </p:nvSpPr>
        <p:spPr>
          <a:xfrm>
            <a:off x="6013938" y="3536950"/>
            <a:ext cx="2828437" cy="1719263"/>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algn="ctr" eaLnBrk="1" fontAlgn="auto" hangingPunct="1">
              <a:spcBef>
                <a:spcPts val="0"/>
              </a:spcBef>
              <a:spcAft>
                <a:spcPts val="0"/>
              </a:spcAft>
              <a:defRPr/>
            </a:pPr>
            <a:r>
              <a:rPr lang="pl-PL" sz="1000" b="1" dirty="0">
                <a:solidFill>
                  <a:srgbClr val="053A98"/>
                </a:solidFill>
                <a:latin typeface="+mn-lt"/>
              </a:rPr>
              <a:t>I ROK – KIERUNEK OPTYKA OKULAROWA Z ELEMENTAMI OPTOMETRII, OPTOMETRIA, BIOTECHNOLOGIA MEDYCZNA STUDIA I STOPNIA, BIOTECHNOLOGIA MEDYCZNA STUDIA II STOPNIA</a:t>
            </a:r>
          </a:p>
          <a:p>
            <a:pPr algn="ctr" eaLnBrk="1" fontAlgn="auto" hangingPunct="1">
              <a:spcBef>
                <a:spcPts val="0"/>
              </a:spcBef>
              <a:spcAft>
                <a:spcPts val="0"/>
              </a:spcAft>
              <a:defRPr/>
            </a:pPr>
            <a:endParaRPr lang="pl-PL" sz="1400" b="1" dirty="0">
              <a:solidFill>
                <a:srgbClr val="053A98"/>
              </a:solidFill>
              <a:latin typeface="+mn-lt"/>
            </a:endParaRPr>
          </a:p>
          <a:p>
            <a:pPr eaLnBrk="1" fontAlgn="auto" hangingPunct="1">
              <a:spcBef>
                <a:spcPts val="0"/>
              </a:spcBef>
              <a:spcAft>
                <a:spcPts val="0"/>
              </a:spcAft>
              <a:defRPr/>
            </a:pPr>
            <a:r>
              <a:rPr lang="pl-PL" sz="1400" u="sng" dirty="0">
                <a:solidFill>
                  <a:schemeClr val="tx2"/>
                </a:solidFill>
                <a:latin typeface="+mn-lt"/>
              </a:rPr>
              <a:t>mgr Katarzyna </a:t>
            </a:r>
            <a:r>
              <a:rPr lang="pl-PL" sz="1400" u="sng" dirty="0" err="1">
                <a:solidFill>
                  <a:schemeClr val="tx2"/>
                </a:solidFill>
                <a:latin typeface="+mn-lt"/>
              </a:rPr>
              <a:t>Pruszkiewicz</a:t>
            </a:r>
            <a:endParaRPr lang="pl-PL" sz="1400" u="sng" dirty="0">
              <a:solidFill>
                <a:schemeClr val="tx2"/>
              </a:solidFill>
              <a:latin typeface="+mn-lt"/>
            </a:endParaRPr>
          </a:p>
          <a:p>
            <a:pPr eaLnBrk="1" fontAlgn="auto" hangingPunct="1">
              <a:spcBef>
                <a:spcPts val="0"/>
              </a:spcBef>
              <a:spcAft>
                <a:spcPts val="0"/>
              </a:spcAft>
              <a:defRPr/>
            </a:pPr>
            <a:r>
              <a:rPr lang="pl-PL" sz="1400" dirty="0">
                <a:solidFill>
                  <a:schemeClr val="tx2"/>
                </a:solidFill>
                <a:latin typeface="+mn-lt"/>
              </a:rPr>
              <a:t>tel.: +48 52 585 36 53</a:t>
            </a:r>
          </a:p>
          <a:p>
            <a:pPr eaLnBrk="1" fontAlgn="auto" hangingPunct="1">
              <a:spcBef>
                <a:spcPts val="0"/>
              </a:spcBef>
              <a:spcAft>
                <a:spcPts val="0"/>
              </a:spcAft>
              <a:defRPr/>
            </a:pPr>
            <a:r>
              <a:rPr lang="pl-PL" sz="1400" dirty="0">
                <a:solidFill>
                  <a:schemeClr val="tx2"/>
                </a:solidFill>
                <a:latin typeface="+mn-lt"/>
              </a:rPr>
              <a:t>budynek "A",  pokój nr 1.9</a:t>
            </a:r>
          </a:p>
          <a:p>
            <a:pPr>
              <a:defRPr/>
            </a:pPr>
            <a:r>
              <a:rPr lang="pl-PL" sz="1400" dirty="0">
                <a:solidFill>
                  <a:schemeClr val="tx2"/>
                </a:solidFill>
              </a:rPr>
              <a:t>godz. przyj. 9:30 - 14:00</a:t>
            </a:r>
            <a:endParaRPr lang="pl-PL" sz="1400" dirty="0">
              <a:solidFill>
                <a:schemeClr val="tx2"/>
              </a:solidFill>
              <a:latin typeface="+mn-lt"/>
            </a:endParaRPr>
          </a:p>
        </p:txBody>
      </p:sp>
      <p:sp>
        <p:nvSpPr>
          <p:cNvPr id="15" name="Prostokąt zaokrąglony">
            <a:extLst>
              <a:ext uri="{FF2B5EF4-FFF2-40B4-BE49-F238E27FC236}">
                <a16:creationId xmlns:a16="http://schemas.microsoft.com/office/drawing/2014/main" id="{6B5FE2E1-2CE5-9F90-4519-E85843778DF3}"/>
              </a:ext>
            </a:extLst>
          </p:cNvPr>
          <p:cNvSpPr/>
          <p:nvPr/>
        </p:nvSpPr>
        <p:spPr>
          <a:xfrm>
            <a:off x="3135313" y="3536950"/>
            <a:ext cx="2714625" cy="1719263"/>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algn="ctr" eaLnBrk="1" fontAlgn="auto" hangingPunct="1">
              <a:spcBef>
                <a:spcPts val="0"/>
              </a:spcBef>
              <a:spcAft>
                <a:spcPts val="0"/>
              </a:spcAft>
              <a:defRPr/>
            </a:pPr>
            <a:r>
              <a:rPr lang="pl-PL" sz="1400" b="1" dirty="0">
                <a:solidFill>
                  <a:srgbClr val="053A98"/>
                </a:solidFill>
                <a:latin typeface="+mn-lt"/>
              </a:rPr>
              <a:t>I ROK – KIERUNEK </a:t>
            </a:r>
            <a:br>
              <a:rPr lang="pl-PL" sz="1400" b="1" dirty="0">
                <a:solidFill>
                  <a:srgbClr val="053A98"/>
                </a:solidFill>
                <a:latin typeface="+mn-lt"/>
              </a:rPr>
            </a:br>
            <a:r>
              <a:rPr lang="pl-PL" sz="1400" b="1" dirty="0">
                <a:solidFill>
                  <a:srgbClr val="053A98"/>
                </a:solidFill>
                <a:latin typeface="+mn-lt"/>
              </a:rPr>
              <a:t>LEKARSKO-DENTYSTYCZNY</a:t>
            </a:r>
          </a:p>
          <a:p>
            <a:pPr eaLnBrk="1" fontAlgn="auto" hangingPunct="1">
              <a:spcBef>
                <a:spcPts val="0"/>
              </a:spcBef>
              <a:spcAft>
                <a:spcPts val="0"/>
              </a:spcAft>
              <a:defRPr/>
            </a:pPr>
            <a:endParaRPr lang="pl-PL" sz="1400" b="1" dirty="0">
              <a:solidFill>
                <a:srgbClr val="053A98"/>
              </a:solidFill>
              <a:latin typeface="+mn-lt"/>
            </a:endParaRPr>
          </a:p>
          <a:p>
            <a:pPr eaLnBrk="1" fontAlgn="auto" hangingPunct="1">
              <a:spcBef>
                <a:spcPts val="0"/>
              </a:spcBef>
              <a:spcAft>
                <a:spcPts val="0"/>
              </a:spcAft>
              <a:defRPr/>
            </a:pPr>
            <a:r>
              <a:rPr lang="pl-PL" sz="1400" u="sng" dirty="0">
                <a:solidFill>
                  <a:srgbClr val="053A98"/>
                </a:solidFill>
                <a:latin typeface="+mn-lt"/>
              </a:rPr>
              <a:t>Karolina Kondek</a:t>
            </a:r>
          </a:p>
          <a:p>
            <a:pPr>
              <a:defRPr/>
            </a:pPr>
            <a:r>
              <a:rPr lang="de-DE" sz="1400" dirty="0">
                <a:solidFill>
                  <a:schemeClr val="tx2"/>
                </a:solidFill>
              </a:rPr>
              <a:t>tel.</a:t>
            </a:r>
            <a:r>
              <a:rPr lang="pl-PL" sz="1400" dirty="0">
                <a:solidFill>
                  <a:schemeClr val="tx2"/>
                </a:solidFill>
              </a:rPr>
              <a:t>: +48</a:t>
            </a:r>
            <a:r>
              <a:rPr lang="de-DE" sz="1400" dirty="0">
                <a:solidFill>
                  <a:schemeClr val="tx2"/>
                </a:solidFill>
              </a:rPr>
              <a:t> 52 585 37 81</a:t>
            </a:r>
          </a:p>
          <a:p>
            <a:pPr eaLnBrk="1" fontAlgn="auto" hangingPunct="1">
              <a:spcBef>
                <a:spcPts val="0"/>
              </a:spcBef>
              <a:spcAft>
                <a:spcPts val="0"/>
              </a:spcAft>
              <a:defRPr/>
            </a:pPr>
            <a:r>
              <a:rPr lang="pl-PL" sz="1400" dirty="0">
                <a:solidFill>
                  <a:schemeClr val="tx2"/>
                </a:solidFill>
              </a:rPr>
              <a:t>budynek „A”, I piętro, pokój nr 1.6</a:t>
            </a:r>
          </a:p>
          <a:p>
            <a:pPr>
              <a:defRPr/>
            </a:pPr>
            <a:r>
              <a:rPr lang="pl-PL" sz="1400" dirty="0">
                <a:solidFill>
                  <a:schemeClr val="tx2"/>
                </a:solidFill>
              </a:rPr>
              <a:t>godz. przyj. 9:30 - 14:00</a:t>
            </a:r>
            <a:endParaRPr lang="pl-PL" sz="1400" dirty="0">
              <a:solidFill>
                <a:schemeClr val="tx2"/>
              </a:solidFill>
              <a:latin typeface="+mn-lt"/>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ymbol zastępczy tekstu 4">
            <a:extLst>
              <a:ext uri="{FF2B5EF4-FFF2-40B4-BE49-F238E27FC236}">
                <a16:creationId xmlns:a16="http://schemas.microsoft.com/office/drawing/2014/main" id="{97F1F6EA-98CA-E46D-62CE-5BA46D6CB203}"/>
              </a:ext>
            </a:extLst>
          </p:cNvPr>
          <p:cNvSpPr>
            <a:spLocks noGrp="1"/>
          </p:cNvSpPr>
          <p:nvPr>
            <p:ph type="body" sz="quarter" idx="22"/>
          </p:nvPr>
        </p:nvSpPr>
        <p:spPr bwMode="auto">
          <a:xfrm>
            <a:off x="468313" y="1995690"/>
            <a:ext cx="2470150" cy="118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pl-PL" altLang="pl-PL" dirty="0"/>
          </a:p>
          <a:p>
            <a:pPr algn="ctr"/>
            <a:r>
              <a:rPr lang="pl-PL" altLang="pl-PL" dirty="0"/>
              <a:t>Każdy student musi przejść szkolenie RODO oraz BHP </a:t>
            </a:r>
            <a:br>
              <a:rPr lang="pl-PL" altLang="pl-PL" dirty="0"/>
            </a:br>
            <a:r>
              <a:rPr lang="pl-PL" altLang="pl-PL" dirty="0"/>
              <a:t>i biblioteczne.</a:t>
            </a:r>
          </a:p>
        </p:txBody>
      </p:sp>
      <p:sp>
        <p:nvSpPr>
          <p:cNvPr id="31747" name="Text Placeholder 1">
            <a:extLst>
              <a:ext uri="{FF2B5EF4-FFF2-40B4-BE49-F238E27FC236}">
                <a16:creationId xmlns:a16="http://schemas.microsoft.com/office/drawing/2014/main" id="{465F203B-CFF0-C3D6-4DAA-65C8A9E692B4}"/>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INFORMACJE PRAKTYCZNE –  SZKOLENIA, OBOWIĄZKI I UBEZPIECZENIA</a:t>
            </a:r>
            <a:endParaRPr lang="en-US" altLang="pl-PL" sz="1400"/>
          </a:p>
        </p:txBody>
      </p:sp>
      <p:pic>
        <p:nvPicPr>
          <p:cNvPr id="31748" name="Obraz 16">
            <a:extLst>
              <a:ext uri="{FF2B5EF4-FFF2-40B4-BE49-F238E27FC236}">
                <a16:creationId xmlns:a16="http://schemas.microsoft.com/office/drawing/2014/main" id="{B4A0BD75-405F-EEE5-11BB-11E9482965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Symbol zastępczy tekstu 4">
            <a:extLst>
              <a:ext uri="{FF2B5EF4-FFF2-40B4-BE49-F238E27FC236}">
                <a16:creationId xmlns:a16="http://schemas.microsoft.com/office/drawing/2014/main" id="{0EAFBFD0-7D68-B0EC-E555-F0746C5C4441}"/>
              </a:ext>
            </a:extLst>
          </p:cNvPr>
          <p:cNvSpPr>
            <a:spLocks noGrp="1"/>
          </p:cNvSpPr>
          <p:nvPr>
            <p:ph type="body" sz="quarter" idx="22"/>
          </p:nvPr>
        </p:nvSpPr>
        <p:spPr bwMode="auto">
          <a:xfrm>
            <a:off x="3383279" y="1651000"/>
            <a:ext cx="3171825"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pl-PL" altLang="pl-PL" dirty="0"/>
          </a:p>
          <a:p>
            <a:r>
              <a:rPr lang="pl-PL" altLang="pl-PL" dirty="0"/>
              <a:t>Posiadania przez cały okres studiowania ważnego: </a:t>
            </a:r>
          </a:p>
          <a:p>
            <a:pPr>
              <a:buFont typeface="Arial" panose="020B0604020202020204" pitchFamily="34" charset="0"/>
              <a:buChar char="•"/>
            </a:pPr>
            <a:r>
              <a:rPr lang="pl-PL" altLang="pl-PL" dirty="0"/>
              <a:t> zaświadczenia lekarskiego o braku przeciwwskazań zdrowotnych do studiowania na odpowiednim kierunku,</a:t>
            </a:r>
          </a:p>
          <a:p>
            <a:pPr>
              <a:buFont typeface="Arial" panose="020B0604020202020204" pitchFamily="34" charset="0"/>
              <a:buChar char="•"/>
            </a:pPr>
            <a:r>
              <a:rPr lang="pl-PL" altLang="pl-PL" dirty="0"/>
              <a:t> orzeczenia lekarskiego do celów sanitarno-epidemiologicznych. </a:t>
            </a:r>
          </a:p>
          <a:p>
            <a:pPr>
              <a:buFont typeface="Arial" panose="020B0604020202020204" pitchFamily="34" charset="0"/>
              <a:buChar char="•"/>
            </a:pPr>
            <a:r>
              <a:rPr lang="pl-PL" dirty="0"/>
              <a:t>do 30 listopada 2026 r. każdy student pierwszego roku zobowiązany jest dostarczyć do dziekanatu </a:t>
            </a:r>
            <a:r>
              <a:rPr lang="pl-PL" b="1" dirty="0"/>
              <a:t>informację z Krajowego Rejestru Karnego</a:t>
            </a:r>
            <a:r>
              <a:rPr lang="pl-PL" dirty="0"/>
              <a:t> (kartoteka karna i nieletnich) oraz oświadczenie o zapoznaniu się z obowiązującymi w UMK standardami ochrony małoletnich</a:t>
            </a:r>
            <a:r>
              <a:rPr lang="pl-PL" u="sng" dirty="0"/>
              <a:t> https://www.wl.cm.umk.pl/student/informacje-dla-studentow/standardy-ochrony-maloletnich-dla-studentow-wl/</a:t>
            </a:r>
            <a:endParaRPr lang="pl-PL" altLang="pl-PL" dirty="0"/>
          </a:p>
        </p:txBody>
      </p:sp>
      <p:sp>
        <p:nvSpPr>
          <p:cNvPr id="31750" name="Symbol zastępczy tekstu 4">
            <a:extLst>
              <a:ext uri="{FF2B5EF4-FFF2-40B4-BE49-F238E27FC236}">
                <a16:creationId xmlns:a16="http://schemas.microsoft.com/office/drawing/2014/main" id="{5E38E8AC-D5C5-E025-6D2A-850150185DE4}"/>
              </a:ext>
            </a:extLst>
          </p:cNvPr>
          <p:cNvSpPr>
            <a:spLocks noGrp="1"/>
          </p:cNvSpPr>
          <p:nvPr>
            <p:ph type="body" sz="quarter" idx="22"/>
          </p:nvPr>
        </p:nvSpPr>
        <p:spPr bwMode="auto">
          <a:xfrm>
            <a:off x="6470650" y="1913255"/>
            <a:ext cx="2421136" cy="349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just"/>
            <a:r>
              <a:rPr lang="pl-PL" altLang="pl-PL" dirty="0"/>
              <a:t>Collegium Medicum UMK informuje, iż podmioty lecznicze w rozumieniu Ustawy z 15 kwietnia 2011 roku </a:t>
            </a:r>
            <a:br>
              <a:rPr lang="pl-PL" altLang="pl-PL" dirty="0"/>
            </a:br>
            <a:r>
              <a:rPr lang="pl-PL" altLang="pl-PL" dirty="0"/>
              <a:t>o działalności leczniczej (tj. Dz.U. 2021 r. poz. 711), w których odbywają się przewidziane planem studiów zajęcia dydaktyczne, praktyki, staże lub inne zajęcia z elementami praktycznymi. </a:t>
            </a:r>
          </a:p>
          <a:p>
            <a:pPr algn="just"/>
            <a:endParaRPr lang="pl-PL" altLang="pl-PL" b="1" dirty="0"/>
          </a:p>
          <a:p>
            <a:pPr algn="ctr"/>
            <a:r>
              <a:rPr lang="pl-PL" altLang="pl-PL" b="1" dirty="0"/>
              <a:t>wymagają od studentów posiadania ubezpieczenia od odpowiedzialności cywilnej oraz od następstw nieszczęśliwych wypadków</a:t>
            </a:r>
            <a:endParaRPr lang="pl-PL" altLang="pl-PL" dirty="0"/>
          </a:p>
        </p:txBody>
      </p:sp>
      <p:sp>
        <p:nvSpPr>
          <p:cNvPr id="31751" name="Prostokąt 9">
            <a:extLst>
              <a:ext uri="{FF2B5EF4-FFF2-40B4-BE49-F238E27FC236}">
                <a16:creationId xmlns:a16="http://schemas.microsoft.com/office/drawing/2014/main" id="{C3B7602E-4279-3ACA-7C7E-DDBA313B03EA}"/>
              </a:ext>
            </a:extLst>
          </p:cNvPr>
          <p:cNvSpPr>
            <a:spLocks noChangeArrowheads="1"/>
          </p:cNvSpPr>
          <p:nvPr/>
        </p:nvSpPr>
        <p:spPr bwMode="auto">
          <a:xfrm>
            <a:off x="2281238" y="5794375"/>
            <a:ext cx="67579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lang="pl-PL" altLang="pl-PL" sz="1000"/>
              <a:t>https://www.wl.cm.umk.pl/student/ubezpieczenie-oc-i-nnw-studentow/</a:t>
            </a:r>
          </a:p>
        </p:txBody>
      </p:sp>
      <p:sp>
        <p:nvSpPr>
          <p:cNvPr id="31752" name="Symbol zastępczy tekstu 4">
            <a:extLst>
              <a:ext uri="{FF2B5EF4-FFF2-40B4-BE49-F238E27FC236}">
                <a16:creationId xmlns:a16="http://schemas.microsoft.com/office/drawing/2014/main" id="{9E9B5E5B-341D-E18A-FB0D-0DB23EE3493A}"/>
              </a:ext>
            </a:extLst>
          </p:cNvPr>
          <p:cNvSpPr>
            <a:spLocks noGrp="1"/>
          </p:cNvSpPr>
          <p:nvPr>
            <p:ph type="body" sz="quarter" idx="22"/>
          </p:nvPr>
        </p:nvSpPr>
        <p:spPr bwMode="auto">
          <a:xfrm>
            <a:off x="595313" y="855663"/>
            <a:ext cx="2468562" cy="118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pl-PL" altLang="pl-PL"/>
          </a:p>
          <a:p>
            <a:pPr algn="ctr"/>
            <a:r>
              <a:rPr lang="pl-PL" altLang="pl-PL"/>
              <a:t>SZKOLENIA</a:t>
            </a:r>
          </a:p>
        </p:txBody>
      </p:sp>
      <p:sp>
        <p:nvSpPr>
          <p:cNvPr id="13" name="Prostokąt zaokrąglony 12">
            <a:extLst>
              <a:ext uri="{FF2B5EF4-FFF2-40B4-BE49-F238E27FC236}">
                <a16:creationId xmlns:a16="http://schemas.microsoft.com/office/drawing/2014/main" id="{3633F26A-8639-DE1A-DE9C-AFD9BB218AA8}"/>
              </a:ext>
            </a:extLst>
          </p:cNvPr>
          <p:cNvSpPr/>
          <p:nvPr/>
        </p:nvSpPr>
        <p:spPr>
          <a:xfrm>
            <a:off x="1020763" y="1009650"/>
            <a:ext cx="1585912" cy="468313"/>
          </a:xfrm>
          <a:prstGeom prst="roundRect">
            <a:avLst/>
          </a:prstGeom>
          <a:noFill/>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pl-PL"/>
          </a:p>
        </p:txBody>
      </p:sp>
      <p:sp>
        <p:nvSpPr>
          <p:cNvPr id="31754" name="Symbol zastępczy tekstu 4">
            <a:extLst>
              <a:ext uri="{FF2B5EF4-FFF2-40B4-BE49-F238E27FC236}">
                <a16:creationId xmlns:a16="http://schemas.microsoft.com/office/drawing/2014/main" id="{7092709D-4F27-192B-2900-FADA27EE4971}"/>
              </a:ext>
            </a:extLst>
          </p:cNvPr>
          <p:cNvSpPr>
            <a:spLocks noGrp="1"/>
          </p:cNvSpPr>
          <p:nvPr>
            <p:ph type="body" sz="quarter" idx="22"/>
          </p:nvPr>
        </p:nvSpPr>
        <p:spPr bwMode="auto">
          <a:xfrm>
            <a:off x="3880485" y="855663"/>
            <a:ext cx="1926590" cy="118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pl-PL" altLang="pl-PL" dirty="0"/>
          </a:p>
          <a:p>
            <a:pPr algn="ctr"/>
            <a:r>
              <a:rPr lang="pl-PL" altLang="pl-PL" dirty="0"/>
              <a:t>OBOWIĄZKI</a:t>
            </a:r>
          </a:p>
        </p:txBody>
      </p:sp>
      <p:sp>
        <p:nvSpPr>
          <p:cNvPr id="15" name="Prostokąt zaokrąglony 14">
            <a:extLst>
              <a:ext uri="{FF2B5EF4-FFF2-40B4-BE49-F238E27FC236}">
                <a16:creationId xmlns:a16="http://schemas.microsoft.com/office/drawing/2014/main" id="{A87F5EFC-0A1D-26D5-1EAF-B35471996029}"/>
              </a:ext>
            </a:extLst>
          </p:cNvPr>
          <p:cNvSpPr/>
          <p:nvPr/>
        </p:nvSpPr>
        <p:spPr>
          <a:xfrm>
            <a:off x="3697288" y="1176338"/>
            <a:ext cx="1749425" cy="603250"/>
          </a:xfrm>
          <a:prstGeom prst="roundRect">
            <a:avLst/>
          </a:prstGeom>
          <a:no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6" name="Prostokąt zaokrąglony 15">
            <a:extLst>
              <a:ext uri="{FF2B5EF4-FFF2-40B4-BE49-F238E27FC236}">
                <a16:creationId xmlns:a16="http://schemas.microsoft.com/office/drawing/2014/main" id="{196929F4-3CF7-298C-D2E2-7D43A6385BC2}"/>
              </a:ext>
            </a:extLst>
          </p:cNvPr>
          <p:cNvSpPr/>
          <p:nvPr/>
        </p:nvSpPr>
        <p:spPr>
          <a:xfrm>
            <a:off x="4056063" y="1008063"/>
            <a:ext cx="1584325" cy="469900"/>
          </a:xfrm>
          <a:prstGeom prst="roundRect">
            <a:avLst/>
          </a:prstGeom>
          <a:noFill/>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pl-PL"/>
          </a:p>
        </p:txBody>
      </p:sp>
      <p:sp>
        <p:nvSpPr>
          <p:cNvPr id="31757" name="Symbol zastępczy tekstu 4">
            <a:extLst>
              <a:ext uri="{FF2B5EF4-FFF2-40B4-BE49-F238E27FC236}">
                <a16:creationId xmlns:a16="http://schemas.microsoft.com/office/drawing/2014/main" id="{72B96FB4-5C84-9BD8-3240-5F2BF7BD3A8C}"/>
              </a:ext>
            </a:extLst>
          </p:cNvPr>
          <p:cNvSpPr>
            <a:spLocks noGrp="1"/>
          </p:cNvSpPr>
          <p:nvPr>
            <p:ph type="body" sz="quarter" idx="22"/>
          </p:nvPr>
        </p:nvSpPr>
        <p:spPr bwMode="auto">
          <a:xfrm>
            <a:off x="6000750" y="885825"/>
            <a:ext cx="2468563" cy="1185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pl-PL" altLang="pl-PL" dirty="0"/>
          </a:p>
          <a:p>
            <a:pPr algn="ctr"/>
            <a:r>
              <a:rPr lang="pl-PL" altLang="pl-PL" dirty="0"/>
              <a:t>UBEZPIECZENIA</a:t>
            </a:r>
          </a:p>
        </p:txBody>
      </p:sp>
      <p:sp>
        <p:nvSpPr>
          <p:cNvPr id="18" name="Prostokąt zaokrąglony 17">
            <a:extLst>
              <a:ext uri="{FF2B5EF4-FFF2-40B4-BE49-F238E27FC236}">
                <a16:creationId xmlns:a16="http://schemas.microsoft.com/office/drawing/2014/main" id="{3F139800-85F2-743F-204F-58148C18028A}"/>
              </a:ext>
            </a:extLst>
          </p:cNvPr>
          <p:cNvSpPr/>
          <p:nvPr/>
        </p:nvSpPr>
        <p:spPr>
          <a:xfrm>
            <a:off x="6470650" y="1047750"/>
            <a:ext cx="1585913" cy="469900"/>
          </a:xfrm>
          <a:prstGeom prst="roundRect">
            <a:avLst/>
          </a:prstGeom>
          <a:noFill/>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pl-PL"/>
          </a:p>
        </p:txBody>
      </p:sp>
      <p:pic>
        <p:nvPicPr>
          <p:cNvPr id="68610" name="Picture 2" descr="Zdjęcie ilustracyjne">
            <a:extLst>
              <a:ext uri="{FF2B5EF4-FFF2-40B4-BE49-F238E27FC236}">
                <a16:creationId xmlns:a16="http://schemas.microsoft.com/office/drawing/2014/main" id="{24F74B8F-720F-C76D-4AE5-C75D8897CB5F}"/>
              </a:ext>
            </a:extLst>
          </p:cNvPr>
          <p:cNvPicPr>
            <a:picLocks noChangeAspect="1" noChangeArrowheads="1"/>
          </p:cNvPicPr>
          <p:nvPr/>
        </p:nvPicPr>
        <p:blipFill>
          <a:blip r:embed="rId3"/>
          <a:srcRect/>
          <a:stretch>
            <a:fillRect/>
          </a:stretch>
        </p:blipFill>
        <p:spPr bwMode="auto">
          <a:xfrm>
            <a:off x="350803" y="3667328"/>
            <a:ext cx="2986638" cy="19910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ymbol zastępczy tekstu 1">
            <a:extLst>
              <a:ext uri="{FF2B5EF4-FFF2-40B4-BE49-F238E27FC236}">
                <a16:creationId xmlns:a16="http://schemas.microsoft.com/office/drawing/2014/main" id="{949BE93A-5D56-8F3F-5D59-13E35A0E2E16}"/>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USOS – CO TO TAKIEGO?</a:t>
            </a:r>
          </a:p>
        </p:txBody>
      </p:sp>
      <p:sp>
        <p:nvSpPr>
          <p:cNvPr id="7" name="Prostokąt 6">
            <a:extLst>
              <a:ext uri="{FF2B5EF4-FFF2-40B4-BE49-F238E27FC236}">
                <a16:creationId xmlns:a16="http://schemas.microsoft.com/office/drawing/2014/main" id="{7DE204AC-4009-4DAB-610C-E29170AAF3CB}"/>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2774" name="Obraz 7">
            <a:extLst>
              <a:ext uri="{FF2B5EF4-FFF2-40B4-BE49-F238E27FC236}">
                <a16:creationId xmlns:a16="http://schemas.microsoft.com/office/drawing/2014/main" id="{AA4A2DE0-5A48-FDB1-C8C7-0B600920F4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Obraz 8">
            <a:extLst>
              <a:ext uri="{FF2B5EF4-FFF2-40B4-BE49-F238E27FC236}">
                <a16:creationId xmlns:a16="http://schemas.microsoft.com/office/drawing/2014/main" id="{CB8758D6-20E5-C6BC-8141-6A86A978CE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Obraz 9">
            <a:extLst>
              <a:ext uri="{FF2B5EF4-FFF2-40B4-BE49-F238E27FC236}">
                <a16:creationId xmlns:a16="http://schemas.microsoft.com/office/drawing/2014/main" id="{B326D807-2D71-8A89-C557-4280CA46A9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Obraz 11">
            <a:extLst>
              <a:ext uri="{FF2B5EF4-FFF2-40B4-BE49-F238E27FC236}">
                <a16:creationId xmlns:a16="http://schemas.microsoft.com/office/drawing/2014/main" id="{0AC0E59F-FD88-E4D2-1DEE-65E30B1E02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Obraz 14">
            <a:extLst>
              <a:ext uri="{FF2B5EF4-FFF2-40B4-BE49-F238E27FC236}">
                <a16:creationId xmlns:a16="http://schemas.microsoft.com/office/drawing/2014/main" id="{81F3B6AC-56B6-D153-790D-1617ED27C59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Obraz 15">
            <a:hlinkClick r:id="rId7" action="ppaction://hlinksldjump"/>
            <a:extLst>
              <a:ext uri="{FF2B5EF4-FFF2-40B4-BE49-F238E27FC236}">
                <a16:creationId xmlns:a16="http://schemas.microsoft.com/office/drawing/2014/main" id="{122A3F6B-8941-0567-0E27-0F2A1797BF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rostokąt 16">
            <a:extLst>
              <a:ext uri="{FF2B5EF4-FFF2-40B4-BE49-F238E27FC236}">
                <a16:creationId xmlns:a16="http://schemas.microsoft.com/office/drawing/2014/main" id="{3B64B2CB-988E-600A-ACD2-798B41C6C6B4}"/>
              </a:ext>
            </a:extLst>
          </p:cNvPr>
          <p:cNvSpPr/>
          <p:nvPr/>
        </p:nvSpPr>
        <p:spPr>
          <a:xfrm>
            <a:off x="317500" y="1047750"/>
            <a:ext cx="8351838" cy="2894013"/>
          </a:xfrm>
          <a:prstGeom prst="rect">
            <a:avLst/>
          </a:prstGeom>
        </p:spPr>
        <p:txBody>
          <a:bodyPr>
            <a:spAutoFit/>
          </a:bodyPr>
          <a:lstStyle/>
          <a:p>
            <a:pPr eaLnBrk="1" fontAlgn="auto" hangingPunct="1">
              <a:spcBef>
                <a:spcPts val="0"/>
              </a:spcBef>
              <a:spcAft>
                <a:spcPts val="0"/>
              </a:spcAft>
              <a:defRPr/>
            </a:pPr>
            <a:r>
              <a:rPr lang="pl-PL" sz="1400" dirty="0">
                <a:solidFill>
                  <a:srgbClr val="053A98"/>
                </a:solidFill>
                <a:latin typeface="+mn-lt"/>
              </a:rPr>
              <a:t>Uniwersytecki System Obsługi Studiów (USOS) to system informatyczny, który zapewnia kompleksową obsługę toku studiów, studentów, doktorantów oraz pracowników naukowo-dydaktycznych. Pozwala na:</a:t>
            </a:r>
          </a:p>
          <a:p>
            <a:pPr marL="285750" indent="-285750" eaLnBrk="1" fontAlgn="auto" hangingPunct="1">
              <a:spcBef>
                <a:spcPts val="0"/>
              </a:spcBef>
              <a:spcAft>
                <a:spcPts val="0"/>
              </a:spcAft>
              <a:buFont typeface="Arial" panose="020B0604020202020204" pitchFamily="34" charset="0"/>
              <a:buChar char="•"/>
              <a:defRPr/>
            </a:pPr>
            <a:endParaRPr lang="pl-PL" sz="1400" dirty="0">
              <a:solidFill>
                <a:srgbClr val="053A98"/>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składanie wniosków o stypendia (DLA WSZYSTKICH → Wnioski)</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rejestracje na zajęcia (DLA STUDENTÓW → Rejestracja)</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rejestracje na lektoraty, w-f (żetonowe) są dostępne pod adresem </a:t>
            </a:r>
            <a:r>
              <a:rPr lang="pl-PL" sz="1400" b="1" dirty="0">
                <a:solidFill>
                  <a:schemeClr val="tx2">
                    <a:lumMod val="60000"/>
                    <a:lumOff val="40000"/>
                  </a:schemeClr>
                </a:solidFill>
                <a:latin typeface="+mn-lt"/>
                <a:hlinkClick r:id="rId9"/>
              </a:rPr>
              <a:t>https://rejestracje.umk.pl</a:t>
            </a:r>
            <a:endParaRPr lang="pl-PL" sz="1400" b="1" dirty="0">
              <a:solidFill>
                <a:schemeClr val="tx2">
                  <a:lumMod val="60000"/>
                  <a:lumOff val="40000"/>
                </a:schemeClr>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dodanie zdjęcia do legitymacji elektronicznej (DLA WSZYSTKICH → Zdjęcie do legitymacji)</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dostęp do uzyskanych ocen (DLA STUDENTÓW → Oceny końcowe)</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sprawdzanie planu zajęć (MÓJ USOSWEB)</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komunikowanie się (MÓJ USOSWEB → USOSMAIL)</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przeglądanie oferty dydaktycznej uczelni (KATALOG → PRZEDMIOTY)</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zapoznanie się z wymaganiami przedmiotowymi i punktowymi na poszczególnych programach studiów                         (KATALOG → STUDIA).</a:t>
            </a:r>
          </a:p>
        </p:txBody>
      </p:sp>
      <p:sp>
        <p:nvSpPr>
          <p:cNvPr id="32781" name="pole tekstowe 2">
            <a:extLst>
              <a:ext uri="{FF2B5EF4-FFF2-40B4-BE49-F238E27FC236}">
                <a16:creationId xmlns:a16="http://schemas.microsoft.com/office/drawing/2014/main" id="{4BC5A605-7569-16D0-5C89-85EBAA7022EB}"/>
              </a:ext>
            </a:extLst>
          </p:cNvPr>
          <p:cNvSpPr txBox="1">
            <a:spLocks noChangeArrowheads="1"/>
          </p:cNvSpPr>
          <p:nvPr/>
        </p:nvSpPr>
        <p:spPr bwMode="auto">
          <a:xfrm>
            <a:off x="755650" y="4413250"/>
            <a:ext cx="14049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2400">
              <a:solidFill>
                <a:srgbClr val="254AA5"/>
              </a:solidFill>
              <a:cs typeface="Calibri" panose="020F0502020204030204" pitchFamily="34" charset="0"/>
            </a:endParaRPr>
          </a:p>
        </p:txBody>
      </p:sp>
      <p:sp>
        <p:nvSpPr>
          <p:cNvPr id="32782" name="Prostokąt 4">
            <a:extLst>
              <a:ext uri="{FF2B5EF4-FFF2-40B4-BE49-F238E27FC236}">
                <a16:creationId xmlns:a16="http://schemas.microsoft.com/office/drawing/2014/main" id="{BF8AFCD8-23CC-2596-1F05-CC2CCC1A4A56}"/>
              </a:ext>
            </a:extLst>
          </p:cNvPr>
          <p:cNvSpPr>
            <a:spLocks noChangeArrowheads="1"/>
          </p:cNvSpPr>
          <p:nvPr/>
        </p:nvSpPr>
        <p:spPr bwMode="auto">
          <a:xfrm>
            <a:off x="317500" y="4081463"/>
            <a:ext cx="90312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dirty="0">
                <a:solidFill>
                  <a:srgbClr val="053A98"/>
                </a:solidFill>
                <a:cs typeface="Times New Roman" panose="02020603050405020304" pitchFamily="18" charset="0"/>
              </a:rPr>
              <a:t>Szkolenie w posługiwaniu się systemem USOS znajduje się na stronie:</a:t>
            </a:r>
          </a:p>
          <a:p>
            <a:pPr eaLnBrk="1" hangingPunct="1"/>
            <a:endParaRPr lang="pl-PL" altLang="pl-PL" sz="1400" b="1" dirty="0">
              <a:solidFill>
                <a:srgbClr val="558ED5"/>
              </a:solidFill>
              <a:cs typeface="Times New Roman" panose="02020603050405020304" pitchFamily="18" charset="0"/>
            </a:endParaRPr>
          </a:p>
          <a:p>
            <a:pPr eaLnBrk="1" hangingPunct="1"/>
            <a:r>
              <a:rPr lang="pl-PL" altLang="pl-PL" sz="1400" b="1" u="sng" dirty="0">
                <a:solidFill>
                  <a:srgbClr val="558ED5"/>
                </a:solidFill>
                <a:cs typeface="Times New Roman" panose="02020603050405020304" pitchFamily="18" charset="0"/>
                <a:hlinkClick r:id="rId10"/>
              </a:rPr>
              <a:t>https://www.wl.cm.umk.pl/panel/wp-content/uploads/USOS.pdf</a:t>
            </a:r>
            <a:endParaRPr lang="pl-PL" altLang="pl-PL" sz="1400" b="1" dirty="0">
              <a:solidFill>
                <a:srgbClr val="558ED5"/>
              </a:solidFill>
            </a:endParaRPr>
          </a:p>
        </p:txBody>
      </p:sp>
      <p:sp>
        <p:nvSpPr>
          <p:cNvPr id="2" name="pole tekstowe 1">
            <a:extLst>
              <a:ext uri="{FF2B5EF4-FFF2-40B4-BE49-F238E27FC236}">
                <a16:creationId xmlns:a16="http://schemas.microsoft.com/office/drawing/2014/main" id="{8B90AE97-4092-44BB-BD7E-9833F61CC129}"/>
              </a:ext>
            </a:extLst>
          </p:cNvPr>
          <p:cNvSpPr txBox="1"/>
          <p:nvPr/>
        </p:nvSpPr>
        <p:spPr>
          <a:xfrm>
            <a:off x="382905" y="5017770"/>
            <a:ext cx="8195310" cy="800668"/>
          </a:xfrm>
          <a:prstGeom prst="rect">
            <a:avLst/>
          </a:prstGeom>
          <a:noFill/>
        </p:spPr>
        <p:txBody>
          <a:bodyPr wrap="square" lIns="0" tIns="0" rIns="0" rtlCol="0">
            <a:spAutoFit/>
          </a:bodyPr>
          <a:lstStyle/>
          <a:p>
            <a:pPr algn="just">
              <a:lnSpc>
                <a:spcPts val="3000"/>
              </a:lnSpc>
              <a:tabLst/>
            </a:pPr>
            <a:r>
              <a:rPr lang="pl-PL" sz="2400" b="1" dirty="0">
                <a:solidFill>
                  <a:srgbClr val="FF0000"/>
                </a:solidFill>
                <a:latin typeface="Calibri" pitchFamily="18" charset="0"/>
                <a:cs typeface="Calibri" pitchFamily="18" charset="0"/>
              </a:rPr>
              <a:t>Obowiązkiem każdego studenta jest weryfikowanie danych </a:t>
            </a:r>
            <a:br>
              <a:rPr lang="pl-PL" sz="2400" b="1" dirty="0">
                <a:solidFill>
                  <a:srgbClr val="FF0000"/>
                </a:solidFill>
                <a:latin typeface="Calibri" pitchFamily="18" charset="0"/>
                <a:cs typeface="Calibri" pitchFamily="18" charset="0"/>
              </a:rPr>
            </a:br>
            <a:r>
              <a:rPr lang="pl-PL" sz="2400" b="1" dirty="0">
                <a:solidFill>
                  <a:srgbClr val="FF0000"/>
                </a:solidFill>
                <a:latin typeface="Calibri" pitchFamily="18" charset="0"/>
                <a:cs typeface="Calibri" pitchFamily="18" charset="0"/>
              </a:rPr>
              <a:t>i ocen w systemie USOS oraz odbieranie poczty ,,uczelnianej’’.</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13">
            <a:extLst>
              <a:ext uri="{FF2B5EF4-FFF2-40B4-BE49-F238E27FC236}">
                <a16:creationId xmlns:a16="http://schemas.microsoft.com/office/drawing/2014/main" id="{B203BDD2-167D-C7F9-4A3E-4DCD1A71374C}"/>
              </a:ext>
            </a:extLst>
          </p:cNvPr>
          <p:cNvSpPr>
            <a:spLocks noGrp="1"/>
          </p:cNvSpPr>
          <p:nvPr>
            <p:ph type="body" sz="quarter" idx="12"/>
          </p:nvPr>
        </p:nvSpPr>
        <p:spPr bwMode="auto">
          <a:xfrm>
            <a:off x="2808288" y="1268413"/>
            <a:ext cx="5757862"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hlinkClick r:id="rId2" action="ppaction://hlinksldjump"/>
              </a:rPr>
              <a:t> NASZ PATRON</a:t>
            </a:r>
            <a:endParaRPr lang="en-US" altLang="pl-PL" sz="1200"/>
          </a:p>
        </p:txBody>
      </p:sp>
      <p:sp>
        <p:nvSpPr>
          <p:cNvPr id="15363" name="Text Placeholder 14">
            <a:extLst>
              <a:ext uri="{FF2B5EF4-FFF2-40B4-BE49-F238E27FC236}">
                <a16:creationId xmlns:a16="http://schemas.microsoft.com/office/drawing/2014/main" id="{4C594EF5-6E86-DFAA-E782-009E2E9A5037}"/>
              </a:ext>
            </a:extLst>
          </p:cNvPr>
          <p:cNvSpPr>
            <a:spLocks noGrp="1"/>
          </p:cNvSpPr>
          <p:nvPr>
            <p:ph type="body" sz="quarter" idx="13"/>
          </p:nvPr>
        </p:nvSpPr>
        <p:spPr bwMode="auto">
          <a:xfrm>
            <a:off x="2811463" y="1457325"/>
            <a:ext cx="5930900" cy="261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dirty="0">
                <a:hlinkClick r:id="rId3" action="ppaction://hlinksldjump"/>
              </a:rPr>
              <a:t> </a:t>
            </a:r>
            <a:r>
              <a:rPr lang="pl-PL" altLang="pl-PL" sz="1200" dirty="0">
                <a:hlinkClick r:id="rId4" action="ppaction://hlinksldjump"/>
              </a:rPr>
              <a:t>STRUKTURA WYDZIAŁU LEKARSKIEGO</a:t>
            </a:r>
            <a:endParaRPr lang="en-US" altLang="pl-PL" sz="1200" dirty="0"/>
          </a:p>
        </p:txBody>
      </p:sp>
      <p:sp>
        <p:nvSpPr>
          <p:cNvPr id="15364" name="Text Placeholder 16">
            <a:extLst>
              <a:ext uri="{FF2B5EF4-FFF2-40B4-BE49-F238E27FC236}">
                <a16:creationId xmlns:a16="http://schemas.microsoft.com/office/drawing/2014/main" id="{C2D5F8DB-BA8E-CE1F-4173-A7B8247B2523}"/>
              </a:ext>
            </a:extLst>
          </p:cNvPr>
          <p:cNvSpPr>
            <a:spLocks noGrp="1"/>
          </p:cNvSpPr>
          <p:nvPr>
            <p:ph type="body" sz="quarter" idx="15"/>
          </p:nvPr>
        </p:nvSpPr>
        <p:spPr bwMode="auto">
          <a:xfrm>
            <a:off x="2808288" y="1689100"/>
            <a:ext cx="6256337" cy="288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solidFill>
                  <a:schemeClr val="tx2"/>
                </a:solidFill>
              </a:rPr>
              <a:t> </a:t>
            </a:r>
            <a:r>
              <a:rPr lang="pl-PL" altLang="pl-PL" sz="1200">
                <a:solidFill>
                  <a:schemeClr val="tx2"/>
                </a:solidFill>
                <a:hlinkClick r:id="rId3" action="ppaction://hlinksldjump"/>
              </a:rPr>
              <a:t>STRUKTURA WYDZIAŁU LEKARSKIEGO cd.</a:t>
            </a:r>
            <a:endParaRPr lang="en-US" altLang="pl-PL" sz="1200">
              <a:solidFill>
                <a:schemeClr val="tx2"/>
              </a:solidFill>
            </a:endParaRPr>
          </a:p>
        </p:txBody>
      </p:sp>
      <p:sp>
        <p:nvSpPr>
          <p:cNvPr id="15365" name="Text Placeholder 17">
            <a:extLst>
              <a:ext uri="{FF2B5EF4-FFF2-40B4-BE49-F238E27FC236}">
                <a16:creationId xmlns:a16="http://schemas.microsoft.com/office/drawing/2014/main" id="{D7802C68-E91C-F96F-5205-68E3C6AB5EF8}"/>
              </a:ext>
            </a:extLst>
          </p:cNvPr>
          <p:cNvSpPr>
            <a:spLocks noGrp="1"/>
          </p:cNvSpPr>
          <p:nvPr>
            <p:ph type="body" sz="quarter" idx="16"/>
          </p:nvPr>
        </p:nvSpPr>
        <p:spPr bwMode="auto">
          <a:xfrm>
            <a:off x="2811463" y="1885950"/>
            <a:ext cx="6007100" cy="271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t> </a:t>
            </a:r>
            <a:r>
              <a:rPr lang="pl-PL" altLang="pl-PL" sz="1200">
                <a:hlinkClick r:id="rId5" action="ppaction://hlinksldjump"/>
              </a:rPr>
              <a:t>WŁADZE WYDZIAŁU LEKARSKIEGO - Dziekan</a:t>
            </a:r>
            <a:endParaRPr lang="en-US" altLang="pl-PL" sz="1200"/>
          </a:p>
        </p:txBody>
      </p:sp>
      <p:sp>
        <p:nvSpPr>
          <p:cNvPr id="15366" name="Text Placeholder 18">
            <a:extLst>
              <a:ext uri="{FF2B5EF4-FFF2-40B4-BE49-F238E27FC236}">
                <a16:creationId xmlns:a16="http://schemas.microsoft.com/office/drawing/2014/main" id="{A61BAC94-66CF-37D0-26D9-788B8300809F}"/>
              </a:ext>
            </a:extLst>
          </p:cNvPr>
          <p:cNvSpPr>
            <a:spLocks noGrp="1"/>
          </p:cNvSpPr>
          <p:nvPr>
            <p:ph type="body" sz="quarter" idx="17"/>
          </p:nvPr>
        </p:nvSpPr>
        <p:spPr bwMode="auto">
          <a:xfrm>
            <a:off x="2811463" y="2100263"/>
            <a:ext cx="6257925" cy="28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t> </a:t>
            </a:r>
            <a:r>
              <a:rPr lang="pl-PL" altLang="pl-PL" sz="1200">
                <a:hlinkClick r:id="rId6" action="ppaction://hlinksldjump"/>
              </a:rPr>
              <a:t>WŁADZE WYDZIAŁU LEKARSKIEGO - Prodziekan ds. studenckich</a:t>
            </a:r>
            <a:endParaRPr lang="en-US" altLang="pl-PL" sz="1200"/>
          </a:p>
        </p:txBody>
      </p:sp>
      <p:sp>
        <p:nvSpPr>
          <p:cNvPr id="15367" name="Text Placeholder 19">
            <a:extLst>
              <a:ext uri="{FF2B5EF4-FFF2-40B4-BE49-F238E27FC236}">
                <a16:creationId xmlns:a16="http://schemas.microsoft.com/office/drawing/2014/main" id="{305E55A5-ED72-FB4A-16E4-EEAB6DE92D0E}"/>
              </a:ext>
            </a:extLst>
          </p:cNvPr>
          <p:cNvSpPr>
            <a:spLocks noGrp="1"/>
          </p:cNvSpPr>
          <p:nvPr>
            <p:ph type="body" sz="quarter" idx="18"/>
          </p:nvPr>
        </p:nvSpPr>
        <p:spPr bwMode="auto">
          <a:xfrm>
            <a:off x="2809875" y="2314575"/>
            <a:ext cx="6251575" cy="271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t> </a:t>
            </a:r>
            <a:r>
              <a:rPr lang="pl-PL" altLang="pl-PL" sz="1200">
                <a:hlinkClick r:id="rId7" action="ppaction://hlinksldjump"/>
              </a:rPr>
              <a:t>WŁADZE WYDZIAŁU LEKARSKIEGO - Prodziekan ds. finansów i dydaktyki</a:t>
            </a:r>
            <a:endParaRPr lang="en-US" altLang="pl-PL" sz="1200"/>
          </a:p>
        </p:txBody>
      </p:sp>
      <p:sp>
        <p:nvSpPr>
          <p:cNvPr id="15368" name="Text Placeholder 22">
            <a:extLst>
              <a:ext uri="{FF2B5EF4-FFF2-40B4-BE49-F238E27FC236}">
                <a16:creationId xmlns:a16="http://schemas.microsoft.com/office/drawing/2014/main" id="{D02BC925-3DCD-3AF5-5A5C-E099C82E94E6}"/>
              </a:ext>
            </a:extLst>
          </p:cNvPr>
          <p:cNvSpPr>
            <a:spLocks noGrp="1"/>
          </p:cNvSpPr>
          <p:nvPr>
            <p:ph type="body" sz="quarter" idx="21"/>
          </p:nvPr>
        </p:nvSpPr>
        <p:spPr bwMode="auto">
          <a:xfrm>
            <a:off x="2808288" y="1047750"/>
            <a:ext cx="5757862" cy="288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t> </a:t>
            </a:r>
            <a:r>
              <a:rPr lang="pl-PL" altLang="pl-PL" sz="1200">
                <a:hlinkClick r:id="rId8" action="ppaction://hlinksldjump"/>
              </a:rPr>
              <a:t>HISTORIA</a:t>
            </a:r>
            <a:endParaRPr lang="en-US" altLang="pl-PL" sz="1200"/>
          </a:p>
        </p:txBody>
      </p:sp>
      <p:sp>
        <p:nvSpPr>
          <p:cNvPr id="15369" name="Text Placeholder 23">
            <a:extLst>
              <a:ext uri="{FF2B5EF4-FFF2-40B4-BE49-F238E27FC236}">
                <a16:creationId xmlns:a16="http://schemas.microsoft.com/office/drawing/2014/main" id="{80E9E9BE-26CF-E8EC-B8B9-4D74E280A30A}"/>
              </a:ext>
            </a:extLst>
          </p:cNvPr>
          <p:cNvSpPr>
            <a:spLocks noGrp="1"/>
          </p:cNvSpPr>
          <p:nvPr>
            <p:ph type="body" sz="quarter" idx="22"/>
          </p:nvPr>
        </p:nvSpPr>
        <p:spPr bwMode="auto">
          <a:xfrm>
            <a:off x="2798763" y="831850"/>
            <a:ext cx="5759450" cy="25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t> </a:t>
            </a:r>
            <a:r>
              <a:rPr lang="pl-PL" altLang="pl-PL" sz="1200">
                <a:hlinkClick r:id="rId9" action="ppaction://hlinksldjump"/>
              </a:rPr>
              <a:t>NAJWAŻNIEJSZE AKTY PRAWNE UCZELNI</a:t>
            </a:r>
            <a:endParaRPr lang="en-US" altLang="pl-PL" sz="1200"/>
          </a:p>
        </p:txBody>
      </p:sp>
      <p:sp>
        <p:nvSpPr>
          <p:cNvPr id="15370" name="Text Placeholder 24">
            <a:extLst>
              <a:ext uri="{FF2B5EF4-FFF2-40B4-BE49-F238E27FC236}">
                <a16:creationId xmlns:a16="http://schemas.microsoft.com/office/drawing/2014/main" id="{47AE5319-4465-420E-4C79-8FB909144BA4}"/>
              </a:ext>
            </a:extLst>
          </p:cNvPr>
          <p:cNvSpPr>
            <a:spLocks noGrp="1"/>
          </p:cNvSpPr>
          <p:nvPr>
            <p:ph type="body" sz="quarter" idx="23"/>
          </p:nvPr>
        </p:nvSpPr>
        <p:spPr bwMode="auto">
          <a:xfrm>
            <a:off x="2798763" y="639763"/>
            <a:ext cx="5759450" cy="319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solidFill>
                  <a:schemeClr val="tx2"/>
                </a:solidFill>
              </a:rPr>
              <a:t> </a:t>
            </a:r>
            <a:r>
              <a:rPr lang="pl-PL" altLang="pl-PL" sz="1200">
                <a:solidFill>
                  <a:schemeClr val="tx2"/>
                </a:solidFill>
                <a:hlinkClick r:id="rId10" action="ppaction://hlinksldjump"/>
              </a:rPr>
              <a:t>WŁADZE UNIWERSYTETU MIKOŁAJA KOPERNIKA</a:t>
            </a:r>
            <a:endParaRPr lang="en-US" altLang="pl-PL" sz="1200">
              <a:solidFill>
                <a:schemeClr val="tx2"/>
              </a:solidFill>
            </a:endParaRPr>
          </a:p>
        </p:txBody>
      </p:sp>
      <p:sp>
        <p:nvSpPr>
          <p:cNvPr id="28" name="Text Placeholder 19">
            <a:extLst>
              <a:ext uri="{FF2B5EF4-FFF2-40B4-BE49-F238E27FC236}">
                <a16:creationId xmlns:a16="http://schemas.microsoft.com/office/drawing/2014/main" id="{599037CE-A75B-61D5-A405-B75CC2A87151}"/>
              </a:ext>
            </a:extLst>
          </p:cNvPr>
          <p:cNvSpPr txBox="1">
            <a:spLocks/>
          </p:cNvSpPr>
          <p:nvPr/>
        </p:nvSpPr>
        <p:spPr>
          <a:xfrm>
            <a:off x="2808288" y="2527300"/>
            <a:ext cx="5713412" cy="268288"/>
          </a:xfrm>
          <a:prstGeom prst="rect">
            <a:avLst/>
          </a:prstGeom>
        </p:spPr>
        <p:txBody>
          <a:bodyPr/>
          <a:lstStyle>
            <a:lvl1pPr marL="0" indent="0" algn="l" defTabSz="457200" rtl="0" eaLnBrk="1" latinLnBrk="0" hangingPunct="1">
              <a:spcBef>
                <a:spcPct val="20000"/>
              </a:spcBef>
              <a:buFont typeface="Arial"/>
              <a:buNone/>
              <a:defRPr sz="1600" b="0" kern="1200" baseline="0">
                <a:solidFill>
                  <a:srgbClr val="053A9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Wingdings" panose="05000000000000000000" pitchFamily="2" charset="2"/>
              <a:buChar char="v"/>
              <a:defRPr/>
            </a:pPr>
            <a:r>
              <a:rPr lang="pl-PL" sz="1200" dirty="0"/>
              <a:t> </a:t>
            </a:r>
            <a:r>
              <a:rPr lang="pl-PL" sz="1200" dirty="0">
                <a:hlinkClick r:id="rId11" action="ppaction://hlinksldjump"/>
              </a:rPr>
              <a:t>WŁADZE WYDZIAŁU LEKARSKIEGO - Prodziekan </a:t>
            </a:r>
            <a:r>
              <a:rPr lang="pl-PL" sz="1200" dirty="0" err="1">
                <a:hlinkClick r:id="rId11" action="ppaction://hlinksldjump"/>
              </a:rPr>
              <a:t>ds.nauki</a:t>
            </a:r>
            <a:endParaRPr lang="pl-PL" sz="1200" dirty="0"/>
          </a:p>
          <a:p>
            <a:pPr fontAlgn="auto">
              <a:spcAft>
                <a:spcPts val="0"/>
              </a:spcAft>
              <a:defRPr/>
            </a:pPr>
            <a:endParaRPr lang="en-US" sz="1200" dirty="0"/>
          </a:p>
        </p:txBody>
      </p:sp>
      <p:sp>
        <p:nvSpPr>
          <p:cNvPr id="29" name="Text Placeholder 19">
            <a:extLst>
              <a:ext uri="{FF2B5EF4-FFF2-40B4-BE49-F238E27FC236}">
                <a16:creationId xmlns:a16="http://schemas.microsoft.com/office/drawing/2014/main" id="{9C709D9F-CFA4-32BA-E4E8-6C81031AD899}"/>
              </a:ext>
            </a:extLst>
          </p:cNvPr>
          <p:cNvSpPr txBox="1">
            <a:spLocks/>
          </p:cNvSpPr>
          <p:nvPr/>
        </p:nvSpPr>
        <p:spPr>
          <a:xfrm>
            <a:off x="2811463" y="2736850"/>
            <a:ext cx="5715000" cy="268288"/>
          </a:xfrm>
          <a:prstGeom prst="rect">
            <a:avLst/>
          </a:prstGeom>
        </p:spPr>
        <p:txBody>
          <a:bodyPr/>
          <a:lstStyle>
            <a:lvl1pPr marL="0" indent="0" algn="l" defTabSz="457200" rtl="0" eaLnBrk="1" latinLnBrk="0" hangingPunct="1">
              <a:spcBef>
                <a:spcPct val="20000"/>
              </a:spcBef>
              <a:buFont typeface="Arial"/>
              <a:buNone/>
              <a:defRPr sz="1600" b="0" kern="1200" baseline="0">
                <a:solidFill>
                  <a:srgbClr val="053A9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Wingdings" panose="05000000000000000000" pitchFamily="2" charset="2"/>
              <a:buChar char="v"/>
              <a:defRPr/>
            </a:pPr>
            <a:r>
              <a:rPr lang="pl-PL" sz="1200" dirty="0"/>
              <a:t> </a:t>
            </a:r>
            <a:r>
              <a:rPr lang="pl-PL" sz="1200" dirty="0">
                <a:hlinkClick r:id="rId12" action="ppaction://hlinksldjump"/>
              </a:rPr>
              <a:t>FORMY NAUCZANIA</a:t>
            </a:r>
            <a:endParaRPr lang="pl-PL" sz="1200" dirty="0"/>
          </a:p>
          <a:p>
            <a:pPr fontAlgn="auto">
              <a:spcAft>
                <a:spcPts val="0"/>
              </a:spcAft>
              <a:defRPr/>
            </a:pPr>
            <a:endParaRPr lang="pl-PL" sz="1200" dirty="0"/>
          </a:p>
          <a:p>
            <a:pPr fontAlgn="auto">
              <a:spcAft>
                <a:spcPts val="0"/>
              </a:spcAft>
              <a:defRPr/>
            </a:pPr>
            <a:endParaRPr lang="en-US" sz="1200" dirty="0"/>
          </a:p>
        </p:txBody>
      </p:sp>
      <p:sp>
        <p:nvSpPr>
          <p:cNvPr id="15373" name="Text Placeholder 18">
            <a:extLst>
              <a:ext uri="{FF2B5EF4-FFF2-40B4-BE49-F238E27FC236}">
                <a16:creationId xmlns:a16="http://schemas.microsoft.com/office/drawing/2014/main" id="{8EFBFB61-DDF6-CAB6-B62E-463B6EEB5D8A}"/>
              </a:ext>
            </a:extLst>
          </p:cNvPr>
          <p:cNvSpPr txBox="1">
            <a:spLocks/>
          </p:cNvSpPr>
          <p:nvPr/>
        </p:nvSpPr>
        <p:spPr bwMode="auto">
          <a:xfrm>
            <a:off x="2811463" y="2935288"/>
            <a:ext cx="57594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13" action="ppaction://hlinksldjump"/>
              </a:rPr>
              <a:t>OBECNOŚĆ NA ZAJĘCIACH</a:t>
            </a:r>
            <a:endParaRPr lang="en-US" altLang="pl-PL" sz="1200">
              <a:solidFill>
                <a:srgbClr val="053A98"/>
              </a:solidFill>
            </a:endParaRPr>
          </a:p>
        </p:txBody>
      </p:sp>
      <p:sp>
        <p:nvSpPr>
          <p:cNvPr id="16" name="Text Placeholder 19">
            <a:extLst>
              <a:ext uri="{FF2B5EF4-FFF2-40B4-BE49-F238E27FC236}">
                <a16:creationId xmlns:a16="http://schemas.microsoft.com/office/drawing/2014/main" id="{8CEF8695-4643-E1C2-1714-D3CF3C0FC2CF}"/>
              </a:ext>
            </a:extLst>
          </p:cNvPr>
          <p:cNvSpPr txBox="1">
            <a:spLocks/>
          </p:cNvSpPr>
          <p:nvPr/>
        </p:nvSpPr>
        <p:spPr>
          <a:xfrm>
            <a:off x="2811463" y="3152775"/>
            <a:ext cx="5715000" cy="288925"/>
          </a:xfrm>
          <a:prstGeom prst="rect">
            <a:avLst/>
          </a:prstGeom>
        </p:spPr>
        <p:txBody>
          <a:bodyPr/>
          <a:lstStyle>
            <a:lvl1pPr marL="0" indent="0" algn="l" defTabSz="457200" rtl="0" eaLnBrk="1" latinLnBrk="0" hangingPunct="1">
              <a:spcBef>
                <a:spcPct val="20000"/>
              </a:spcBef>
              <a:buFont typeface="Arial"/>
              <a:buNone/>
              <a:defRPr sz="1600" b="0" kern="1200" baseline="0">
                <a:solidFill>
                  <a:srgbClr val="053A9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Wingdings" panose="05000000000000000000" pitchFamily="2" charset="2"/>
              <a:buChar char="v"/>
              <a:defRPr/>
            </a:pPr>
            <a:r>
              <a:rPr lang="pl-PL" sz="1200" dirty="0"/>
              <a:t> </a:t>
            </a:r>
            <a:r>
              <a:rPr lang="pl-PL" sz="1200" dirty="0">
                <a:hlinkClick r:id="rId14" action="ppaction://hlinksldjump"/>
              </a:rPr>
              <a:t>OBECNOŚĆ NA ZAJĘCIACH cd.</a:t>
            </a:r>
            <a:endParaRPr lang="pl-PL" sz="1200" dirty="0"/>
          </a:p>
          <a:p>
            <a:pPr fontAlgn="auto">
              <a:spcAft>
                <a:spcPts val="0"/>
              </a:spcAft>
              <a:defRPr/>
            </a:pPr>
            <a:endParaRPr lang="en-US" sz="1200" dirty="0"/>
          </a:p>
        </p:txBody>
      </p:sp>
      <p:sp>
        <p:nvSpPr>
          <p:cNvPr id="15375" name="Text Placeholder 18">
            <a:extLst>
              <a:ext uri="{FF2B5EF4-FFF2-40B4-BE49-F238E27FC236}">
                <a16:creationId xmlns:a16="http://schemas.microsoft.com/office/drawing/2014/main" id="{6A9F5169-858A-270B-97EE-CB17912B8317}"/>
              </a:ext>
            </a:extLst>
          </p:cNvPr>
          <p:cNvSpPr txBox="1">
            <a:spLocks/>
          </p:cNvSpPr>
          <p:nvPr/>
        </p:nvSpPr>
        <p:spPr bwMode="auto">
          <a:xfrm>
            <a:off x="2811463" y="3355975"/>
            <a:ext cx="57594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15" action="ppaction://hlinksldjump"/>
              </a:rPr>
              <a:t>INFORMACJE PRAKTYCZNE</a:t>
            </a:r>
            <a:endParaRPr lang="en-US" altLang="pl-PL" sz="1200">
              <a:solidFill>
                <a:srgbClr val="053A98"/>
              </a:solidFill>
            </a:endParaRPr>
          </a:p>
        </p:txBody>
      </p:sp>
      <p:sp>
        <p:nvSpPr>
          <p:cNvPr id="15376" name="Text Placeholder 18">
            <a:extLst>
              <a:ext uri="{FF2B5EF4-FFF2-40B4-BE49-F238E27FC236}">
                <a16:creationId xmlns:a16="http://schemas.microsoft.com/office/drawing/2014/main" id="{83211269-2EC4-9FCE-9781-CB148D7367B2}"/>
              </a:ext>
            </a:extLst>
          </p:cNvPr>
          <p:cNvSpPr txBox="1">
            <a:spLocks/>
          </p:cNvSpPr>
          <p:nvPr/>
        </p:nvSpPr>
        <p:spPr bwMode="auto">
          <a:xfrm>
            <a:off x="2811463" y="3546475"/>
            <a:ext cx="57594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16" action="ppaction://hlinksldjump"/>
              </a:rPr>
              <a:t>USOS - CO TO TAKIEGO?</a:t>
            </a:r>
            <a:endParaRPr lang="en-US" altLang="pl-PL" sz="1200">
              <a:solidFill>
                <a:srgbClr val="053A98"/>
              </a:solidFill>
            </a:endParaRPr>
          </a:p>
        </p:txBody>
      </p:sp>
      <p:sp>
        <p:nvSpPr>
          <p:cNvPr id="15377" name="Text Placeholder 18">
            <a:extLst>
              <a:ext uri="{FF2B5EF4-FFF2-40B4-BE49-F238E27FC236}">
                <a16:creationId xmlns:a16="http://schemas.microsoft.com/office/drawing/2014/main" id="{61AF131D-36F2-9D71-D004-93E1B97AECA3}"/>
              </a:ext>
            </a:extLst>
          </p:cNvPr>
          <p:cNvSpPr txBox="1">
            <a:spLocks/>
          </p:cNvSpPr>
          <p:nvPr/>
        </p:nvSpPr>
        <p:spPr bwMode="auto">
          <a:xfrm>
            <a:off x="2811463" y="3743325"/>
            <a:ext cx="57594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17" action="ppaction://hlinksldjump"/>
              </a:rPr>
              <a:t>NASZA BAZA DYDAKTYCZNA</a:t>
            </a:r>
            <a:endParaRPr lang="en-US" altLang="pl-PL" sz="1200">
              <a:solidFill>
                <a:srgbClr val="053A98"/>
              </a:solidFill>
            </a:endParaRPr>
          </a:p>
        </p:txBody>
      </p:sp>
      <p:sp>
        <p:nvSpPr>
          <p:cNvPr id="15378" name="Text Placeholder 18">
            <a:extLst>
              <a:ext uri="{FF2B5EF4-FFF2-40B4-BE49-F238E27FC236}">
                <a16:creationId xmlns:a16="http://schemas.microsoft.com/office/drawing/2014/main" id="{5A12920F-A15A-5C2E-C6D0-AA30C1FDC867}"/>
              </a:ext>
            </a:extLst>
          </p:cNvPr>
          <p:cNvSpPr txBox="1">
            <a:spLocks/>
          </p:cNvSpPr>
          <p:nvPr/>
        </p:nvSpPr>
        <p:spPr bwMode="auto">
          <a:xfrm>
            <a:off x="2811463" y="3952875"/>
            <a:ext cx="57594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18" action="ppaction://hlinksldjump"/>
              </a:rPr>
              <a:t>FORMY WERYFIKACJI WIEDZY</a:t>
            </a:r>
            <a:endParaRPr lang="en-US" altLang="pl-PL" sz="1200">
              <a:solidFill>
                <a:srgbClr val="053A98"/>
              </a:solidFill>
            </a:endParaRPr>
          </a:p>
        </p:txBody>
      </p:sp>
      <p:sp>
        <p:nvSpPr>
          <p:cNvPr id="15379" name="Text Placeholder 18">
            <a:extLst>
              <a:ext uri="{FF2B5EF4-FFF2-40B4-BE49-F238E27FC236}">
                <a16:creationId xmlns:a16="http://schemas.microsoft.com/office/drawing/2014/main" id="{FD9DDCBA-2BBB-537B-5925-DC9DAF10A502}"/>
              </a:ext>
            </a:extLst>
          </p:cNvPr>
          <p:cNvSpPr txBox="1">
            <a:spLocks/>
          </p:cNvSpPr>
          <p:nvPr/>
        </p:nvSpPr>
        <p:spPr bwMode="auto">
          <a:xfrm>
            <a:off x="2811463" y="4156075"/>
            <a:ext cx="57594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19" action="ppaction://hlinksldjump"/>
              </a:rPr>
              <a:t>KOLOKWIUM, ZALICZENIE I EGZAMIN - CO TO TAKIEGO?</a:t>
            </a:r>
            <a:endParaRPr lang="en-US" altLang="pl-PL" sz="1200">
              <a:solidFill>
                <a:srgbClr val="053A98"/>
              </a:solidFill>
            </a:endParaRPr>
          </a:p>
        </p:txBody>
      </p:sp>
      <p:sp>
        <p:nvSpPr>
          <p:cNvPr id="15380" name="Text Placeholder 18">
            <a:extLst>
              <a:ext uri="{FF2B5EF4-FFF2-40B4-BE49-F238E27FC236}">
                <a16:creationId xmlns:a16="http://schemas.microsoft.com/office/drawing/2014/main" id="{BA5091E5-B487-13C3-9ED3-96FE55336316}"/>
              </a:ext>
            </a:extLst>
          </p:cNvPr>
          <p:cNvSpPr txBox="1">
            <a:spLocks/>
          </p:cNvSpPr>
          <p:nvPr/>
        </p:nvSpPr>
        <p:spPr bwMode="auto">
          <a:xfrm>
            <a:off x="2811463" y="4349750"/>
            <a:ext cx="5759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0" action="ppaction://hlinksldjump"/>
              </a:rPr>
              <a:t>„POPRAWKA” I „WARUNEK” – CO TO TAKIEGO?</a:t>
            </a:r>
            <a:endParaRPr lang="en-US" altLang="pl-PL" sz="1200">
              <a:solidFill>
                <a:srgbClr val="053A98"/>
              </a:solidFill>
            </a:endParaRPr>
          </a:p>
        </p:txBody>
      </p:sp>
      <p:sp>
        <p:nvSpPr>
          <p:cNvPr id="15381" name="Text Placeholder 18">
            <a:extLst>
              <a:ext uri="{FF2B5EF4-FFF2-40B4-BE49-F238E27FC236}">
                <a16:creationId xmlns:a16="http://schemas.microsoft.com/office/drawing/2014/main" id="{653A80FD-3B7D-EC98-C3CC-40D0B9F9E071}"/>
              </a:ext>
            </a:extLst>
          </p:cNvPr>
          <p:cNvSpPr txBox="1">
            <a:spLocks/>
          </p:cNvSpPr>
          <p:nvPr/>
        </p:nvSpPr>
        <p:spPr bwMode="auto">
          <a:xfrm>
            <a:off x="2808288" y="4570413"/>
            <a:ext cx="57578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1" action="ppaction://hlinksldjump"/>
              </a:rPr>
              <a:t>NASZ BAZA KLINICZNA - Szpital Uniwersytecki nr 1 im. Dr A. Jurasza</a:t>
            </a:r>
            <a:endParaRPr lang="en-US" altLang="pl-PL" sz="1200">
              <a:solidFill>
                <a:srgbClr val="053A98"/>
              </a:solidFill>
            </a:endParaRPr>
          </a:p>
        </p:txBody>
      </p:sp>
      <p:sp>
        <p:nvSpPr>
          <p:cNvPr id="15382" name="Text Placeholder 18">
            <a:extLst>
              <a:ext uri="{FF2B5EF4-FFF2-40B4-BE49-F238E27FC236}">
                <a16:creationId xmlns:a16="http://schemas.microsoft.com/office/drawing/2014/main" id="{E5D08C4C-FD51-50A1-10A3-5970D140F55E}"/>
              </a:ext>
            </a:extLst>
          </p:cNvPr>
          <p:cNvSpPr txBox="1">
            <a:spLocks/>
          </p:cNvSpPr>
          <p:nvPr/>
        </p:nvSpPr>
        <p:spPr bwMode="auto">
          <a:xfrm>
            <a:off x="2798763" y="6183313"/>
            <a:ext cx="57594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endParaRPr lang="pl-PL" altLang="pl-PL" sz="1200">
              <a:solidFill>
                <a:srgbClr val="053A98"/>
              </a:solidFill>
            </a:endParaRPr>
          </a:p>
        </p:txBody>
      </p:sp>
      <p:pic>
        <p:nvPicPr>
          <p:cNvPr id="15383" name="Obraz 34">
            <a:extLst>
              <a:ext uri="{FF2B5EF4-FFF2-40B4-BE49-F238E27FC236}">
                <a16:creationId xmlns:a16="http://schemas.microsoft.com/office/drawing/2014/main" id="{8E88C352-D778-BD7E-1E44-CAF24FB57FF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4" name="Text Placeholder 18">
            <a:extLst>
              <a:ext uri="{FF2B5EF4-FFF2-40B4-BE49-F238E27FC236}">
                <a16:creationId xmlns:a16="http://schemas.microsoft.com/office/drawing/2014/main" id="{D81E9CCF-53C4-1A37-47BD-5D75AF8C0FE8}"/>
              </a:ext>
            </a:extLst>
          </p:cNvPr>
          <p:cNvSpPr txBox="1">
            <a:spLocks/>
          </p:cNvSpPr>
          <p:nvPr/>
        </p:nvSpPr>
        <p:spPr bwMode="auto">
          <a:xfrm>
            <a:off x="2811463" y="4791075"/>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3" action="ppaction://hlinksldjump"/>
              </a:rPr>
              <a:t>NASZ BAZA KLINICZNA - Szpital Uniwersytecki nr 2 im. Dr Jana Biziela</a:t>
            </a:r>
            <a:endParaRPr lang="en-US" altLang="pl-PL" sz="1200">
              <a:solidFill>
                <a:srgbClr val="053A98"/>
              </a:solidFill>
            </a:endParaRPr>
          </a:p>
        </p:txBody>
      </p:sp>
      <p:sp>
        <p:nvSpPr>
          <p:cNvPr id="15385" name="Text Placeholder 18">
            <a:extLst>
              <a:ext uri="{FF2B5EF4-FFF2-40B4-BE49-F238E27FC236}">
                <a16:creationId xmlns:a16="http://schemas.microsoft.com/office/drawing/2014/main" id="{C1C902A2-DF4A-FEDC-65ED-64E975F9F4A1}"/>
              </a:ext>
            </a:extLst>
          </p:cNvPr>
          <p:cNvSpPr txBox="1">
            <a:spLocks/>
          </p:cNvSpPr>
          <p:nvPr/>
        </p:nvSpPr>
        <p:spPr bwMode="auto">
          <a:xfrm>
            <a:off x="2811463" y="5427663"/>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4" action="ppaction://hlinksldjump"/>
              </a:rPr>
              <a:t>BIBLIOTEKA MEDYCZNA</a:t>
            </a:r>
            <a:endParaRPr lang="en-US" altLang="pl-PL" sz="1200">
              <a:solidFill>
                <a:srgbClr val="053A98"/>
              </a:solidFill>
            </a:endParaRPr>
          </a:p>
        </p:txBody>
      </p:sp>
      <p:sp>
        <p:nvSpPr>
          <p:cNvPr id="15386" name="Text Placeholder 18">
            <a:extLst>
              <a:ext uri="{FF2B5EF4-FFF2-40B4-BE49-F238E27FC236}">
                <a16:creationId xmlns:a16="http://schemas.microsoft.com/office/drawing/2014/main" id="{3F594492-E17D-6BD3-8B5D-8E3291ED31A3}"/>
              </a:ext>
            </a:extLst>
          </p:cNvPr>
          <p:cNvSpPr txBox="1">
            <a:spLocks/>
          </p:cNvSpPr>
          <p:nvPr/>
        </p:nvSpPr>
        <p:spPr bwMode="auto">
          <a:xfrm>
            <a:off x="2811463" y="5640388"/>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5" action="ppaction://hlinksldjump"/>
              </a:rPr>
              <a:t>SYLABUS I PLAN ZAJĘĆ – CO TO TAKIEGO?</a:t>
            </a:r>
            <a:endParaRPr lang="en-US" altLang="pl-PL" sz="1200">
              <a:solidFill>
                <a:srgbClr val="053A98"/>
              </a:solidFill>
            </a:endParaRPr>
          </a:p>
        </p:txBody>
      </p:sp>
      <p:sp>
        <p:nvSpPr>
          <p:cNvPr id="15387" name="Text Placeholder 18">
            <a:extLst>
              <a:ext uri="{FF2B5EF4-FFF2-40B4-BE49-F238E27FC236}">
                <a16:creationId xmlns:a16="http://schemas.microsoft.com/office/drawing/2014/main" id="{4C09B6DE-D695-5BDD-CE27-040915311B4B}"/>
              </a:ext>
            </a:extLst>
          </p:cNvPr>
          <p:cNvSpPr txBox="1">
            <a:spLocks/>
          </p:cNvSpPr>
          <p:nvPr/>
        </p:nvSpPr>
        <p:spPr bwMode="auto">
          <a:xfrm>
            <a:off x="2811463" y="5845175"/>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6" action="ppaction://hlinksldjump"/>
              </a:rPr>
              <a:t>ERASMUS+. CHCIELIBYŚCIE STUDIOWAĆ ZA GRANICĄ? PROSZĘ BARDZO </a:t>
            </a:r>
            <a:endParaRPr lang="en-US" altLang="pl-PL" sz="1200">
              <a:solidFill>
                <a:srgbClr val="053A98"/>
              </a:solidFill>
            </a:endParaRPr>
          </a:p>
        </p:txBody>
      </p:sp>
      <p:sp>
        <p:nvSpPr>
          <p:cNvPr id="15388" name="Text Placeholder 18">
            <a:extLst>
              <a:ext uri="{FF2B5EF4-FFF2-40B4-BE49-F238E27FC236}">
                <a16:creationId xmlns:a16="http://schemas.microsoft.com/office/drawing/2014/main" id="{DAC63D21-BAE2-FE6D-345E-5B5434FFF407}"/>
              </a:ext>
            </a:extLst>
          </p:cNvPr>
          <p:cNvSpPr txBox="1">
            <a:spLocks/>
          </p:cNvSpPr>
          <p:nvPr/>
        </p:nvSpPr>
        <p:spPr bwMode="auto">
          <a:xfrm>
            <a:off x="2811463" y="6051550"/>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7" action="ppaction://hlinksldjump"/>
              </a:rPr>
              <a:t>ROZKŁAD ROKU AKADEMICKIEGO</a:t>
            </a:r>
            <a:endParaRPr lang="en-US" altLang="pl-PL" sz="1200">
              <a:solidFill>
                <a:srgbClr val="053A98"/>
              </a:solidFill>
            </a:endParaRPr>
          </a:p>
        </p:txBody>
      </p:sp>
      <p:sp>
        <p:nvSpPr>
          <p:cNvPr id="15389" name="Text Placeholder 18">
            <a:extLst>
              <a:ext uri="{FF2B5EF4-FFF2-40B4-BE49-F238E27FC236}">
                <a16:creationId xmlns:a16="http://schemas.microsoft.com/office/drawing/2014/main" id="{CBE5B3C3-B810-4035-C56C-606E78B9E8ED}"/>
              </a:ext>
            </a:extLst>
          </p:cNvPr>
          <p:cNvSpPr txBox="1">
            <a:spLocks/>
          </p:cNvSpPr>
          <p:nvPr/>
        </p:nvSpPr>
        <p:spPr bwMode="auto">
          <a:xfrm>
            <a:off x="2811463" y="6254750"/>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8" action="ppaction://hlinksldjump"/>
              </a:rPr>
              <a:t>STUDENCKIE KOŁA NAUKOWE</a:t>
            </a:r>
            <a:endParaRPr lang="en-US" altLang="pl-PL" sz="1200">
              <a:solidFill>
                <a:srgbClr val="053A98"/>
              </a:solidFill>
            </a:endParaRPr>
          </a:p>
        </p:txBody>
      </p:sp>
      <p:sp>
        <p:nvSpPr>
          <p:cNvPr id="15390" name="Text Placeholder 18">
            <a:extLst>
              <a:ext uri="{FF2B5EF4-FFF2-40B4-BE49-F238E27FC236}">
                <a16:creationId xmlns:a16="http://schemas.microsoft.com/office/drawing/2014/main" id="{7024F485-D975-25C0-F77D-993D13AFD23E}"/>
              </a:ext>
            </a:extLst>
          </p:cNvPr>
          <p:cNvSpPr txBox="1">
            <a:spLocks/>
          </p:cNvSpPr>
          <p:nvPr/>
        </p:nvSpPr>
        <p:spPr bwMode="auto">
          <a:xfrm>
            <a:off x="2811463" y="5005388"/>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9" action="ppaction://hlinksldjump"/>
              </a:rPr>
              <a:t>BUDYNEK DYDAKTYCZNY "ŁUKASIEWICZA"</a:t>
            </a:r>
            <a:endParaRPr lang="en-US" altLang="pl-PL" sz="1200">
              <a:solidFill>
                <a:srgbClr val="053A98"/>
              </a:solidFill>
            </a:endParaRPr>
          </a:p>
        </p:txBody>
      </p:sp>
      <p:sp>
        <p:nvSpPr>
          <p:cNvPr id="15391" name="Text Placeholder 18">
            <a:extLst>
              <a:ext uri="{FF2B5EF4-FFF2-40B4-BE49-F238E27FC236}">
                <a16:creationId xmlns:a16="http://schemas.microsoft.com/office/drawing/2014/main" id="{1EDC423F-A2B6-7A11-5EDF-23B15045BA4A}"/>
              </a:ext>
            </a:extLst>
          </p:cNvPr>
          <p:cNvSpPr txBox="1">
            <a:spLocks/>
          </p:cNvSpPr>
          <p:nvPr/>
        </p:nvSpPr>
        <p:spPr bwMode="auto">
          <a:xfrm>
            <a:off x="2811463" y="5222875"/>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30" action="ppaction://hlinksldjump"/>
              </a:rPr>
              <a:t>BUDYNEK DYDAKTYCZNY "KARŁOWICZA"</a:t>
            </a:r>
            <a:endParaRPr lang="en-US" altLang="pl-PL" sz="1200">
              <a:solidFill>
                <a:srgbClr val="053A98"/>
              </a:solidFill>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tekstu 1">
            <a:extLst>
              <a:ext uri="{FF2B5EF4-FFF2-40B4-BE49-F238E27FC236}">
                <a16:creationId xmlns:a16="http://schemas.microsoft.com/office/drawing/2014/main" id="{AC36DBE0-55C0-90BE-9847-927DE68D52A9}"/>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NASZA BAZA DYDAKTYCZNA</a:t>
            </a:r>
          </a:p>
        </p:txBody>
      </p:sp>
      <p:sp>
        <p:nvSpPr>
          <p:cNvPr id="7" name="Prostokąt 6">
            <a:extLst>
              <a:ext uri="{FF2B5EF4-FFF2-40B4-BE49-F238E27FC236}">
                <a16:creationId xmlns:a16="http://schemas.microsoft.com/office/drawing/2014/main" id="{898F6712-7107-97AC-A1FE-14397BA74389}"/>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3798" name="Obraz 7">
            <a:extLst>
              <a:ext uri="{FF2B5EF4-FFF2-40B4-BE49-F238E27FC236}">
                <a16:creationId xmlns:a16="http://schemas.microsoft.com/office/drawing/2014/main" id="{586C3852-223D-F068-D298-628D86B99F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Obraz 8">
            <a:extLst>
              <a:ext uri="{FF2B5EF4-FFF2-40B4-BE49-F238E27FC236}">
                <a16:creationId xmlns:a16="http://schemas.microsoft.com/office/drawing/2014/main" id="{655B4309-16A5-4383-2E8F-8224EE57F9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Obraz 9">
            <a:extLst>
              <a:ext uri="{FF2B5EF4-FFF2-40B4-BE49-F238E27FC236}">
                <a16:creationId xmlns:a16="http://schemas.microsoft.com/office/drawing/2014/main" id="{ED0D2317-33A2-FFC4-B718-145A2687F6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Obraz 11">
            <a:extLst>
              <a:ext uri="{FF2B5EF4-FFF2-40B4-BE49-F238E27FC236}">
                <a16:creationId xmlns:a16="http://schemas.microsoft.com/office/drawing/2014/main" id="{F04960CF-9628-6D38-9BE3-669BA9274B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Obraz 14">
            <a:extLst>
              <a:ext uri="{FF2B5EF4-FFF2-40B4-BE49-F238E27FC236}">
                <a16:creationId xmlns:a16="http://schemas.microsoft.com/office/drawing/2014/main" id="{0CDEAD9E-1E5D-A51B-5C25-612E2276A51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Obraz 15">
            <a:hlinkClick r:id="rId7" action="ppaction://hlinksldjump"/>
            <a:extLst>
              <a:ext uri="{FF2B5EF4-FFF2-40B4-BE49-F238E27FC236}">
                <a16:creationId xmlns:a16="http://schemas.microsoft.com/office/drawing/2014/main" id="{AC4FCA67-4E0E-1171-D850-0F0A3104628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pole tekstowe 2">
            <a:extLst>
              <a:ext uri="{FF2B5EF4-FFF2-40B4-BE49-F238E27FC236}">
                <a16:creationId xmlns:a16="http://schemas.microsoft.com/office/drawing/2014/main" id="{5ED553BE-35C0-6FC0-1C7E-72AC5173582D}"/>
              </a:ext>
            </a:extLst>
          </p:cNvPr>
          <p:cNvSpPr txBox="1">
            <a:spLocks noChangeArrowheads="1"/>
          </p:cNvSpPr>
          <p:nvPr/>
        </p:nvSpPr>
        <p:spPr bwMode="auto">
          <a:xfrm>
            <a:off x="755650" y="4413250"/>
            <a:ext cx="14049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2400">
              <a:solidFill>
                <a:srgbClr val="254AA5"/>
              </a:solidFill>
              <a:cs typeface="Calibri" panose="020F0502020204030204" pitchFamily="34" charset="0"/>
            </a:endParaRPr>
          </a:p>
        </p:txBody>
      </p:sp>
      <p:sp>
        <p:nvSpPr>
          <p:cNvPr id="13" name="pole tekstowe 12">
            <a:extLst>
              <a:ext uri="{FF2B5EF4-FFF2-40B4-BE49-F238E27FC236}">
                <a16:creationId xmlns:a16="http://schemas.microsoft.com/office/drawing/2014/main" id="{8485B9F2-15A5-ADA2-C134-2467712DC346}"/>
              </a:ext>
            </a:extLst>
          </p:cNvPr>
          <p:cNvSpPr txBox="1"/>
          <p:nvPr/>
        </p:nvSpPr>
        <p:spPr>
          <a:xfrm>
            <a:off x="460375" y="1271588"/>
            <a:ext cx="7924800" cy="954087"/>
          </a:xfrm>
          <a:prstGeom prst="rect">
            <a:avLst/>
          </a:prstGeom>
          <a:noFill/>
        </p:spPr>
        <p:txBody>
          <a:bodyPr>
            <a:spAutoFit/>
          </a:bodyPr>
          <a:lstStyle/>
          <a:p>
            <a:pPr eaLnBrk="1" fontAlgn="auto" hangingPunct="1">
              <a:spcBef>
                <a:spcPts val="0"/>
              </a:spcBef>
              <a:spcAft>
                <a:spcPts val="0"/>
              </a:spcAft>
              <a:defRPr/>
            </a:pPr>
            <a:r>
              <a:rPr lang="pl-PL" sz="1400" dirty="0">
                <a:solidFill>
                  <a:srgbClr val="053A98"/>
                </a:solidFill>
                <a:latin typeface="+mn-lt"/>
              </a:rPr>
              <a:t>Budynki dydaktyczne Collegium Medicum znajdują się w różnych lokalizacjach. </a:t>
            </a:r>
          </a:p>
          <a:p>
            <a:pPr eaLnBrk="1" fontAlgn="auto" hangingPunct="1">
              <a:spcBef>
                <a:spcPts val="0"/>
              </a:spcBef>
              <a:spcAft>
                <a:spcPts val="0"/>
              </a:spcAft>
              <a:defRPr/>
            </a:pPr>
            <a:r>
              <a:rPr lang="pl-PL" sz="1400" dirty="0">
                <a:solidFill>
                  <a:srgbClr val="053A98"/>
                </a:solidFill>
                <a:latin typeface="+mn-lt"/>
              </a:rPr>
              <a:t>W linku </a:t>
            </a:r>
            <a:r>
              <a:rPr lang="pl-PL" sz="1400" b="1" dirty="0">
                <a:solidFill>
                  <a:schemeClr val="tx2">
                    <a:lumMod val="60000"/>
                    <a:lumOff val="40000"/>
                  </a:schemeClr>
                </a:solidFill>
                <a:latin typeface="+mn-lt"/>
                <a:hlinkClick r:id="rId9"/>
              </a:rPr>
              <a:t>https://www.cm.umk.pl/wirtualny_spacer/wirtspac.html</a:t>
            </a:r>
            <a:r>
              <a:rPr lang="pl-PL" sz="1400" b="1" dirty="0">
                <a:solidFill>
                  <a:schemeClr val="tx2">
                    <a:lumMod val="60000"/>
                    <a:lumOff val="40000"/>
                  </a:schemeClr>
                </a:solidFill>
                <a:latin typeface="+mn-lt"/>
              </a:rPr>
              <a:t> </a:t>
            </a:r>
          </a:p>
          <a:p>
            <a:pPr eaLnBrk="1" fontAlgn="auto" hangingPunct="1">
              <a:spcBef>
                <a:spcPts val="0"/>
              </a:spcBef>
              <a:spcAft>
                <a:spcPts val="0"/>
              </a:spcAft>
              <a:defRPr/>
            </a:pPr>
            <a:r>
              <a:rPr lang="pl-PL" sz="1400" dirty="0">
                <a:solidFill>
                  <a:srgbClr val="053A98"/>
                </a:solidFill>
                <a:latin typeface="+mn-lt"/>
              </a:rPr>
              <a:t>znajdziecie interaktywna mapkę (taką, jak poniżej).</a:t>
            </a:r>
          </a:p>
          <a:p>
            <a:pPr eaLnBrk="1" fontAlgn="auto" hangingPunct="1">
              <a:spcBef>
                <a:spcPts val="0"/>
              </a:spcBef>
              <a:spcAft>
                <a:spcPts val="0"/>
              </a:spcAft>
              <a:defRPr/>
            </a:pPr>
            <a:r>
              <a:rPr lang="pl-PL" sz="1400" dirty="0">
                <a:solidFill>
                  <a:srgbClr val="053A98"/>
                </a:solidFill>
                <a:latin typeface="+mn-lt"/>
              </a:rPr>
              <a:t>Po kliknięciu na wybrany budynek uzyskacie informację o dokładnym adresie miejsca.</a:t>
            </a:r>
          </a:p>
        </p:txBody>
      </p:sp>
      <p:pic>
        <p:nvPicPr>
          <p:cNvPr id="33806" name="Obraz 13">
            <a:hlinkClick r:id="rId9" tooltip="Interaktywna mapa"/>
            <a:extLst>
              <a:ext uri="{FF2B5EF4-FFF2-40B4-BE49-F238E27FC236}">
                <a16:creationId xmlns:a16="http://schemas.microsoft.com/office/drawing/2014/main" id="{A4DD769F-A580-B03C-466A-82B4CC35DE7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82613" y="2516188"/>
            <a:ext cx="41497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Placeholder 1">
            <a:extLst>
              <a:ext uri="{FF2B5EF4-FFF2-40B4-BE49-F238E27FC236}">
                <a16:creationId xmlns:a16="http://schemas.microsoft.com/office/drawing/2014/main" id="{685FD745-DAE0-82EE-7BB7-3E79249881F4}"/>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FORMY WERYFIKACJI WIEDZY</a:t>
            </a:r>
            <a:endParaRPr lang="en-US" altLang="pl-PL" sz="1400"/>
          </a:p>
        </p:txBody>
      </p:sp>
      <p:sp>
        <p:nvSpPr>
          <p:cNvPr id="34819" name="pole tekstowe 3">
            <a:extLst>
              <a:ext uri="{FF2B5EF4-FFF2-40B4-BE49-F238E27FC236}">
                <a16:creationId xmlns:a16="http://schemas.microsoft.com/office/drawing/2014/main" id="{8CFA2011-4998-E915-917D-2722B7D0D59C}"/>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11" name="Prostokąt 10">
            <a:extLst>
              <a:ext uri="{FF2B5EF4-FFF2-40B4-BE49-F238E27FC236}">
                <a16:creationId xmlns:a16="http://schemas.microsoft.com/office/drawing/2014/main" id="{B25B3EC8-3603-6C81-F087-FCC77FA53F7A}"/>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4823" name="Obraz 11">
            <a:extLst>
              <a:ext uri="{FF2B5EF4-FFF2-40B4-BE49-F238E27FC236}">
                <a16:creationId xmlns:a16="http://schemas.microsoft.com/office/drawing/2014/main" id="{9B0C02ED-7EAC-8811-74FD-F1E2D2A687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Obraz 14">
            <a:extLst>
              <a:ext uri="{FF2B5EF4-FFF2-40B4-BE49-F238E27FC236}">
                <a16:creationId xmlns:a16="http://schemas.microsoft.com/office/drawing/2014/main" id="{80A03B2E-6388-E193-A887-D3926260F9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Obraz 16">
            <a:extLst>
              <a:ext uri="{FF2B5EF4-FFF2-40B4-BE49-F238E27FC236}">
                <a16:creationId xmlns:a16="http://schemas.microsoft.com/office/drawing/2014/main" id="{9626F42B-D757-9AC0-934C-9EC770C129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Obraz 18">
            <a:extLst>
              <a:ext uri="{FF2B5EF4-FFF2-40B4-BE49-F238E27FC236}">
                <a16:creationId xmlns:a16="http://schemas.microsoft.com/office/drawing/2014/main" id="{7E53FE5C-63BD-A450-279D-AFFFFAD459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Obraz 19">
            <a:extLst>
              <a:ext uri="{FF2B5EF4-FFF2-40B4-BE49-F238E27FC236}">
                <a16:creationId xmlns:a16="http://schemas.microsoft.com/office/drawing/2014/main" id="{4C1F678C-FC6E-C0AA-07A3-DCD28E956E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Obraz 20">
            <a:hlinkClick r:id="rId7" action="ppaction://hlinksldjump"/>
            <a:extLst>
              <a:ext uri="{FF2B5EF4-FFF2-40B4-BE49-F238E27FC236}">
                <a16:creationId xmlns:a16="http://schemas.microsoft.com/office/drawing/2014/main" id="{606A8C00-5FDA-01FC-A9CC-5B8CAF1C4EB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 name="Diagram 28">
            <a:extLst>
              <a:ext uri="{FF2B5EF4-FFF2-40B4-BE49-F238E27FC236}">
                <a16:creationId xmlns:a16="http://schemas.microsoft.com/office/drawing/2014/main" id="{1740B0F9-11E0-BB69-6A07-A8B4DF2D5B29}"/>
              </a:ext>
            </a:extLst>
          </p:cNvPr>
          <p:cNvGraphicFramePr/>
          <p:nvPr>
            <p:extLst>
              <p:ext uri="{D42A27DB-BD31-4B8C-83A1-F6EECF244321}">
                <p14:modId xmlns:p14="http://schemas.microsoft.com/office/powerpoint/2010/main" val="3262420042"/>
              </p:ext>
            </p:extLst>
          </p:nvPr>
        </p:nvGraphicFramePr>
        <p:xfrm>
          <a:off x="579117" y="1239954"/>
          <a:ext cx="7430093" cy="354735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4830" name="pole tekstowe 29">
            <a:extLst>
              <a:ext uri="{FF2B5EF4-FFF2-40B4-BE49-F238E27FC236}">
                <a16:creationId xmlns:a16="http://schemas.microsoft.com/office/drawing/2014/main" id="{99691440-1D1F-BC94-3F06-95EE69EA9280}"/>
              </a:ext>
            </a:extLst>
          </p:cNvPr>
          <p:cNvSpPr txBox="1">
            <a:spLocks noChangeArrowheads="1"/>
          </p:cNvSpPr>
          <p:nvPr/>
        </p:nvSpPr>
        <p:spPr bwMode="auto">
          <a:xfrm>
            <a:off x="625475" y="709613"/>
            <a:ext cx="59864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pl-PL" altLang="pl-PL" sz="1400">
                <a:solidFill>
                  <a:srgbClr val="053A98"/>
                </a:solidFill>
              </a:rPr>
              <a:t>Sprawdzanie wiedzy może mieć charakter:</a:t>
            </a:r>
          </a:p>
          <a:p>
            <a:pPr eaLnBrk="1" hangingPunct="1">
              <a:lnSpc>
                <a:spcPts val="3000"/>
              </a:lnSpc>
            </a:pPr>
            <a:endParaRPr lang="pl-PL" altLang="pl-PL" sz="2400">
              <a:solidFill>
                <a:srgbClr val="254AA5"/>
              </a:solidFill>
              <a:cs typeface="Calibri" panose="020F0502020204030204" pitchFamily="34" charset="0"/>
            </a:endParaRPr>
          </a:p>
        </p:txBody>
      </p:sp>
      <p:sp>
        <p:nvSpPr>
          <p:cNvPr id="34831" name="pole tekstowe 32">
            <a:extLst>
              <a:ext uri="{FF2B5EF4-FFF2-40B4-BE49-F238E27FC236}">
                <a16:creationId xmlns:a16="http://schemas.microsoft.com/office/drawing/2014/main" id="{AF4B1AB7-D43A-29E7-B2D3-46B619476EE1}"/>
              </a:ext>
            </a:extLst>
          </p:cNvPr>
          <p:cNvSpPr txBox="1">
            <a:spLocks noChangeArrowheads="1"/>
          </p:cNvSpPr>
          <p:nvPr/>
        </p:nvSpPr>
        <p:spPr bwMode="auto">
          <a:xfrm>
            <a:off x="204788" y="4978400"/>
            <a:ext cx="77406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defTabSz="914400" eaLnBrk="1" hangingPunct="1"/>
            <a:r>
              <a:rPr lang="pl-PL" altLang="pl-PL" sz="1400">
                <a:solidFill>
                  <a:srgbClr val="C00000"/>
                </a:solidFill>
              </a:rPr>
              <a:t>Sposób weryfikacji wiedzy prowadzący zajęcia określa w sylabusie danego przedmiotu, najpóźniej bezpośrednio przed rozpoczęciem zajęć.</a:t>
            </a: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1">
            <a:extLst>
              <a:ext uri="{FF2B5EF4-FFF2-40B4-BE49-F238E27FC236}">
                <a16:creationId xmlns:a16="http://schemas.microsoft.com/office/drawing/2014/main" id="{7AD75BE2-6FDC-10C1-9FC4-E595675366AA}"/>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KOLOKWIUM, ZALICZENIE I EGZAMIN – CO TO TAKIEGO?</a:t>
            </a:r>
            <a:endParaRPr lang="en-US" altLang="pl-PL" sz="1400"/>
          </a:p>
        </p:txBody>
      </p:sp>
      <p:sp>
        <p:nvSpPr>
          <p:cNvPr id="10" name="Prostokąt 9">
            <a:extLst>
              <a:ext uri="{FF2B5EF4-FFF2-40B4-BE49-F238E27FC236}">
                <a16:creationId xmlns:a16="http://schemas.microsoft.com/office/drawing/2014/main" id="{EC0D0B9F-39A0-2BBB-2342-6CDC54046258}"/>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5846" name="Obraz 12">
            <a:extLst>
              <a:ext uri="{FF2B5EF4-FFF2-40B4-BE49-F238E27FC236}">
                <a16:creationId xmlns:a16="http://schemas.microsoft.com/office/drawing/2014/main" id="{50E7CD66-0A8E-4C97-202B-9A017155B3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Obraz 13">
            <a:extLst>
              <a:ext uri="{FF2B5EF4-FFF2-40B4-BE49-F238E27FC236}">
                <a16:creationId xmlns:a16="http://schemas.microsoft.com/office/drawing/2014/main" id="{1687D36A-5ED8-E95C-9DB8-06EB4AAE60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Obraz 14">
            <a:extLst>
              <a:ext uri="{FF2B5EF4-FFF2-40B4-BE49-F238E27FC236}">
                <a16:creationId xmlns:a16="http://schemas.microsoft.com/office/drawing/2014/main" id="{EA07097F-FDD9-C73D-00FB-E542954118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Obraz 15">
            <a:extLst>
              <a:ext uri="{FF2B5EF4-FFF2-40B4-BE49-F238E27FC236}">
                <a16:creationId xmlns:a16="http://schemas.microsoft.com/office/drawing/2014/main" id="{DBED261A-57B3-EFCF-3F57-2FED482F68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Obraz 16">
            <a:extLst>
              <a:ext uri="{FF2B5EF4-FFF2-40B4-BE49-F238E27FC236}">
                <a16:creationId xmlns:a16="http://schemas.microsoft.com/office/drawing/2014/main" id="{32E3169F-5621-BF57-EE54-E8EE509551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Obraz 17">
            <a:hlinkClick r:id="rId7" action="ppaction://hlinksldjump"/>
            <a:extLst>
              <a:ext uri="{FF2B5EF4-FFF2-40B4-BE49-F238E27FC236}">
                <a16:creationId xmlns:a16="http://schemas.microsoft.com/office/drawing/2014/main" id="{3384A6E7-7AA5-6427-5456-2237AE70A8F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16473430-A2EF-8524-6F0E-99050569A298}"/>
              </a:ext>
            </a:extLst>
          </p:cNvPr>
          <p:cNvGraphicFramePr/>
          <p:nvPr>
            <p:extLst>
              <p:ext uri="{D42A27DB-BD31-4B8C-83A1-F6EECF244321}">
                <p14:modId xmlns:p14="http://schemas.microsoft.com/office/powerpoint/2010/main" val="3892361678"/>
              </p:ext>
            </p:extLst>
          </p:nvPr>
        </p:nvGraphicFramePr>
        <p:xfrm>
          <a:off x="1020393" y="1048144"/>
          <a:ext cx="6578728" cy="255056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9" name="Tabela 18">
            <a:extLst>
              <a:ext uri="{FF2B5EF4-FFF2-40B4-BE49-F238E27FC236}">
                <a16:creationId xmlns:a16="http://schemas.microsoft.com/office/drawing/2014/main" id="{91D1574E-FCC7-02A7-E1ED-948331B1B313}"/>
              </a:ext>
            </a:extLst>
          </p:cNvPr>
          <p:cNvGraphicFramePr>
            <a:graphicFrameLocks noGrp="1"/>
          </p:cNvGraphicFramePr>
          <p:nvPr>
            <p:extLst>
              <p:ext uri="{D42A27DB-BD31-4B8C-83A1-F6EECF244321}">
                <p14:modId xmlns:p14="http://schemas.microsoft.com/office/powerpoint/2010/main" val="1395472409"/>
              </p:ext>
            </p:extLst>
          </p:nvPr>
        </p:nvGraphicFramePr>
        <p:xfrm>
          <a:off x="1020763" y="3713163"/>
          <a:ext cx="6578601" cy="2133599"/>
        </p:xfrm>
        <a:graphic>
          <a:graphicData uri="http://schemas.openxmlformats.org/drawingml/2006/table">
            <a:tbl>
              <a:tblPr firstRow="1" bandRow="1">
                <a:tableStyleId>{5C22544A-7EE6-4342-B048-85BDC9FD1C3A}</a:tableStyleId>
              </a:tblPr>
              <a:tblGrid>
                <a:gridCol w="1291635">
                  <a:extLst>
                    <a:ext uri="{9D8B030D-6E8A-4147-A177-3AD203B41FA5}">
                      <a16:colId xmlns:a16="http://schemas.microsoft.com/office/drawing/2014/main" val="20000"/>
                    </a:ext>
                  </a:extLst>
                </a:gridCol>
                <a:gridCol w="2621258">
                  <a:extLst>
                    <a:ext uri="{9D8B030D-6E8A-4147-A177-3AD203B41FA5}">
                      <a16:colId xmlns:a16="http://schemas.microsoft.com/office/drawing/2014/main" val="20001"/>
                    </a:ext>
                  </a:extLst>
                </a:gridCol>
                <a:gridCol w="44450">
                  <a:extLst>
                    <a:ext uri="{9D8B030D-6E8A-4147-A177-3AD203B41FA5}">
                      <a16:colId xmlns:a16="http://schemas.microsoft.com/office/drawing/2014/main" val="20002"/>
                    </a:ext>
                  </a:extLst>
                </a:gridCol>
                <a:gridCol w="2621258">
                  <a:extLst>
                    <a:ext uri="{9D8B030D-6E8A-4147-A177-3AD203B41FA5}">
                      <a16:colId xmlns:a16="http://schemas.microsoft.com/office/drawing/2014/main" val="20003"/>
                    </a:ext>
                  </a:extLst>
                </a:gridCol>
              </a:tblGrid>
              <a:tr h="296362">
                <a:tc>
                  <a:txBody>
                    <a:bodyPr/>
                    <a:lstStyle/>
                    <a:p>
                      <a:pPr algn="ctr">
                        <a:lnSpc>
                          <a:spcPct val="107000"/>
                        </a:lnSpc>
                        <a:spcBef>
                          <a:spcPts val="345"/>
                        </a:spcBef>
                        <a:spcAft>
                          <a:spcPts val="0"/>
                        </a:spcAft>
                      </a:pPr>
                      <a:r>
                        <a:rPr lang="pl-PL" sz="1400" kern="1200">
                          <a:effectLst/>
                        </a:rPr>
                        <a:t> Ocena</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dirty="0">
                          <a:effectLst/>
                        </a:rPr>
                        <a:t>Opisowo</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600" kern="1200">
                          <a:effectLst/>
                        </a:rPr>
                        <a:t>Jeżeli test</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extLst>
                  <a:ext uri="{0D108BD9-81ED-4DB2-BD59-A6C34878D82A}">
                    <a16:rowId xmlns:a16="http://schemas.microsoft.com/office/drawing/2014/main" val="10000"/>
                  </a:ext>
                </a:extLst>
              </a:tr>
              <a:tr h="296362">
                <a:tc>
                  <a:txBody>
                    <a:bodyPr/>
                    <a:lstStyle/>
                    <a:p>
                      <a:pPr algn="ctr">
                        <a:lnSpc>
                          <a:spcPct val="107000"/>
                        </a:lnSpc>
                        <a:spcBef>
                          <a:spcPts val="345"/>
                        </a:spcBef>
                        <a:spcAft>
                          <a:spcPts val="0"/>
                        </a:spcAft>
                      </a:pPr>
                      <a:r>
                        <a:rPr lang="pl-PL" sz="1400" kern="1200" dirty="0">
                          <a:effectLst/>
                        </a:rPr>
                        <a:t>5.0</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dirty="0">
                          <a:effectLst/>
                        </a:rPr>
                        <a:t>Bardzo dobry</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Aft>
                          <a:spcPts val="0"/>
                        </a:spcAft>
                      </a:pPr>
                      <a:r>
                        <a:rPr lang="pl-PL" sz="1600" kern="1200">
                          <a:effectLst/>
                        </a:rPr>
                        <a:t>≤</a:t>
                      </a:r>
                      <a:r>
                        <a:rPr lang="pl-PL" sz="1600">
                          <a:effectLst/>
                        </a:rPr>
                        <a:t>92 %</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extLst>
                  <a:ext uri="{0D108BD9-81ED-4DB2-BD59-A6C34878D82A}">
                    <a16:rowId xmlns:a16="http://schemas.microsoft.com/office/drawing/2014/main" val="10001"/>
                  </a:ext>
                </a:extLst>
              </a:tr>
              <a:tr h="308175">
                <a:tc>
                  <a:txBody>
                    <a:bodyPr/>
                    <a:lstStyle/>
                    <a:p>
                      <a:pPr algn="ctr">
                        <a:lnSpc>
                          <a:spcPct val="107000"/>
                        </a:lnSpc>
                        <a:spcBef>
                          <a:spcPts val="345"/>
                        </a:spcBef>
                        <a:spcAft>
                          <a:spcPts val="0"/>
                        </a:spcAft>
                      </a:pPr>
                      <a:r>
                        <a:rPr lang="pl-PL" sz="1400" kern="1200">
                          <a:effectLst/>
                        </a:rPr>
                        <a:t>4.5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a:effectLst/>
                        </a:rPr>
                        <a:t>Dobry plus</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9630" marB="0"/>
                </a:tc>
                <a:tc>
                  <a:txBody>
                    <a:bodyPr/>
                    <a:lstStyle/>
                    <a:p>
                      <a:pPr algn="ctr">
                        <a:lnSpc>
                          <a:spcPct val="107000"/>
                        </a:lnSpc>
                        <a:spcAft>
                          <a:spcPts val="0"/>
                        </a:spcAft>
                      </a:pPr>
                      <a:r>
                        <a:rPr lang="pl-PL" sz="1600" dirty="0">
                          <a:effectLst/>
                        </a:rPr>
                        <a:t>≤88&lt;92 %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630" marB="0"/>
                </a:tc>
                <a:extLst>
                  <a:ext uri="{0D108BD9-81ED-4DB2-BD59-A6C34878D82A}">
                    <a16:rowId xmlns:a16="http://schemas.microsoft.com/office/drawing/2014/main" val="10002"/>
                  </a:ext>
                </a:extLst>
              </a:tr>
              <a:tr h="308175">
                <a:tc>
                  <a:txBody>
                    <a:bodyPr/>
                    <a:lstStyle/>
                    <a:p>
                      <a:pPr algn="ctr">
                        <a:lnSpc>
                          <a:spcPct val="107000"/>
                        </a:lnSpc>
                        <a:spcBef>
                          <a:spcPts val="345"/>
                        </a:spcBef>
                        <a:spcAft>
                          <a:spcPts val="0"/>
                        </a:spcAft>
                      </a:pPr>
                      <a:r>
                        <a:rPr lang="pl-PL" sz="1400" kern="1200">
                          <a:effectLst/>
                        </a:rPr>
                        <a:t>4.0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spc="-5">
                          <a:effectLst/>
                        </a:rPr>
                        <a:t>Dobry</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9630" marB="0"/>
                </a:tc>
                <a:tc>
                  <a:txBody>
                    <a:bodyPr/>
                    <a:lstStyle/>
                    <a:p>
                      <a:pPr algn="ctr">
                        <a:lnSpc>
                          <a:spcPct val="107000"/>
                        </a:lnSpc>
                        <a:spcAft>
                          <a:spcPts val="0"/>
                        </a:spcAft>
                      </a:pPr>
                      <a:r>
                        <a:rPr lang="pl-PL" sz="1600" dirty="0">
                          <a:effectLst/>
                        </a:rPr>
                        <a:t>≤80&lt;88 %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630" marB="0"/>
                </a:tc>
                <a:extLst>
                  <a:ext uri="{0D108BD9-81ED-4DB2-BD59-A6C34878D82A}">
                    <a16:rowId xmlns:a16="http://schemas.microsoft.com/office/drawing/2014/main" val="10003"/>
                  </a:ext>
                </a:extLst>
              </a:tr>
              <a:tr h="308175">
                <a:tc>
                  <a:txBody>
                    <a:bodyPr/>
                    <a:lstStyle/>
                    <a:p>
                      <a:pPr algn="ctr">
                        <a:lnSpc>
                          <a:spcPct val="107000"/>
                        </a:lnSpc>
                        <a:spcBef>
                          <a:spcPts val="345"/>
                        </a:spcBef>
                        <a:spcAft>
                          <a:spcPts val="0"/>
                        </a:spcAft>
                      </a:pPr>
                      <a:r>
                        <a:rPr lang="pl-PL" sz="1400" kern="1200">
                          <a:effectLst/>
                        </a:rPr>
                        <a:t>3.5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a:effectLst/>
                        </a:rPr>
                        <a:t>Dostateczny plus</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9630" marB="0"/>
                </a:tc>
                <a:tc>
                  <a:txBody>
                    <a:bodyPr/>
                    <a:lstStyle/>
                    <a:p>
                      <a:pPr algn="ctr">
                        <a:lnSpc>
                          <a:spcPct val="107000"/>
                        </a:lnSpc>
                        <a:spcAft>
                          <a:spcPts val="0"/>
                        </a:spcAft>
                      </a:pPr>
                      <a:r>
                        <a:rPr lang="pl-PL" sz="1600" dirty="0">
                          <a:effectLst/>
                        </a:rPr>
                        <a:t>≤71&lt;80 %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630" marB="0"/>
                </a:tc>
                <a:extLst>
                  <a:ext uri="{0D108BD9-81ED-4DB2-BD59-A6C34878D82A}">
                    <a16:rowId xmlns:a16="http://schemas.microsoft.com/office/drawing/2014/main" val="10004"/>
                  </a:ext>
                </a:extLst>
              </a:tr>
              <a:tr h="308175">
                <a:tc>
                  <a:txBody>
                    <a:bodyPr/>
                    <a:lstStyle/>
                    <a:p>
                      <a:pPr algn="ctr">
                        <a:lnSpc>
                          <a:spcPct val="107000"/>
                        </a:lnSpc>
                        <a:spcBef>
                          <a:spcPts val="345"/>
                        </a:spcBef>
                        <a:spcAft>
                          <a:spcPts val="0"/>
                        </a:spcAft>
                      </a:pPr>
                      <a:r>
                        <a:rPr lang="pl-PL" sz="1400" kern="1200">
                          <a:effectLst/>
                        </a:rPr>
                        <a:t>3.0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a:effectLst/>
                        </a:rPr>
                        <a:t>Dostateczny</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600" kern="1200">
                          <a:effectLst/>
                        </a:rPr>
                        <a:t>≤60&lt;71 %</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extLst>
                  <a:ext uri="{0D108BD9-81ED-4DB2-BD59-A6C34878D82A}">
                    <a16:rowId xmlns:a16="http://schemas.microsoft.com/office/drawing/2014/main" val="10005"/>
                  </a:ext>
                </a:extLst>
              </a:tr>
              <a:tr h="308175">
                <a:tc>
                  <a:txBody>
                    <a:bodyPr/>
                    <a:lstStyle/>
                    <a:p>
                      <a:pPr algn="ctr">
                        <a:lnSpc>
                          <a:spcPct val="107000"/>
                        </a:lnSpc>
                        <a:spcBef>
                          <a:spcPts val="345"/>
                        </a:spcBef>
                        <a:spcAft>
                          <a:spcPts val="0"/>
                        </a:spcAft>
                      </a:pPr>
                      <a:r>
                        <a:rPr lang="pl-PL" sz="1400" kern="1200">
                          <a:effectLst/>
                        </a:rPr>
                        <a:t>2.0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a:effectLst/>
                        </a:rPr>
                        <a:t>Niedostateczny</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600" kern="1200" dirty="0">
                          <a:effectLst/>
                        </a:rPr>
                        <a:t>0&lt;60 %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extLst>
                  <a:ext uri="{0D108BD9-81ED-4DB2-BD59-A6C34878D82A}">
                    <a16:rowId xmlns:a16="http://schemas.microsoft.com/office/drawing/2014/main" val="10006"/>
                  </a:ext>
                </a:extLst>
              </a:tr>
            </a:tbl>
          </a:graphicData>
        </a:graphic>
      </p:graphicFrame>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Placeholder 1">
            <a:extLst>
              <a:ext uri="{FF2B5EF4-FFF2-40B4-BE49-F238E27FC236}">
                <a16:creationId xmlns:a16="http://schemas.microsoft.com/office/drawing/2014/main" id="{567F0B9B-84D5-2DFA-0532-652DDE454F82}"/>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„POPRAWKA” I „WARUNEK” – CO TO TAKIEGO?</a:t>
            </a:r>
            <a:endParaRPr lang="en-US" altLang="pl-PL" sz="1400"/>
          </a:p>
        </p:txBody>
      </p:sp>
      <p:sp>
        <p:nvSpPr>
          <p:cNvPr id="8" name="Prostokąt 7">
            <a:extLst>
              <a:ext uri="{FF2B5EF4-FFF2-40B4-BE49-F238E27FC236}">
                <a16:creationId xmlns:a16="http://schemas.microsoft.com/office/drawing/2014/main" id="{3217A032-E194-6902-6B89-5D79D073BC0B}"/>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6870" name="Obraz 9">
            <a:extLst>
              <a:ext uri="{FF2B5EF4-FFF2-40B4-BE49-F238E27FC236}">
                <a16:creationId xmlns:a16="http://schemas.microsoft.com/office/drawing/2014/main" id="{2C040ED5-5FE9-F6A6-2D63-0F21B7100C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Obraz 11">
            <a:extLst>
              <a:ext uri="{FF2B5EF4-FFF2-40B4-BE49-F238E27FC236}">
                <a16:creationId xmlns:a16="http://schemas.microsoft.com/office/drawing/2014/main" id="{BC9451C2-1AC2-CF95-F4C0-B4CA2B26E7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Obraz 12">
            <a:extLst>
              <a:ext uri="{FF2B5EF4-FFF2-40B4-BE49-F238E27FC236}">
                <a16:creationId xmlns:a16="http://schemas.microsoft.com/office/drawing/2014/main" id="{162E3971-09A2-5C43-005B-2FCCDDBB05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Obraz 13">
            <a:extLst>
              <a:ext uri="{FF2B5EF4-FFF2-40B4-BE49-F238E27FC236}">
                <a16:creationId xmlns:a16="http://schemas.microsoft.com/office/drawing/2014/main" id="{ABB58D8F-2DA9-7E59-55FD-1CC2681183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Obraz 14">
            <a:extLst>
              <a:ext uri="{FF2B5EF4-FFF2-40B4-BE49-F238E27FC236}">
                <a16:creationId xmlns:a16="http://schemas.microsoft.com/office/drawing/2014/main" id="{46ED4CE8-CF47-272D-3501-F7519A84C0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Obraz 15">
            <a:hlinkClick r:id="rId7" action="ppaction://hlinksldjump"/>
            <a:extLst>
              <a:ext uri="{FF2B5EF4-FFF2-40B4-BE49-F238E27FC236}">
                <a16:creationId xmlns:a16="http://schemas.microsoft.com/office/drawing/2014/main" id="{672F5556-1075-9947-975B-0420B66488E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pole tekstowe 16">
            <a:extLst>
              <a:ext uri="{FF2B5EF4-FFF2-40B4-BE49-F238E27FC236}">
                <a16:creationId xmlns:a16="http://schemas.microsoft.com/office/drawing/2014/main" id="{C2D7AEE6-1581-84CC-C69D-98F2219452EA}"/>
              </a:ext>
            </a:extLst>
          </p:cNvPr>
          <p:cNvSpPr txBox="1">
            <a:spLocks noChangeArrowheads="1"/>
          </p:cNvSpPr>
          <p:nvPr/>
        </p:nvSpPr>
        <p:spPr bwMode="auto">
          <a:xfrm>
            <a:off x="460375" y="1047750"/>
            <a:ext cx="7267575"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dirty="0">
                <a:solidFill>
                  <a:srgbClr val="053A98"/>
                </a:solidFill>
              </a:rPr>
              <a:t>Egzamin poprawkowy „poprawka” – </a:t>
            </a:r>
            <a:r>
              <a:rPr lang="pl-PL" altLang="pl-PL" sz="1400" dirty="0">
                <a:solidFill>
                  <a:srgbClr val="053A98"/>
                </a:solidFill>
              </a:rPr>
              <a:t>prowadzący zajęcia ustala </a:t>
            </a:r>
            <a:r>
              <a:rPr lang="pl-PL" altLang="pl-PL" sz="1400" b="1" dirty="0">
                <a:solidFill>
                  <a:srgbClr val="053A98"/>
                </a:solidFill>
              </a:rPr>
              <a:t>„pierwszy” </a:t>
            </a:r>
            <a:r>
              <a:rPr lang="pl-PL" altLang="pl-PL" sz="1400" dirty="0">
                <a:solidFill>
                  <a:srgbClr val="053A98"/>
                </a:solidFill>
              </a:rPr>
              <a:t>termin egzaminu. Jeżeli za pierwszym razem „</a:t>
            </a:r>
            <a:r>
              <a:rPr lang="pl-PL" altLang="pl-PL" sz="1400" dirty="0" err="1">
                <a:solidFill>
                  <a:srgbClr val="053A98"/>
                </a:solidFill>
              </a:rPr>
              <a:t>powinie</a:t>
            </a:r>
            <a:r>
              <a:rPr lang="pl-PL" altLang="pl-PL" sz="1400" dirty="0">
                <a:solidFill>
                  <a:srgbClr val="053A98"/>
                </a:solidFill>
              </a:rPr>
              <a:t> Ci się noga” ;), to jeszcze nie tragedia: przysługuje Wam drugi termin, ustalany przez egzaminatora </a:t>
            </a:r>
            <a:r>
              <a:rPr lang="pl-PL" altLang="pl-PL" sz="1400" b="1" dirty="0">
                <a:solidFill>
                  <a:srgbClr val="053A98"/>
                </a:solidFill>
              </a:rPr>
              <a:t>(„poprawka”) </a:t>
            </a:r>
            <a:r>
              <a:rPr lang="pl-PL" altLang="pl-PL" sz="1400" dirty="0">
                <a:solidFill>
                  <a:srgbClr val="053A98"/>
                </a:solidFill>
              </a:rPr>
              <a:t>w sesji poprawkowej (patrz – rozkład roku akademickiego). Pamiętajcie, że brak oceny pozytywnej z zaliczenia daje wam tylko jedno podejście (inaczej niż podczas egzaminu).</a:t>
            </a:r>
          </a:p>
          <a:p>
            <a:pPr eaLnBrk="1" hangingPunct="1"/>
            <a:endParaRPr lang="pl-PL" altLang="pl-PL" sz="1400" dirty="0">
              <a:solidFill>
                <a:srgbClr val="053A98"/>
              </a:solidFill>
            </a:endParaRPr>
          </a:p>
          <a:p>
            <a:pPr eaLnBrk="1" hangingPunct="1"/>
            <a:r>
              <a:rPr lang="pl-PL" altLang="pl-PL" sz="1400" b="1" dirty="0">
                <a:solidFill>
                  <a:srgbClr val="053A98"/>
                </a:solidFill>
              </a:rPr>
              <a:t>Co zrobić, jeżeli i tym razem los nie sprzyja?</a:t>
            </a:r>
          </a:p>
          <a:p>
            <a:pPr eaLnBrk="1" hangingPunct="1"/>
            <a:r>
              <a:rPr lang="pl-PL" altLang="pl-PL" sz="1400" dirty="0">
                <a:solidFill>
                  <a:srgbClr val="053A98"/>
                </a:solidFill>
              </a:rPr>
              <a:t>Regulamin studiów jest litościwy </a:t>
            </a:r>
            <a:r>
              <a:rPr lang="pl-PL" altLang="pl-PL" sz="1400" dirty="0">
                <a:solidFill>
                  <a:srgbClr val="053A98"/>
                </a:solidFill>
                <a:sym typeface="Wingdings" pitchFamily="2" charset="2"/>
              </a:rPr>
              <a:t>. Każdemu przysługuje  </a:t>
            </a:r>
            <a:r>
              <a:rPr lang="pl-PL" altLang="pl-PL" sz="1400" b="1" dirty="0">
                <a:solidFill>
                  <a:srgbClr val="053A98"/>
                </a:solidFill>
                <a:sym typeface="Wingdings" pitchFamily="2" charset="2"/>
              </a:rPr>
              <a:t>warunkowy wpis na wyższy semestr lub rok studiów („warunek”)</a:t>
            </a:r>
            <a:r>
              <a:rPr lang="pl-PL" altLang="pl-PL" sz="1400" dirty="0">
                <a:solidFill>
                  <a:srgbClr val="053A98"/>
                </a:solidFill>
                <a:sym typeface="Wingdings" pitchFamily="2" charset="2"/>
              </a:rPr>
              <a:t>. Oznacza to, że pomimo niezaliczonego przedmiotu, przysługuje Wam warunkowe przejście na następny rok lub semestr.  Niestety, takich „warunków” nie można mieć więcej niż trzy w semestrze lub roku. </a:t>
            </a:r>
          </a:p>
          <a:p>
            <a:pPr eaLnBrk="1" hangingPunct="1"/>
            <a:endParaRPr lang="pl-PL" altLang="pl-PL" sz="1400" dirty="0">
              <a:solidFill>
                <a:srgbClr val="053A98"/>
              </a:solidFill>
              <a:sym typeface="Wingdings" pitchFamily="2" charset="2"/>
            </a:endParaRPr>
          </a:p>
          <a:p>
            <a:pPr eaLnBrk="1" hangingPunct="1"/>
            <a:r>
              <a:rPr lang="pl-PL" altLang="pl-PL" sz="1400" b="1" dirty="0">
                <a:solidFill>
                  <a:srgbClr val="053A98"/>
                </a:solidFill>
                <a:sym typeface="Wingdings" pitchFamily="2" charset="2"/>
              </a:rPr>
              <a:t>Co zrobić? </a:t>
            </a:r>
            <a:endParaRPr lang="pl-PL" altLang="pl-PL" sz="1400" b="1" dirty="0">
              <a:solidFill>
                <a:srgbClr val="053A98"/>
              </a:solidFill>
            </a:endParaRPr>
          </a:p>
          <a:p>
            <a:pPr eaLnBrk="1" hangingPunct="1"/>
            <a:r>
              <a:rPr lang="pl-PL" altLang="pl-PL" sz="1400" dirty="0">
                <a:solidFill>
                  <a:srgbClr val="053A98"/>
                </a:solidFill>
              </a:rPr>
              <a:t>Gdy uzyska się wszystkie wpisy w systemie USOS należy w ciągu siedmiu dni od zakończenia sesji poprawkowej złożyć wniosek do Prodziekana ds. Studenckich o warunkowe wpisanie na kolejny semestr/ rok (jeśli jest to zaliczenie przedmiotu, wymagana jest opinia kierownika dydaktycznego czy warunkowy wpis wiąże się z odrabianiem niezaliczonych zająć). Prodziekan ds. Studenckich określa czas na zdanie ,,warunku’’. Na egzamin przysługują Wam dwa terminy (pierwszy i drugi), a na zaliczenie jeden termin. Niestety, na tym droga się kończy. Brak pozytywnej oceny lub zaliczenia oznacza poprawianie roku.</a:t>
            </a:r>
          </a:p>
          <a:p>
            <a:pPr eaLnBrk="1" hangingPunct="1"/>
            <a:endParaRPr lang="pl-PL" altLang="pl-PL" sz="1400" dirty="0">
              <a:solidFill>
                <a:srgbClr val="053A98"/>
              </a:solidFill>
            </a:endParaRPr>
          </a:p>
          <a:p>
            <a:pPr eaLnBrk="1" hangingPunct="1"/>
            <a:endParaRPr lang="pl-PL" altLang="pl-PL" sz="1400" b="1" dirty="0">
              <a:solidFill>
                <a:srgbClr val="C00000"/>
              </a:solidFill>
            </a:endParaRPr>
          </a:p>
          <a:p>
            <a:pPr eaLnBrk="1" hangingPunct="1"/>
            <a:r>
              <a:rPr lang="pl-PL" altLang="pl-PL" sz="1400" b="1" dirty="0">
                <a:solidFill>
                  <a:srgbClr val="C00000"/>
                </a:solidFill>
              </a:rPr>
              <a:t>Pamiętajcie: </a:t>
            </a:r>
            <a:r>
              <a:rPr lang="pl-PL" altLang="pl-PL" sz="1400" dirty="0">
                <a:solidFill>
                  <a:srgbClr val="053A98"/>
                </a:solidFill>
              </a:rPr>
              <a:t>pierwszy rok można poprawiać tylko 1 raz, pozostałe najwyżej 2 razy! </a:t>
            </a:r>
          </a:p>
          <a:p>
            <a:pPr eaLnBrk="1" hangingPunct="1"/>
            <a:endParaRPr lang="pl-PL" altLang="pl-PL" sz="1200" b="1" dirty="0">
              <a:solidFill>
                <a:srgbClr val="0070C0"/>
              </a:solidFill>
              <a:latin typeface="Carlito"/>
            </a:endParaRPr>
          </a:p>
        </p:txBody>
      </p:sp>
      <p:sp>
        <p:nvSpPr>
          <p:cNvPr id="7" name="Prostokąt 6">
            <a:extLst>
              <a:ext uri="{FF2B5EF4-FFF2-40B4-BE49-F238E27FC236}">
                <a16:creationId xmlns:a16="http://schemas.microsoft.com/office/drawing/2014/main" id="{154FA66B-D0EC-4290-F023-DE0D8A54F3F5}"/>
              </a:ext>
            </a:extLst>
          </p:cNvPr>
          <p:cNvSpPr/>
          <p:nvPr/>
        </p:nvSpPr>
        <p:spPr>
          <a:xfrm>
            <a:off x="460375" y="5413375"/>
            <a:ext cx="6584950" cy="307975"/>
          </a:xfrm>
          <a:prstGeom prst="rect">
            <a:avLst/>
          </a:prstGeom>
        </p:spPr>
        <p:txBody>
          <a:bodyPr>
            <a:spAutoFit/>
          </a:bodyPr>
          <a:lstStyle/>
          <a:p>
            <a:pPr eaLnBrk="1" fontAlgn="auto" hangingPunct="1">
              <a:spcBef>
                <a:spcPts val="0"/>
              </a:spcBef>
              <a:spcAft>
                <a:spcPts val="0"/>
              </a:spcAft>
              <a:defRPr/>
            </a:pPr>
            <a:r>
              <a:rPr lang="pl-PL" sz="1400" b="1" dirty="0">
                <a:solidFill>
                  <a:schemeClr val="tx2">
                    <a:lumMod val="60000"/>
                    <a:lumOff val="40000"/>
                  </a:schemeClr>
                </a:solidFill>
                <a:latin typeface="+mn-lt"/>
                <a:hlinkClick r:id="rId9"/>
              </a:rPr>
              <a:t>https://www.umk.pl/studenci/regulamin/OR.3.2023.pdf</a:t>
            </a:r>
            <a:endParaRPr lang="pl-PL" sz="1400" b="1" dirty="0">
              <a:solidFill>
                <a:schemeClr val="tx2">
                  <a:lumMod val="60000"/>
                  <a:lumOff val="40000"/>
                </a:schemeClr>
              </a:solidFill>
              <a:latin typeface="+mn-lt"/>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Placeholder 1">
            <a:extLst>
              <a:ext uri="{FF2B5EF4-FFF2-40B4-BE49-F238E27FC236}">
                <a16:creationId xmlns:a16="http://schemas.microsoft.com/office/drawing/2014/main" id="{2DB59E19-5C7D-1136-CB15-1C759720DDC1}"/>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NASZA BAZA KLINICZNA</a:t>
            </a:r>
            <a:endParaRPr lang="en-US" altLang="pl-PL" sz="1400"/>
          </a:p>
        </p:txBody>
      </p:sp>
      <p:sp>
        <p:nvSpPr>
          <p:cNvPr id="10" name="Prostokąt 9">
            <a:extLst>
              <a:ext uri="{FF2B5EF4-FFF2-40B4-BE49-F238E27FC236}">
                <a16:creationId xmlns:a16="http://schemas.microsoft.com/office/drawing/2014/main" id="{28E16B1E-041A-EA2A-33DA-3E6BBE5042C4}"/>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7894" name="Obraz 11">
            <a:extLst>
              <a:ext uri="{FF2B5EF4-FFF2-40B4-BE49-F238E27FC236}">
                <a16:creationId xmlns:a16="http://schemas.microsoft.com/office/drawing/2014/main" id="{F0BACCED-BE31-0F63-4CB3-F990E2B63F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Obraz 12">
            <a:extLst>
              <a:ext uri="{FF2B5EF4-FFF2-40B4-BE49-F238E27FC236}">
                <a16:creationId xmlns:a16="http://schemas.microsoft.com/office/drawing/2014/main" id="{0BA63ACF-6D96-134D-4E60-0FED99D854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Obraz 13">
            <a:extLst>
              <a:ext uri="{FF2B5EF4-FFF2-40B4-BE49-F238E27FC236}">
                <a16:creationId xmlns:a16="http://schemas.microsoft.com/office/drawing/2014/main" id="{56887E45-96B7-CC34-AED0-4D7FCF68B3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Obraz 14">
            <a:extLst>
              <a:ext uri="{FF2B5EF4-FFF2-40B4-BE49-F238E27FC236}">
                <a16:creationId xmlns:a16="http://schemas.microsoft.com/office/drawing/2014/main" id="{8FDD0A7C-010D-9FDA-770E-6A4642B022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Obraz 15">
            <a:extLst>
              <a:ext uri="{FF2B5EF4-FFF2-40B4-BE49-F238E27FC236}">
                <a16:creationId xmlns:a16="http://schemas.microsoft.com/office/drawing/2014/main" id="{3521A9A9-964D-9439-4EE5-4C6AEB7999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Obraz 16">
            <a:hlinkClick r:id="rId7" action="ppaction://hlinksldjump"/>
            <a:extLst>
              <a:ext uri="{FF2B5EF4-FFF2-40B4-BE49-F238E27FC236}">
                <a16:creationId xmlns:a16="http://schemas.microsoft.com/office/drawing/2014/main" id="{3C1CAE0E-DD2C-560F-7ED9-9E775201181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4">
            <a:extLst>
              <a:ext uri="{FF2B5EF4-FFF2-40B4-BE49-F238E27FC236}">
                <a16:creationId xmlns:a16="http://schemas.microsoft.com/office/drawing/2014/main" id="{4F5E1EA7-D133-351B-5597-9B376FDD05DF}"/>
              </a:ext>
            </a:extLst>
          </p:cNvPr>
          <p:cNvPicPr>
            <a:picLocks noChangeAspect="1"/>
          </p:cNvPicPr>
          <p:nvPr/>
        </p:nvPicPr>
        <p:blipFill>
          <a:blip r:embed="rId9"/>
          <a:stretch>
            <a:fillRect/>
          </a:stretch>
        </p:blipFill>
        <p:spPr>
          <a:xfrm>
            <a:off x="60457" y="1131710"/>
            <a:ext cx="9023088" cy="19526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Obraz 10">
            <a:extLst>
              <a:ext uri="{FF2B5EF4-FFF2-40B4-BE49-F238E27FC236}">
                <a16:creationId xmlns:a16="http://schemas.microsoft.com/office/drawing/2014/main" id="{EC11FDE8-FB9D-3F4D-3410-7AF371B6BBAA}"/>
              </a:ext>
            </a:extLst>
          </p:cNvPr>
          <p:cNvPicPr>
            <a:picLocks noChangeAspect="1"/>
          </p:cNvPicPr>
          <p:nvPr/>
        </p:nvPicPr>
        <p:blipFill>
          <a:blip r:embed="rId10" cstate="print"/>
          <a:stretch>
            <a:fillRect/>
          </a:stretch>
        </p:blipFill>
        <p:spPr>
          <a:xfrm>
            <a:off x="4572000" y="2596683"/>
            <a:ext cx="4414500" cy="3271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8" name="Prostokąt 17">
            <a:extLst>
              <a:ext uri="{FF2B5EF4-FFF2-40B4-BE49-F238E27FC236}">
                <a16:creationId xmlns:a16="http://schemas.microsoft.com/office/drawing/2014/main" id="{A11F1469-7054-0298-BB1A-D770C7A3F79F}"/>
              </a:ext>
            </a:extLst>
          </p:cNvPr>
          <p:cNvSpPr/>
          <p:nvPr/>
        </p:nvSpPr>
        <p:spPr>
          <a:xfrm>
            <a:off x="241300" y="3987800"/>
            <a:ext cx="2425700" cy="307975"/>
          </a:xfrm>
          <a:prstGeom prst="rect">
            <a:avLst/>
          </a:prstGeom>
        </p:spPr>
        <p:txBody>
          <a:bodyPr wrap="none">
            <a:spAutoFit/>
          </a:bodyPr>
          <a:lstStyle/>
          <a:p>
            <a:pPr eaLnBrk="1" fontAlgn="auto" hangingPunct="1">
              <a:spcBef>
                <a:spcPts val="0"/>
              </a:spcBef>
              <a:spcAft>
                <a:spcPts val="0"/>
              </a:spcAft>
              <a:defRPr/>
            </a:pPr>
            <a:r>
              <a:rPr lang="pl-PL" sz="1400" b="1" dirty="0">
                <a:solidFill>
                  <a:schemeClr val="tx2">
                    <a:lumMod val="60000"/>
                    <a:lumOff val="40000"/>
                  </a:schemeClr>
                </a:solidFill>
                <a:latin typeface="+mn-lt"/>
                <a:hlinkClick r:id="rId11"/>
              </a:rPr>
              <a:t>&gt;&gt;Przejdź na stronę szpitala&lt;&lt;</a:t>
            </a:r>
            <a:endParaRPr lang="pl-PL" sz="1400" b="1" dirty="0">
              <a:solidFill>
                <a:schemeClr val="tx2">
                  <a:lumMod val="60000"/>
                  <a:lumOff val="40000"/>
                </a:schemeClr>
              </a:solidFill>
              <a:latin typeface="+mn-lt"/>
            </a:endParaRPr>
          </a:p>
        </p:txBody>
      </p:sp>
      <p:sp>
        <p:nvSpPr>
          <p:cNvPr id="19" name="Prostokąt 18">
            <a:extLst>
              <a:ext uri="{FF2B5EF4-FFF2-40B4-BE49-F238E27FC236}">
                <a16:creationId xmlns:a16="http://schemas.microsoft.com/office/drawing/2014/main" id="{A93C8037-7E39-6DD3-60BF-04847781A6B4}"/>
              </a:ext>
            </a:extLst>
          </p:cNvPr>
          <p:cNvSpPr/>
          <p:nvPr/>
        </p:nvSpPr>
        <p:spPr>
          <a:xfrm>
            <a:off x="241300" y="3670300"/>
            <a:ext cx="3355975" cy="307975"/>
          </a:xfrm>
          <a:prstGeom prst="rect">
            <a:avLst/>
          </a:prstGeom>
        </p:spPr>
        <p:txBody>
          <a:bodyPr wrap="none">
            <a:spAutoFit/>
          </a:bodyPr>
          <a:lstStyle/>
          <a:p>
            <a:pPr marL="12700" eaLnBrk="1" fontAlgn="auto" hangingPunct="1">
              <a:spcBef>
                <a:spcPts val="100"/>
              </a:spcBef>
              <a:spcAft>
                <a:spcPts val="0"/>
              </a:spcAft>
              <a:defRPr/>
            </a:pPr>
            <a:r>
              <a:rPr lang="pl-PL" sz="1400" b="1" spc="-5" dirty="0">
                <a:solidFill>
                  <a:srgbClr val="043997"/>
                </a:solidFill>
                <a:latin typeface="+mn-lt"/>
                <a:cs typeface="Lato"/>
              </a:rPr>
              <a:t>Szpital Uniwersytecki nr 1 im. Dr A. Jurasza</a:t>
            </a:r>
            <a:endParaRPr lang="pl-PL" sz="1400" b="1" dirty="0">
              <a:latin typeface="+mn-lt"/>
              <a:cs typeface="Lato"/>
            </a:endParaRPr>
          </a:p>
        </p:txBody>
      </p:sp>
      <p:sp>
        <p:nvSpPr>
          <p:cNvPr id="37904" name="pole tekstowe 3">
            <a:extLst>
              <a:ext uri="{FF2B5EF4-FFF2-40B4-BE49-F238E27FC236}">
                <a16:creationId xmlns:a16="http://schemas.microsoft.com/office/drawing/2014/main" id="{5C70E00A-1A95-4E6B-5453-C67DDF076228}"/>
              </a:ext>
            </a:extLst>
          </p:cNvPr>
          <p:cNvSpPr txBox="1">
            <a:spLocks noChangeArrowheads="1"/>
          </p:cNvSpPr>
          <p:nvPr/>
        </p:nvSpPr>
        <p:spPr bwMode="auto">
          <a:xfrm>
            <a:off x="323850" y="4343400"/>
            <a:ext cx="40513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11113">
              <a:tabLst>
                <a:tab pos="184150" algn="l"/>
              </a:tabLst>
              <a:defRPr>
                <a:solidFill>
                  <a:schemeClr val="tx1"/>
                </a:solidFill>
                <a:latin typeface="Calibri" panose="020F0502020204030204" pitchFamily="34" charset="0"/>
              </a:defRPr>
            </a:lvl1pPr>
            <a:lvl2pPr marL="742950" indent="-285750">
              <a:tabLst>
                <a:tab pos="184150" algn="l"/>
              </a:tabLst>
              <a:defRPr>
                <a:solidFill>
                  <a:schemeClr val="tx1"/>
                </a:solidFill>
                <a:latin typeface="Calibri" panose="020F0502020204030204" pitchFamily="34" charset="0"/>
              </a:defRPr>
            </a:lvl2pPr>
            <a:lvl3pPr marL="1143000" indent="-228600">
              <a:tabLst>
                <a:tab pos="184150" algn="l"/>
              </a:tabLst>
              <a:defRPr>
                <a:solidFill>
                  <a:schemeClr val="tx1"/>
                </a:solidFill>
                <a:latin typeface="Calibri" panose="020F0502020204030204" pitchFamily="34" charset="0"/>
              </a:defRPr>
            </a:lvl3pPr>
            <a:lvl4pPr marL="1600200" indent="-228600">
              <a:tabLst>
                <a:tab pos="184150" algn="l"/>
              </a:tabLst>
              <a:defRPr>
                <a:solidFill>
                  <a:schemeClr val="tx1"/>
                </a:solidFill>
                <a:latin typeface="Calibri" panose="020F0502020204030204" pitchFamily="34" charset="0"/>
              </a:defRPr>
            </a:lvl4pPr>
            <a:lvl5pPr marL="2057400" indent="-228600">
              <a:tabLst>
                <a:tab pos="1841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1841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1841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1841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184150" algn="l"/>
              </a:tabLst>
              <a:defRPr>
                <a:solidFill>
                  <a:schemeClr val="tx1"/>
                </a:solidFill>
                <a:latin typeface="Calibri" panose="020F0502020204030204" pitchFamily="34" charset="0"/>
              </a:defRPr>
            </a:lvl9pPr>
          </a:lstStyle>
          <a:p>
            <a:pPr eaLnBrk="1" hangingPunct="1">
              <a:spcBef>
                <a:spcPts val="100"/>
              </a:spcBef>
            </a:pPr>
            <a:r>
              <a:rPr lang="pl-PL" altLang="pl-PL" sz="1400" dirty="0">
                <a:solidFill>
                  <a:srgbClr val="043997"/>
                </a:solidFill>
                <a:ea typeface="Lato" panose="020F0502020204030204" pitchFamily="34" charset="0"/>
                <a:cs typeface="Lato" panose="020F0502020204030204" pitchFamily="34" charset="0"/>
              </a:rPr>
              <a:t>Największy w regionie szpital dydaktyczny i badawczy, zapewniający nauczanie przedmiotów klinicznych </a:t>
            </a:r>
            <a:br>
              <a:rPr lang="pl-PL" altLang="pl-PL" sz="1400" dirty="0">
                <a:solidFill>
                  <a:srgbClr val="043997"/>
                </a:solidFill>
                <a:ea typeface="Lato" panose="020F0502020204030204" pitchFamily="34" charset="0"/>
                <a:cs typeface="Lato" panose="020F0502020204030204" pitchFamily="34" charset="0"/>
              </a:rPr>
            </a:br>
            <a:r>
              <a:rPr lang="pl-PL" altLang="pl-PL" sz="1400" dirty="0">
                <a:solidFill>
                  <a:srgbClr val="043997"/>
                </a:solidFill>
                <a:ea typeface="Lato" panose="020F0502020204030204" pitchFamily="34" charset="0"/>
                <a:cs typeface="Lato" panose="020F0502020204030204" pitchFamily="34" charset="0"/>
              </a:rPr>
              <a:t>w wysokospecjalistycznych klinikach</a:t>
            </a:r>
            <a:endParaRPr lang="pl-PL" altLang="pl-PL" sz="1400" dirty="0">
              <a:ea typeface="Lato" panose="020F0502020204030204" pitchFamily="34" charset="0"/>
              <a:cs typeface="Lato" panose="020F0502020204030204" pitchFamily="34" charset="0"/>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Placeholder 1">
            <a:extLst>
              <a:ext uri="{FF2B5EF4-FFF2-40B4-BE49-F238E27FC236}">
                <a16:creationId xmlns:a16="http://schemas.microsoft.com/office/drawing/2014/main" id="{4C2B3061-48BD-509E-E280-2F8EE20E175A}"/>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NASZA BAZA KLINICZNA</a:t>
            </a:r>
            <a:endParaRPr lang="en-US" altLang="pl-PL" sz="1400"/>
          </a:p>
        </p:txBody>
      </p:sp>
      <p:sp>
        <p:nvSpPr>
          <p:cNvPr id="10" name="Prostokąt 9">
            <a:extLst>
              <a:ext uri="{FF2B5EF4-FFF2-40B4-BE49-F238E27FC236}">
                <a16:creationId xmlns:a16="http://schemas.microsoft.com/office/drawing/2014/main" id="{455ADBE1-65C3-087E-64E6-A8FE1B0DC4A6}"/>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8918" name="Obraz 11">
            <a:extLst>
              <a:ext uri="{FF2B5EF4-FFF2-40B4-BE49-F238E27FC236}">
                <a16:creationId xmlns:a16="http://schemas.microsoft.com/office/drawing/2014/main" id="{9F59C1F9-E7DB-DEE0-4BCE-C6BBC2BABF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Obraz 12">
            <a:extLst>
              <a:ext uri="{FF2B5EF4-FFF2-40B4-BE49-F238E27FC236}">
                <a16:creationId xmlns:a16="http://schemas.microsoft.com/office/drawing/2014/main" id="{0A00496D-8003-EB41-2600-8FD2E2B027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Obraz 13">
            <a:extLst>
              <a:ext uri="{FF2B5EF4-FFF2-40B4-BE49-F238E27FC236}">
                <a16:creationId xmlns:a16="http://schemas.microsoft.com/office/drawing/2014/main" id="{F382EBB2-10C2-50C4-CB95-3DABC8E209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Obraz 14">
            <a:extLst>
              <a:ext uri="{FF2B5EF4-FFF2-40B4-BE49-F238E27FC236}">
                <a16:creationId xmlns:a16="http://schemas.microsoft.com/office/drawing/2014/main" id="{08576D90-FB36-8A16-E311-4C4C636946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Obraz 15">
            <a:extLst>
              <a:ext uri="{FF2B5EF4-FFF2-40B4-BE49-F238E27FC236}">
                <a16:creationId xmlns:a16="http://schemas.microsoft.com/office/drawing/2014/main" id="{BE318E5E-83DA-B377-7170-1BFBBAB85EC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Obraz 16">
            <a:hlinkClick r:id="rId7" action="ppaction://hlinksldjump"/>
            <a:extLst>
              <a:ext uri="{FF2B5EF4-FFF2-40B4-BE49-F238E27FC236}">
                <a16:creationId xmlns:a16="http://schemas.microsoft.com/office/drawing/2014/main" id="{441E8BBB-124E-23DA-8ED9-45B4E27B168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4">
            <a:extLst>
              <a:ext uri="{FF2B5EF4-FFF2-40B4-BE49-F238E27FC236}">
                <a16:creationId xmlns:a16="http://schemas.microsoft.com/office/drawing/2014/main" id="{21E0C13C-8C66-0444-84ED-88D5209C439E}"/>
              </a:ext>
            </a:extLst>
          </p:cNvPr>
          <p:cNvPicPr>
            <a:picLocks noChangeAspect="1"/>
          </p:cNvPicPr>
          <p:nvPr/>
        </p:nvPicPr>
        <p:blipFill>
          <a:blip r:embed="rId9"/>
          <a:stretch>
            <a:fillRect/>
          </a:stretch>
        </p:blipFill>
        <p:spPr>
          <a:xfrm>
            <a:off x="52899" y="1150898"/>
            <a:ext cx="9030646" cy="19526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6" name="Picture 2" descr="Image">
            <a:hlinkClick r:id="rId10" tooltip="Interaktywna mapka szpitala"/>
            <a:extLst>
              <a:ext uri="{FF2B5EF4-FFF2-40B4-BE49-F238E27FC236}">
                <a16:creationId xmlns:a16="http://schemas.microsoft.com/office/drawing/2014/main" id="{836EED16-48FA-CAD9-9B61-66D99D019A02}"/>
              </a:ext>
            </a:extLst>
          </p:cNvPr>
          <p:cNvPicPr>
            <a:picLocks noChangeAspect="1" noChangeArrowheads="1"/>
          </p:cNvPicPr>
          <p:nvPr/>
        </p:nvPicPr>
        <p:blipFill>
          <a:blip r:embed="rId11"/>
          <a:srcRect/>
          <a:stretch>
            <a:fillRect/>
          </a:stretch>
        </p:blipFill>
        <p:spPr bwMode="auto">
          <a:xfrm>
            <a:off x="5774985" y="3617771"/>
            <a:ext cx="3048000" cy="20288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0" name="Prostokąt 19">
            <a:extLst>
              <a:ext uri="{FF2B5EF4-FFF2-40B4-BE49-F238E27FC236}">
                <a16:creationId xmlns:a16="http://schemas.microsoft.com/office/drawing/2014/main" id="{12DC3E7C-4F64-3911-A49B-852AB4492E3B}"/>
              </a:ext>
            </a:extLst>
          </p:cNvPr>
          <p:cNvSpPr/>
          <p:nvPr/>
        </p:nvSpPr>
        <p:spPr>
          <a:xfrm>
            <a:off x="241300" y="3987800"/>
            <a:ext cx="2425700" cy="307975"/>
          </a:xfrm>
          <a:prstGeom prst="rect">
            <a:avLst/>
          </a:prstGeom>
        </p:spPr>
        <p:txBody>
          <a:bodyPr wrap="none">
            <a:spAutoFit/>
          </a:bodyPr>
          <a:lstStyle/>
          <a:p>
            <a:pPr eaLnBrk="1" fontAlgn="auto" hangingPunct="1">
              <a:spcBef>
                <a:spcPts val="0"/>
              </a:spcBef>
              <a:spcAft>
                <a:spcPts val="0"/>
              </a:spcAft>
              <a:defRPr/>
            </a:pPr>
            <a:r>
              <a:rPr lang="pl-PL" sz="1400" b="1" dirty="0">
                <a:solidFill>
                  <a:schemeClr val="tx2">
                    <a:lumMod val="60000"/>
                    <a:lumOff val="40000"/>
                  </a:schemeClr>
                </a:solidFill>
                <a:latin typeface="+mn-lt"/>
                <a:hlinkClick r:id="rId12"/>
              </a:rPr>
              <a:t>&gt;&gt;Przejdź na stronę szpitala&lt;&lt;</a:t>
            </a:r>
            <a:endParaRPr lang="pl-PL" sz="1400" b="1" dirty="0">
              <a:solidFill>
                <a:schemeClr val="tx2">
                  <a:lumMod val="60000"/>
                  <a:lumOff val="40000"/>
                </a:schemeClr>
              </a:solidFill>
              <a:latin typeface="+mn-lt"/>
            </a:endParaRPr>
          </a:p>
        </p:txBody>
      </p:sp>
      <p:sp>
        <p:nvSpPr>
          <p:cNvPr id="19" name="Prostokąt 18">
            <a:extLst>
              <a:ext uri="{FF2B5EF4-FFF2-40B4-BE49-F238E27FC236}">
                <a16:creationId xmlns:a16="http://schemas.microsoft.com/office/drawing/2014/main" id="{107C0C35-670A-DC48-8FF3-B1DC68BB3C40}"/>
              </a:ext>
            </a:extLst>
          </p:cNvPr>
          <p:cNvSpPr/>
          <p:nvPr/>
        </p:nvSpPr>
        <p:spPr>
          <a:xfrm>
            <a:off x="241300" y="3670300"/>
            <a:ext cx="3479800" cy="307975"/>
          </a:xfrm>
          <a:prstGeom prst="rect">
            <a:avLst/>
          </a:prstGeom>
        </p:spPr>
        <p:txBody>
          <a:bodyPr wrap="none">
            <a:spAutoFit/>
          </a:bodyPr>
          <a:lstStyle/>
          <a:p>
            <a:pPr marL="12700" eaLnBrk="1" fontAlgn="auto" hangingPunct="1">
              <a:spcBef>
                <a:spcPts val="100"/>
              </a:spcBef>
              <a:spcAft>
                <a:spcPts val="0"/>
              </a:spcAft>
              <a:defRPr/>
            </a:pPr>
            <a:r>
              <a:rPr lang="pl-PL" sz="1400" b="1" spc="-5" dirty="0">
                <a:solidFill>
                  <a:srgbClr val="043997"/>
                </a:solidFill>
                <a:latin typeface="+mn-lt"/>
                <a:cs typeface="Lato"/>
              </a:rPr>
              <a:t>Szpital Uniwersytecki nr 2 im. Dr Jana </a:t>
            </a:r>
            <a:r>
              <a:rPr lang="pl-PL" sz="1400" b="1" spc="-5" dirty="0" err="1">
                <a:solidFill>
                  <a:srgbClr val="043997"/>
                </a:solidFill>
                <a:latin typeface="+mn-lt"/>
                <a:cs typeface="Lato"/>
              </a:rPr>
              <a:t>Biziela</a:t>
            </a:r>
            <a:endParaRPr lang="pl-PL" sz="1400" b="1" dirty="0">
              <a:latin typeface="+mn-lt"/>
              <a:cs typeface="Lato"/>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Placeholder 1">
            <a:extLst>
              <a:ext uri="{FF2B5EF4-FFF2-40B4-BE49-F238E27FC236}">
                <a16:creationId xmlns:a16="http://schemas.microsoft.com/office/drawing/2014/main" id="{CADE09E5-5579-1C24-4EE0-41483F36CD8C}"/>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BUDYNEK DYDAKTYCZNY „ŁUKASIEWICZA” </a:t>
            </a:r>
            <a:endParaRPr lang="en-US" altLang="pl-PL" sz="1400"/>
          </a:p>
        </p:txBody>
      </p:sp>
      <p:sp>
        <p:nvSpPr>
          <p:cNvPr id="10" name="Prostokąt 9">
            <a:extLst>
              <a:ext uri="{FF2B5EF4-FFF2-40B4-BE49-F238E27FC236}">
                <a16:creationId xmlns:a16="http://schemas.microsoft.com/office/drawing/2014/main" id="{40DC954F-E7E8-95E7-DF42-E4C446CCA378}"/>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9942" name="Obraz 11">
            <a:extLst>
              <a:ext uri="{FF2B5EF4-FFF2-40B4-BE49-F238E27FC236}">
                <a16:creationId xmlns:a16="http://schemas.microsoft.com/office/drawing/2014/main" id="{8F25F612-8F3C-1690-BC3C-AAF791ABF4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Obraz 12">
            <a:extLst>
              <a:ext uri="{FF2B5EF4-FFF2-40B4-BE49-F238E27FC236}">
                <a16:creationId xmlns:a16="http://schemas.microsoft.com/office/drawing/2014/main" id="{84B4E4C5-8671-77F8-501E-3A5D55C5B1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Obraz 13">
            <a:extLst>
              <a:ext uri="{FF2B5EF4-FFF2-40B4-BE49-F238E27FC236}">
                <a16:creationId xmlns:a16="http://schemas.microsoft.com/office/drawing/2014/main" id="{8C29D718-B613-1C6A-C25B-B84A4EA39A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Obraz 14">
            <a:extLst>
              <a:ext uri="{FF2B5EF4-FFF2-40B4-BE49-F238E27FC236}">
                <a16:creationId xmlns:a16="http://schemas.microsoft.com/office/drawing/2014/main" id="{2F5D0EDC-6E6A-A723-5684-A6BA8616F0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Obraz 15">
            <a:extLst>
              <a:ext uri="{FF2B5EF4-FFF2-40B4-BE49-F238E27FC236}">
                <a16:creationId xmlns:a16="http://schemas.microsoft.com/office/drawing/2014/main" id="{529D2B50-44B7-C9CD-6842-9A85454BC7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Obraz 16">
            <a:hlinkClick r:id="rId7" action="ppaction://hlinksldjump"/>
            <a:extLst>
              <a:ext uri="{FF2B5EF4-FFF2-40B4-BE49-F238E27FC236}">
                <a16:creationId xmlns:a16="http://schemas.microsoft.com/office/drawing/2014/main" id="{7839E952-C22F-79DE-A953-B6B158E7FFF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2">
            <a:hlinkClick r:id="rId9" tooltip="Budynek dydaktyczny &quot;Łukasiewicza&quot;"/>
            <a:extLst>
              <a:ext uri="{FF2B5EF4-FFF2-40B4-BE49-F238E27FC236}">
                <a16:creationId xmlns:a16="http://schemas.microsoft.com/office/drawing/2014/main" id="{913BBF1A-2663-072E-F6D1-A70226D38CCE}"/>
              </a:ext>
            </a:extLst>
          </p:cNvPr>
          <p:cNvPicPr>
            <a:picLocks noChangeAspect="1"/>
          </p:cNvPicPr>
          <p:nvPr/>
        </p:nvPicPr>
        <p:blipFill>
          <a:blip r:embed="rId10"/>
          <a:stretch>
            <a:fillRect/>
          </a:stretch>
        </p:blipFill>
        <p:spPr>
          <a:xfrm>
            <a:off x="536390" y="1339579"/>
            <a:ext cx="5617178" cy="25311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9949" name="Prostokąt 3">
            <a:extLst>
              <a:ext uri="{FF2B5EF4-FFF2-40B4-BE49-F238E27FC236}">
                <a16:creationId xmlns:a16="http://schemas.microsoft.com/office/drawing/2014/main" id="{F00BA58D-A10A-D3BC-623C-268E10AD912A}"/>
              </a:ext>
            </a:extLst>
          </p:cNvPr>
          <p:cNvSpPr>
            <a:spLocks noChangeArrowheads="1"/>
          </p:cNvSpPr>
          <p:nvPr/>
        </p:nvSpPr>
        <p:spPr bwMode="auto">
          <a:xfrm>
            <a:off x="460375" y="4968875"/>
            <a:ext cx="5722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dirty="0">
                <a:solidFill>
                  <a:srgbClr val="558ED5"/>
                </a:solidFill>
                <a:cs typeface="Calibri" panose="020F0502020204030204" pitchFamily="34" charset="0"/>
                <a:hlinkClick r:id="rId9"/>
              </a:rPr>
              <a:t>Przejdź do lokalizacji budynku przy ul. Łukasiewicza 1</a:t>
            </a:r>
            <a:endParaRPr lang="pl-PL" altLang="pl-PL" sz="1400" b="1" dirty="0">
              <a:solidFill>
                <a:srgbClr val="558ED5"/>
              </a:solidFill>
              <a:cs typeface="Calibri" panose="020F0502020204030204" pitchFamily="34" charset="0"/>
            </a:endParaRPr>
          </a:p>
        </p:txBody>
      </p:sp>
      <p:sp>
        <p:nvSpPr>
          <p:cNvPr id="6" name="pole tekstowe 5">
            <a:extLst>
              <a:ext uri="{FF2B5EF4-FFF2-40B4-BE49-F238E27FC236}">
                <a16:creationId xmlns:a16="http://schemas.microsoft.com/office/drawing/2014/main" id="{483DC37E-0484-06D0-79F4-12AEC5FF91CC}"/>
              </a:ext>
            </a:extLst>
          </p:cNvPr>
          <p:cNvSpPr txBox="1"/>
          <p:nvPr/>
        </p:nvSpPr>
        <p:spPr>
          <a:xfrm>
            <a:off x="536575" y="4146550"/>
            <a:ext cx="6122988" cy="692150"/>
          </a:xfrm>
          <a:prstGeom prst="rect">
            <a:avLst/>
          </a:prstGeom>
          <a:noFill/>
        </p:spPr>
        <p:txBody>
          <a:bodyPr wrap="none" lIns="0" tIns="0" rIns="0">
            <a:spAutoFit/>
          </a:bodyPr>
          <a:lstStyle/>
          <a:p>
            <a:pPr eaLnBrk="1" fontAlgn="auto" hangingPunct="1">
              <a:spcBef>
                <a:spcPts val="0"/>
              </a:spcBef>
              <a:spcAft>
                <a:spcPts val="0"/>
              </a:spcAft>
              <a:defRPr/>
            </a:pPr>
            <a:r>
              <a:rPr lang="pl-PL" sz="1400" dirty="0">
                <a:solidFill>
                  <a:srgbClr val="254AA5"/>
                </a:solidFill>
                <a:latin typeface="Calibri" pitchFamily="18" charset="0"/>
                <a:cs typeface="Calibri" pitchFamily="18" charset="0"/>
              </a:rPr>
              <a:t>Budynek przy ul. Łukasiewicza 1 w Bydgoszczy jest siedzibą jednostek dydaktycznych</a:t>
            </a:r>
          </a:p>
          <a:p>
            <a:pPr eaLnBrk="1" fontAlgn="auto" hangingPunct="1">
              <a:spcBef>
                <a:spcPts val="0"/>
              </a:spcBef>
              <a:spcAft>
                <a:spcPts val="0"/>
              </a:spcAft>
              <a:defRPr/>
            </a:pPr>
            <a:r>
              <a:rPr lang="pl-PL" sz="1400" dirty="0">
                <a:solidFill>
                  <a:srgbClr val="254AA5"/>
                </a:solidFill>
                <a:latin typeface="Calibri" pitchFamily="18" charset="0"/>
                <a:cs typeface="Calibri" pitchFamily="18" charset="0"/>
              </a:rPr>
              <a:t>Collegium </a:t>
            </a:r>
            <a:r>
              <a:rPr lang="pl-PL" sz="1400" dirty="0" err="1">
                <a:solidFill>
                  <a:srgbClr val="254AA5"/>
                </a:solidFill>
                <a:latin typeface="Calibri" pitchFamily="18" charset="0"/>
                <a:cs typeface="Calibri" pitchFamily="18" charset="0"/>
              </a:rPr>
              <a:t>Medicum</a:t>
            </a:r>
            <a:r>
              <a:rPr lang="pl-PL" sz="1400" dirty="0">
                <a:solidFill>
                  <a:srgbClr val="254AA5"/>
                </a:solidFill>
                <a:latin typeface="Calibri" pitchFamily="18" charset="0"/>
                <a:cs typeface="Calibri" pitchFamily="18" charset="0"/>
              </a:rPr>
              <a:t> UMK, między innymi: </a:t>
            </a:r>
          </a:p>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254AA5"/>
                </a:solidFill>
                <a:latin typeface="Calibri" pitchFamily="18" charset="0"/>
                <a:cs typeface="Calibri" pitchFamily="18" charset="0"/>
              </a:rPr>
              <a:t>Katedry Anatomii Prawidłowej</a:t>
            </a:r>
          </a:p>
        </p:txBody>
      </p:sp>
      <p:pic>
        <p:nvPicPr>
          <p:cNvPr id="7" name="Obraz 6">
            <a:extLst>
              <a:ext uri="{FF2B5EF4-FFF2-40B4-BE49-F238E27FC236}">
                <a16:creationId xmlns:a16="http://schemas.microsoft.com/office/drawing/2014/main" id="{2D858AB8-44DA-9CAD-DB0E-4D1BB6D8F75F}"/>
              </a:ext>
            </a:extLst>
          </p:cNvPr>
          <p:cNvPicPr>
            <a:picLocks noChangeAspect="1"/>
          </p:cNvPicPr>
          <p:nvPr/>
        </p:nvPicPr>
        <p:blipFill>
          <a:blip r:embed="rId11"/>
          <a:stretch>
            <a:fillRect/>
          </a:stretch>
        </p:blipFill>
        <p:spPr>
          <a:xfrm>
            <a:off x="6449648" y="1365417"/>
            <a:ext cx="1877030" cy="250535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Placeholder 1">
            <a:extLst>
              <a:ext uri="{FF2B5EF4-FFF2-40B4-BE49-F238E27FC236}">
                <a16:creationId xmlns:a16="http://schemas.microsoft.com/office/drawing/2014/main" id="{81625151-EDD8-BFA4-B6A1-126ACCCB04A6}"/>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BUDYNEK DYDAKTYCZNY „KARŁOWICZA” </a:t>
            </a:r>
            <a:endParaRPr lang="en-US" altLang="pl-PL" sz="1400"/>
          </a:p>
        </p:txBody>
      </p:sp>
      <p:sp>
        <p:nvSpPr>
          <p:cNvPr id="10" name="Prostokąt 9">
            <a:extLst>
              <a:ext uri="{FF2B5EF4-FFF2-40B4-BE49-F238E27FC236}">
                <a16:creationId xmlns:a16="http://schemas.microsoft.com/office/drawing/2014/main" id="{CA87BECD-A7B3-6F62-F6BF-13744AD5114B}"/>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0966" name="Obraz 11">
            <a:extLst>
              <a:ext uri="{FF2B5EF4-FFF2-40B4-BE49-F238E27FC236}">
                <a16:creationId xmlns:a16="http://schemas.microsoft.com/office/drawing/2014/main" id="{15459EC1-E3BB-A3EA-48BD-11E06BAF38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Obraz 12">
            <a:extLst>
              <a:ext uri="{FF2B5EF4-FFF2-40B4-BE49-F238E27FC236}">
                <a16:creationId xmlns:a16="http://schemas.microsoft.com/office/drawing/2014/main" id="{0341AB5B-C52B-6464-FF56-A214E59E7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Obraz 13">
            <a:extLst>
              <a:ext uri="{FF2B5EF4-FFF2-40B4-BE49-F238E27FC236}">
                <a16:creationId xmlns:a16="http://schemas.microsoft.com/office/drawing/2014/main" id="{072B9817-D5FE-F97C-F87C-3D4C019EE4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Obraz 14">
            <a:extLst>
              <a:ext uri="{FF2B5EF4-FFF2-40B4-BE49-F238E27FC236}">
                <a16:creationId xmlns:a16="http://schemas.microsoft.com/office/drawing/2014/main" id="{5085091E-0527-B318-7BEA-2C4EB0D1B6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Obraz 15">
            <a:extLst>
              <a:ext uri="{FF2B5EF4-FFF2-40B4-BE49-F238E27FC236}">
                <a16:creationId xmlns:a16="http://schemas.microsoft.com/office/drawing/2014/main" id="{370BDE76-F05B-013C-F70C-83384B3091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Obraz 16">
            <a:hlinkClick r:id="rId7" action="ppaction://hlinksldjump"/>
            <a:extLst>
              <a:ext uri="{FF2B5EF4-FFF2-40B4-BE49-F238E27FC236}">
                <a16:creationId xmlns:a16="http://schemas.microsoft.com/office/drawing/2014/main" id="{BF871F95-D063-7AFC-763A-5799801D39C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2">
            <a:hlinkClick r:id="rId9" tooltip="Budynek dydaktyczny &quot;Karłowicza&quot;"/>
            <a:extLst>
              <a:ext uri="{FF2B5EF4-FFF2-40B4-BE49-F238E27FC236}">
                <a16:creationId xmlns:a16="http://schemas.microsoft.com/office/drawing/2014/main" id="{776A4CD5-F311-EDE5-840F-09BEA15CA352}"/>
              </a:ext>
            </a:extLst>
          </p:cNvPr>
          <p:cNvPicPr>
            <a:picLocks noChangeAspect="1"/>
          </p:cNvPicPr>
          <p:nvPr/>
        </p:nvPicPr>
        <p:blipFill>
          <a:blip r:embed="rId10"/>
          <a:stretch>
            <a:fillRect/>
          </a:stretch>
        </p:blipFill>
        <p:spPr>
          <a:xfrm>
            <a:off x="527485" y="1048144"/>
            <a:ext cx="5533160" cy="27386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Obraz 3">
            <a:extLst>
              <a:ext uri="{FF2B5EF4-FFF2-40B4-BE49-F238E27FC236}">
                <a16:creationId xmlns:a16="http://schemas.microsoft.com/office/drawing/2014/main" id="{3051436F-615C-8102-9D94-E34282189FC5}"/>
              </a:ext>
            </a:extLst>
          </p:cNvPr>
          <p:cNvPicPr>
            <a:picLocks noChangeAspect="1"/>
          </p:cNvPicPr>
          <p:nvPr/>
        </p:nvPicPr>
        <p:blipFill>
          <a:blip r:embed="rId11"/>
          <a:stretch>
            <a:fillRect/>
          </a:stretch>
        </p:blipFill>
        <p:spPr>
          <a:xfrm>
            <a:off x="6420656" y="1048143"/>
            <a:ext cx="1721810" cy="27386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8" name="pole tekstowe 17">
            <a:extLst>
              <a:ext uri="{FF2B5EF4-FFF2-40B4-BE49-F238E27FC236}">
                <a16:creationId xmlns:a16="http://schemas.microsoft.com/office/drawing/2014/main" id="{96C56929-D853-89C9-B450-5131B4449B9B}"/>
              </a:ext>
            </a:extLst>
          </p:cNvPr>
          <p:cNvSpPr txBox="1"/>
          <p:nvPr/>
        </p:nvSpPr>
        <p:spPr>
          <a:xfrm>
            <a:off x="512763" y="4033838"/>
            <a:ext cx="6053137" cy="1554162"/>
          </a:xfrm>
          <a:prstGeom prst="rect">
            <a:avLst/>
          </a:prstGeom>
          <a:noFill/>
        </p:spPr>
        <p:txBody>
          <a:bodyPr wrap="none" lIns="0" tIns="0" rIns="0">
            <a:spAutoFit/>
          </a:bodyPr>
          <a:lstStyle/>
          <a:p>
            <a:pPr eaLnBrk="1" fontAlgn="auto" hangingPunct="1">
              <a:spcBef>
                <a:spcPts val="0"/>
              </a:spcBef>
              <a:spcAft>
                <a:spcPts val="0"/>
              </a:spcAft>
              <a:defRPr/>
            </a:pPr>
            <a:r>
              <a:rPr lang="pl-PL" sz="1400" dirty="0">
                <a:solidFill>
                  <a:srgbClr val="254AA5"/>
                </a:solidFill>
                <a:latin typeface="Calibri" pitchFamily="18" charset="0"/>
                <a:cs typeface="Calibri" pitchFamily="18" charset="0"/>
              </a:rPr>
              <a:t>Budynek przy ul. Karłowicza 24 w Bydgoszczy jest siedzibą jednostek dydaktycznych</a:t>
            </a:r>
          </a:p>
          <a:p>
            <a:pPr eaLnBrk="1" fontAlgn="auto" hangingPunct="1">
              <a:spcBef>
                <a:spcPts val="0"/>
              </a:spcBef>
              <a:spcAft>
                <a:spcPts val="0"/>
              </a:spcAft>
              <a:defRPr/>
            </a:pPr>
            <a:r>
              <a:rPr lang="pl-PL" sz="1400" dirty="0">
                <a:solidFill>
                  <a:srgbClr val="254AA5"/>
                </a:solidFill>
                <a:latin typeface="Calibri" pitchFamily="18" charset="0"/>
                <a:cs typeface="Calibri" pitchFamily="18" charset="0"/>
              </a:rPr>
              <a:t>Collegium </a:t>
            </a:r>
            <a:r>
              <a:rPr lang="pl-PL" sz="1400" dirty="0" err="1">
                <a:solidFill>
                  <a:srgbClr val="254AA5"/>
                </a:solidFill>
                <a:latin typeface="Calibri" pitchFamily="18" charset="0"/>
                <a:cs typeface="Calibri" pitchFamily="18" charset="0"/>
              </a:rPr>
              <a:t>Medicum</a:t>
            </a:r>
            <a:r>
              <a:rPr lang="pl-PL" sz="1400" dirty="0">
                <a:solidFill>
                  <a:srgbClr val="254AA5"/>
                </a:solidFill>
                <a:latin typeface="Calibri" pitchFamily="18" charset="0"/>
                <a:cs typeface="Calibri" pitchFamily="18" charset="0"/>
              </a:rPr>
              <a:t> UMK, między innymi: </a:t>
            </a:r>
          </a:p>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Katedry Biologii i Biochemii Medycznej</a:t>
            </a:r>
          </a:p>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Katedry Fizjologii Człowieka</a:t>
            </a:r>
          </a:p>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Katedry Histologii i Embriologii </a:t>
            </a:r>
          </a:p>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Zakładu Inżynierii Tkankowej</a:t>
            </a:r>
          </a:p>
          <a:p>
            <a:pPr eaLnBrk="1" fontAlgn="auto" hangingPunct="1">
              <a:spcBef>
                <a:spcPts val="0"/>
              </a:spcBef>
              <a:spcAft>
                <a:spcPts val="0"/>
              </a:spcAft>
              <a:defRPr/>
            </a:pPr>
            <a:endParaRPr lang="pl-PL" sz="1400" b="1" dirty="0">
              <a:solidFill>
                <a:srgbClr val="053A98"/>
              </a:solidFill>
              <a:latin typeface="+mn-lt"/>
            </a:endParaRPr>
          </a:p>
        </p:txBody>
      </p:sp>
      <p:sp>
        <p:nvSpPr>
          <p:cNvPr id="40975" name="Prostokąt 20">
            <a:extLst>
              <a:ext uri="{FF2B5EF4-FFF2-40B4-BE49-F238E27FC236}">
                <a16:creationId xmlns:a16="http://schemas.microsoft.com/office/drawing/2014/main" id="{08AD3BAA-FF2E-C6E1-9331-2DEEAD19F46C}"/>
              </a:ext>
            </a:extLst>
          </p:cNvPr>
          <p:cNvSpPr>
            <a:spLocks noChangeArrowheads="1"/>
          </p:cNvSpPr>
          <p:nvPr/>
        </p:nvSpPr>
        <p:spPr bwMode="auto">
          <a:xfrm>
            <a:off x="431800" y="5332413"/>
            <a:ext cx="5724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dirty="0">
                <a:solidFill>
                  <a:srgbClr val="558ED5"/>
                </a:solidFill>
                <a:cs typeface="Calibri" panose="020F0502020204030204" pitchFamily="34" charset="0"/>
                <a:hlinkClick r:id="rId9"/>
              </a:rPr>
              <a:t>Przejdź do lokalizacji budynku przy ul. Karłowicza 24</a:t>
            </a:r>
            <a:endParaRPr lang="pl-PL" altLang="pl-PL" sz="1400" b="1" dirty="0">
              <a:solidFill>
                <a:srgbClr val="558ED5"/>
              </a:solidFill>
              <a:cs typeface="Calibri" panose="020F0502020204030204" pitchFamily="34" charset="0"/>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FFC52-20C9-0C95-7A66-BE1A2501CFEF}"/>
            </a:ext>
          </a:extLst>
        </p:cNvPr>
        <p:cNvGrpSpPr/>
        <p:nvPr/>
      </p:nvGrpSpPr>
      <p:grpSpPr>
        <a:xfrm>
          <a:off x="0" y="0"/>
          <a:ext cx="0" cy="0"/>
          <a:chOff x="0" y="0"/>
          <a:chExt cx="0" cy="0"/>
        </a:xfrm>
      </p:grpSpPr>
      <p:sp>
        <p:nvSpPr>
          <p:cNvPr id="40962" name="Text Placeholder 1">
            <a:extLst>
              <a:ext uri="{FF2B5EF4-FFF2-40B4-BE49-F238E27FC236}">
                <a16:creationId xmlns:a16="http://schemas.microsoft.com/office/drawing/2014/main" id="{9CCFAC2D-6EAB-5A05-0AA7-F2D5467DBEE6}"/>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dirty="0"/>
              <a:t>BUDYNEK AUDYTORYJNY „BIBLIOTEKA” </a:t>
            </a:r>
            <a:endParaRPr lang="en-US" altLang="pl-PL" sz="1400" dirty="0"/>
          </a:p>
        </p:txBody>
      </p:sp>
      <p:sp>
        <p:nvSpPr>
          <p:cNvPr id="10" name="Prostokąt 9">
            <a:extLst>
              <a:ext uri="{FF2B5EF4-FFF2-40B4-BE49-F238E27FC236}">
                <a16:creationId xmlns:a16="http://schemas.microsoft.com/office/drawing/2014/main" id="{FBF5323A-967F-A76B-A43D-A11A618EFBE0}"/>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0966" name="Obraz 11">
            <a:extLst>
              <a:ext uri="{FF2B5EF4-FFF2-40B4-BE49-F238E27FC236}">
                <a16:creationId xmlns:a16="http://schemas.microsoft.com/office/drawing/2014/main" id="{31C553B9-1E82-9556-87CB-E6C7741C3F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Obraz 12">
            <a:extLst>
              <a:ext uri="{FF2B5EF4-FFF2-40B4-BE49-F238E27FC236}">
                <a16:creationId xmlns:a16="http://schemas.microsoft.com/office/drawing/2014/main" id="{CDDEA3F3-F5FC-7D2E-5DCB-A85AC6C5F0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Obraz 13">
            <a:extLst>
              <a:ext uri="{FF2B5EF4-FFF2-40B4-BE49-F238E27FC236}">
                <a16:creationId xmlns:a16="http://schemas.microsoft.com/office/drawing/2014/main" id="{D510B099-C258-36CF-6D54-CEF14FFDF9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Obraz 14">
            <a:extLst>
              <a:ext uri="{FF2B5EF4-FFF2-40B4-BE49-F238E27FC236}">
                <a16:creationId xmlns:a16="http://schemas.microsoft.com/office/drawing/2014/main" id="{74E164C7-FB30-41D1-B286-B230694ED8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Obraz 15">
            <a:extLst>
              <a:ext uri="{FF2B5EF4-FFF2-40B4-BE49-F238E27FC236}">
                <a16:creationId xmlns:a16="http://schemas.microsoft.com/office/drawing/2014/main" id="{46A57CE3-6FC8-447B-1F34-F448775275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Obraz 16">
            <a:hlinkClick r:id="rId7" action="ppaction://hlinksldjump"/>
            <a:extLst>
              <a:ext uri="{FF2B5EF4-FFF2-40B4-BE49-F238E27FC236}">
                <a16:creationId xmlns:a16="http://schemas.microsoft.com/office/drawing/2014/main" id="{1E2F2FB7-924D-0824-6398-6A29451963F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ole tekstowe 17">
            <a:extLst>
              <a:ext uri="{FF2B5EF4-FFF2-40B4-BE49-F238E27FC236}">
                <a16:creationId xmlns:a16="http://schemas.microsoft.com/office/drawing/2014/main" id="{E47EA6A0-8CF9-7708-63D7-595003334435}"/>
              </a:ext>
            </a:extLst>
          </p:cNvPr>
          <p:cNvSpPr txBox="1"/>
          <p:nvPr/>
        </p:nvSpPr>
        <p:spPr>
          <a:xfrm>
            <a:off x="512763" y="4033838"/>
            <a:ext cx="6808595" cy="907941"/>
          </a:xfrm>
          <a:prstGeom prst="rect">
            <a:avLst/>
          </a:prstGeom>
          <a:noFill/>
        </p:spPr>
        <p:txBody>
          <a:bodyPr wrap="none" lIns="0" tIns="0" rIns="0">
            <a:spAutoFit/>
          </a:bodyPr>
          <a:lstStyle/>
          <a:p>
            <a:r>
              <a:rPr lang="pl-PL" sz="1400" kern="100" dirty="0">
                <a:solidFill>
                  <a:srgbClr val="043A98"/>
                </a:solidFill>
                <a:effectLst/>
                <a:latin typeface="+mn-lt"/>
                <a:ea typeface="Aptos" panose="020B0004020202020204" pitchFamily="34" charset="0"/>
                <a:cs typeface="Times New Roman" panose="02020603050405020304" pitchFamily="18" charset="0"/>
              </a:rPr>
              <a:t>Budynek przy ul. M. Skłodowskiej-Curie 9 w Bydgoszczy jest siedzibą jednostek dydaktycznych</a:t>
            </a:r>
          </a:p>
          <a:p>
            <a:r>
              <a:rPr lang="pl-PL" sz="1400" kern="100" dirty="0">
                <a:solidFill>
                  <a:srgbClr val="043A98"/>
                </a:solidFill>
                <a:effectLst/>
                <a:latin typeface="+mn-lt"/>
                <a:ea typeface="Aptos" panose="020B0004020202020204" pitchFamily="34" charset="0"/>
                <a:cs typeface="Times New Roman" panose="02020603050405020304" pitchFamily="18" charset="0"/>
              </a:rPr>
              <a:t>Collegium Medicum UMK, między innymi: </a:t>
            </a:r>
          </a:p>
          <a:p>
            <a:pPr marL="342900" lvl="0" indent="-342900">
              <a:buSzPts val="1000"/>
              <a:buFont typeface="Symbol" pitchFamily="2" charset="2"/>
              <a:buChar char=""/>
              <a:tabLst>
                <a:tab pos="457200" algn="l"/>
              </a:tabLst>
            </a:pPr>
            <a:r>
              <a:rPr lang="pl-PL" sz="1400" b="1" kern="100" dirty="0">
                <a:solidFill>
                  <a:srgbClr val="043A98"/>
                </a:solidFill>
                <a:effectLst/>
                <a:latin typeface="+mn-lt"/>
                <a:ea typeface="Aptos" panose="020B0004020202020204" pitchFamily="34" charset="0"/>
                <a:cs typeface="Times New Roman" panose="02020603050405020304" pitchFamily="18" charset="0"/>
              </a:rPr>
              <a:t>Zespół Naukowo-Dydaktyczny Biotechnologii Eksperymentalnej</a:t>
            </a:r>
          </a:p>
          <a:p>
            <a:pPr marL="342900" lvl="0" indent="-342900">
              <a:buSzPts val="1000"/>
              <a:buFont typeface="Symbol" pitchFamily="2" charset="2"/>
              <a:buChar char=""/>
              <a:tabLst>
                <a:tab pos="457200" algn="l"/>
              </a:tabLst>
            </a:pPr>
            <a:r>
              <a:rPr lang="pl-PL" sz="1400" b="1" kern="100" dirty="0">
                <a:solidFill>
                  <a:srgbClr val="043A98"/>
                </a:solidFill>
                <a:effectLst/>
                <a:latin typeface="+mn-lt"/>
                <a:ea typeface="Aptos" panose="020B0004020202020204" pitchFamily="34" charset="0"/>
                <a:cs typeface="Times New Roman" panose="02020603050405020304" pitchFamily="18" charset="0"/>
              </a:rPr>
              <a:t>Katedra Medycyny Rodzinnej</a:t>
            </a:r>
          </a:p>
        </p:txBody>
      </p:sp>
      <p:sp>
        <p:nvSpPr>
          <p:cNvPr id="40975" name="Prostokąt 20">
            <a:extLst>
              <a:ext uri="{FF2B5EF4-FFF2-40B4-BE49-F238E27FC236}">
                <a16:creationId xmlns:a16="http://schemas.microsoft.com/office/drawing/2014/main" id="{C6BD272D-B44F-74AB-D359-9A5C3A35EEA3}"/>
              </a:ext>
            </a:extLst>
          </p:cNvPr>
          <p:cNvSpPr>
            <a:spLocks noChangeArrowheads="1"/>
          </p:cNvSpPr>
          <p:nvPr/>
        </p:nvSpPr>
        <p:spPr bwMode="auto">
          <a:xfrm>
            <a:off x="431800" y="5332413"/>
            <a:ext cx="5724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dirty="0">
                <a:solidFill>
                  <a:srgbClr val="558ED5"/>
                </a:solidFill>
                <a:cs typeface="Calibri" panose="020F0502020204030204" pitchFamily="34" charset="0"/>
                <a:hlinkClick r:id="rId9"/>
              </a:rPr>
              <a:t>Przejdź do lokalizacji budynku przy ul. </a:t>
            </a:r>
            <a:r>
              <a:rPr lang="pl-PL" sz="1400" b="1" u="sng" kern="1200" dirty="0">
                <a:solidFill>
                  <a:srgbClr val="558ED5"/>
                </a:solidFill>
                <a:effectLst/>
                <a:latin typeface="Aptos" panose="020B0004020202020204" pitchFamily="34" charset="0"/>
                <a:ea typeface="Times New Roman" panose="02020603050405020304" pitchFamily="18" charset="0"/>
                <a:cs typeface="Calibri" panose="020F0502020204030204" pitchFamily="34" charset="0"/>
                <a:hlinkClick r:id="rId9"/>
              </a:rPr>
              <a:t>M. Skłodowskiej-Curie 9</a:t>
            </a:r>
            <a:endParaRPr lang="pl-PL" altLang="pl-PL" sz="1400" b="1" dirty="0">
              <a:solidFill>
                <a:srgbClr val="558ED5"/>
              </a:solidFill>
              <a:cs typeface="Calibri" panose="020F0502020204030204" pitchFamily="34" charset="0"/>
            </a:endParaRPr>
          </a:p>
        </p:txBody>
      </p:sp>
      <p:pic>
        <p:nvPicPr>
          <p:cNvPr id="13" name="Obraz 12">
            <a:extLst>
              <a:ext uri="{FF2B5EF4-FFF2-40B4-BE49-F238E27FC236}">
                <a16:creationId xmlns:a16="http://schemas.microsoft.com/office/drawing/2014/main" id="{A7C67EB8-BE1A-4D40-94DD-6B1E3D8E0FE6}"/>
              </a:ext>
            </a:extLst>
          </p:cNvPr>
          <p:cNvPicPr>
            <a:picLocks noChangeAspect="1"/>
          </p:cNvPicPr>
          <p:nvPr/>
        </p:nvPicPr>
        <p:blipFill rotWithShape="1">
          <a:blip r:embed="rId10"/>
          <a:srcRect t="29099" b="22910"/>
          <a:stretch/>
        </p:blipFill>
        <p:spPr>
          <a:xfrm>
            <a:off x="618603" y="1260727"/>
            <a:ext cx="7951656" cy="246059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911964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
            <a:extLst>
              <a:ext uri="{FF2B5EF4-FFF2-40B4-BE49-F238E27FC236}">
                <a16:creationId xmlns:a16="http://schemas.microsoft.com/office/drawing/2014/main" id="{CEB6DFE5-D760-8A35-A71A-2BC04A047024}"/>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BIBLIOTEKA MEDYCZNA</a:t>
            </a:r>
            <a:endParaRPr lang="en-US" altLang="pl-PL" sz="1400"/>
          </a:p>
        </p:txBody>
      </p:sp>
      <p:sp>
        <p:nvSpPr>
          <p:cNvPr id="13" name="Prostokąt zaokrąglony">
            <a:extLst>
              <a:ext uri="{FF2B5EF4-FFF2-40B4-BE49-F238E27FC236}">
                <a16:creationId xmlns:a16="http://schemas.microsoft.com/office/drawing/2014/main" id="{5E2EB502-6DAB-254D-B305-4866EAAC2D40}"/>
              </a:ext>
            </a:extLst>
          </p:cNvPr>
          <p:cNvSpPr/>
          <p:nvPr/>
        </p:nvSpPr>
        <p:spPr>
          <a:xfrm>
            <a:off x="600075" y="1527175"/>
            <a:ext cx="7881938" cy="1555750"/>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marL="298450" indent="-285750" eaLnBrk="1" hangingPunct="1">
              <a:spcBef>
                <a:spcPts val="100"/>
              </a:spcBef>
              <a:buFont typeface="Arial" pitchFamily="34" charset="0"/>
              <a:buChar char="•"/>
              <a:tabLst>
                <a:tab pos="298450" algn="l"/>
              </a:tabLst>
              <a:defRPr/>
            </a:pPr>
            <a:r>
              <a:rPr lang="pl-PL" sz="1400">
                <a:solidFill>
                  <a:srgbClr val="043997"/>
                </a:solidFill>
                <a:ea typeface="Lato"/>
                <a:cs typeface="Lato"/>
              </a:rPr>
              <a:t>księgozbiór liczy około 100 000 woluminów książek i czasopism drukowanych;</a:t>
            </a:r>
          </a:p>
          <a:p>
            <a:pPr marL="298450" indent="-285750" eaLnBrk="1" hangingPunct="1">
              <a:spcBef>
                <a:spcPts val="100"/>
              </a:spcBef>
              <a:buFont typeface="Arial" pitchFamily="34" charset="0"/>
              <a:buChar char="•"/>
              <a:tabLst>
                <a:tab pos="298450" algn="l"/>
              </a:tabLst>
              <a:defRPr/>
            </a:pPr>
            <a:r>
              <a:rPr lang="pl-PL" sz="1400">
                <a:solidFill>
                  <a:srgbClr val="043997"/>
                </a:solidFill>
                <a:ea typeface="Lato"/>
                <a:cs typeface="Lato"/>
              </a:rPr>
              <a:t>oferuje dostęp do baz bibliograficznych i pełnotekstowych, 26 000 czasopism i ponad 7 000 e-booków;</a:t>
            </a:r>
          </a:p>
          <a:p>
            <a:pPr marL="298450" indent="-285750" eaLnBrk="1" hangingPunct="1">
              <a:spcBef>
                <a:spcPts val="100"/>
              </a:spcBef>
              <a:buFont typeface="Arial" pitchFamily="34" charset="0"/>
              <a:buChar char="•"/>
              <a:tabLst>
                <a:tab pos="298450" algn="l"/>
              </a:tabLst>
              <a:defRPr/>
            </a:pPr>
            <a:r>
              <a:rPr lang="pl-PL" sz="1400">
                <a:solidFill>
                  <a:srgbClr val="043997"/>
                </a:solidFill>
                <a:ea typeface="Lato"/>
                <a:cs typeface="Lato"/>
              </a:rPr>
              <a:t>jest w pełni skomputeryzowany;</a:t>
            </a:r>
          </a:p>
          <a:p>
            <a:pPr marL="298450" indent="-285750" eaLnBrk="1" hangingPunct="1">
              <a:spcBef>
                <a:spcPts val="100"/>
              </a:spcBef>
              <a:buFont typeface="Arial" pitchFamily="34" charset="0"/>
              <a:buChar char="•"/>
              <a:tabLst>
                <a:tab pos="298450" algn="l"/>
              </a:tabLst>
              <a:defRPr/>
            </a:pPr>
            <a:r>
              <a:rPr lang="pl-PL" sz="1400">
                <a:solidFill>
                  <a:srgbClr val="043997"/>
                </a:solidFill>
                <a:ea typeface="Lato"/>
                <a:cs typeface="Lato"/>
              </a:rPr>
              <a:t>jest także siedzibą Regionalnego Centrum Informacji Medycznej</a:t>
            </a:r>
            <a:endParaRPr lang="en-US" sz="1400">
              <a:ea typeface="Lato"/>
              <a:cs typeface="Lato"/>
            </a:endParaRPr>
          </a:p>
        </p:txBody>
      </p:sp>
      <p:sp>
        <p:nvSpPr>
          <p:cNvPr id="11" name="Prostokąt 10">
            <a:extLst>
              <a:ext uri="{FF2B5EF4-FFF2-40B4-BE49-F238E27FC236}">
                <a16:creationId xmlns:a16="http://schemas.microsoft.com/office/drawing/2014/main" id="{61BBFDFF-61CA-A121-173E-D0855A037D39}"/>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1991" name="Obraz 11">
            <a:extLst>
              <a:ext uri="{FF2B5EF4-FFF2-40B4-BE49-F238E27FC236}">
                <a16:creationId xmlns:a16="http://schemas.microsoft.com/office/drawing/2014/main" id="{1343ABA0-F27B-9395-88F3-263BC6E7D5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Obraz 14">
            <a:extLst>
              <a:ext uri="{FF2B5EF4-FFF2-40B4-BE49-F238E27FC236}">
                <a16:creationId xmlns:a16="http://schemas.microsoft.com/office/drawing/2014/main" id="{A9A253D5-AB00-F6B4-DEDA-5CB59E33CA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Obraz 15">
            <a:extLst>
              <a:ext uri="{FF2B5EF4-FFF2-40B4-BE49-F238E27FC236}">
                <a16:creationId xmlns:a16="http://schemas.microsoft.com/office/drawing/2014/main" id="{4040D3BC-498E-39DF-D39D-92A5661542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Obraz 16">
            <a:extLst>
              <a:ext uri="{FF2B5EF4-FFF2-40B4-BE49-F238E27FC236}">
                <a16:creationId xmlns:a16="http://schemas.microsoft.com/office/drawing/2014/main" id="{FF99B2E7-FB6E-2AC4-5371-7A608C55A0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Obraz 17">
            <a:extLst>
              <a:ext uri="{FF2B5EF4-FFF2-40B4-BE49-F238E27FC236}">
                <a16:creationId xmlns:a16="http://schemas.microsoft.com/office/drawing/2014/main" id="{3DB4AA8D-41E5-C324-D34D-0D829E060C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Obraz 18">
            <a:hlinkClick r:id="rId7" action="ppaction://hlinksldjump"/>
            <a:extLst>
              <a:ext uri="{FF2B5EF4-FFF2-40B4-BE49-F238E27FC236}">
                <a16:creationId xmlns:a16="http://schemas.microsoft.com/office/drawing/2014/main" id="{B5FD6040-37DA-5C45-52C0-F9441ADE47E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a:extLst>
              <a:ext uri="{FF2B5EF4-FFF2-40B4-BE49-F238E27FC236}">
                <a16:creationId xmlns:a16="http://schemas.microsoft.com/office/drawing/2014/main" id="{7F59C6E8-57B3-29B0-1AEB-4BABA7884524}"/>
              </a:ext>
            </a:extLst>
          </p:cNvPr>
          <p:cNvPicPr>
            <a:picLocks noChangeAspect="1"/>
          </p:cNvPicPr>
          <p:nvPr/>
        </p:nvPicPr>
        <p:blipFill>
          <a:blip r:embed="rId9"/>
          <a:stretch>
            <a:fillRect/>
          </a:stretch>
        </p:blipFill>
        <p:spPr>
          <a:xfrm>
            <a:off x="6108865" y="3442589"/>
            <a:ext cx="2536325" cy="16908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Obraz 8">
            <a:extLst>
              <a:ext uri="{FF2B5EF4-FFF2-40B4-BE49-F238E27FC236}">
                <a16:creationId xmlns:a16="http://schemas.microsoft.com/office/drawing/2014/main" id="{D24DEC52-C226-9F5E-27B2-606B6EA92E6F}"/>
              </a:ext>
            </a:extLst>
          </p:cNvPr>
          <p:cNvPicPr>
            <a:picLocks noChangeAspect="1"/>
          </p:cNvPicPr>
          <p:nvPr/>
        </p:nvPicPr>
        <p:blipFill>
          <a:blip r:embed="rId10"/>
          <a:stretch>
            <a:fillRect/>
          </a:stretch>
        </p:blipFill>
        <p:spPr>
          <a:xfrm>
            <a:off x="3272603" y="3442589"/>
            <a:ext cx="2536325" cy="16908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 name="Obraz 19">
            <a:extLst>
              <a:ext uri="{FF2B5EF4-FFF2-40B4-BE49-F238E27FC236}">
                <a16:creationId xmlns:a16="http://schemas.microsoft.com/office/drawing/2014/main" id="{28B8856E-9ED6-75E3-D69A-DCD03ACCD2D5}"/>
              </a:ext>
            </a:extLst>
          </p:cNvPr>
          <p:cNvPicPr>
            <a:picLocks noChangeAspect="1"/>
          </p:cNvPicPr>
          <p:nvPr/>
        </p:nvPicPr>
        <p:blipFill>
          <a:blip r:embed="rId11"/>
          <a:stretch>
            <a:fillRect/>
          </a:stretch>
        </p:blipFill>
        <p:spPr>
          <a:xfrm>
            <a:off x="350295" y="3442589"/>
            <a:ext cx="2622371" cy="16908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Prostokąt 9">
            <a:extLst>
              <a:ext uri="{FF2B5EF4-FFF2-40B4-BE49-F238E27FC236}">
                <a16:creationId xmlns:a16="http://schemas.microsoft.com/office/drawing/2014/main" id="{F78E82ED-1570-2101-0DA9-D4D9370071C9}"/>
              </a:ext>
            </a:extLst>
          </p:cNvPr>
          <p:cNvSpPr/>
          <p:nvPr/>
        </p:nvSpPr>
        <p:spPr>
          <a:xfrm>
            <a:off x="974725" y="1090613"/>
            <a:ext cx="4627563" cy="306387"/>
          </a:xfrm>
          <a:prstGeom prst="rect">
            <a:avLst/>
          </a:prstGeom>
        </p:spPr>
        <p:txBody>
          <a:bodyPr>
            <a:spAutoFit/>
          </a:bodyPr>
          <a:lstStyle/>
          <a:p>
            <a:pPr eaLnBrk="1" fontAlgn="auto" hangingPunct="1">
              <a:spcBef>
                <a:spcPts val="0"/>
              </a:spcBef>
              <a:spcAft>
                <a:spcPts val="0"/>
              </a:spcAft>
              <a:defRPr/>
            </a:pPr>
            <a:r>
              <a:rPr lang="pl-PL" sz="1400" dirty="0">
                <a:solidFill>
                  <a:schemeClr val="tx2">
                    <a:lumMod val="60000"/>
                    <a:lumOff val="40000"/>
                  </a:schemeClr>
                </a:solidFill>
                <a:latin typeface="+mn-lt"/>
                <a:hlinkClick r:id="rId12"/>
              </a:rPr>
              <a:t>Przejdź na stronę Biblioteki Medycznej</a:t>
            </a:r>
            <a:endParaRPr lang="pl-PL" sz="1400" dirty="0">
              <a:solidFill>
                <a:schemeClr val="tx2">
                  <a:lumMod val="60000"/>
                  <a:lumOff val="40000"/>
                </a:schemeClr>
              </a:solidFill>
              <a:latin typeface="+mn-lt"/>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1">
            <a:extLst>
              <a:ext uri="{FF2B5EF4-FFF2-40B4-BE49-F238E27FC236}">
                <a16:creationId xmlns:a16="http://schemas.microsoft.com/office/drawing/2014/main" id="{C9FA35E7-1BA2-64E9-0D03-ED9A323F33A0}"/>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WŁADZE UNIWERSYTETU MIKOŁAJA KOPERNIKA</a:t>
            </a:r>
            <a:endParaRPr lang="en-US" altLang="pl-PL" sz="1400"/>
          </a:p>
        </p:txBody>
      </p:sp>
      <p:sp>
        <p:nvSpPr>
          <p:cNvPr id="16387" name="pole tekstowe 10">
            <a:extLst>
              <a:ext uri="{FF2B5EF4-FFF2-40B4-BE49-F238E27FC236}">
                <a16:creationId xmlns:a16="http://schemas.microsoft.com/office/drawing/2014/main" id="{6B0416D7-E370-D5A9-D84F-392509868558}"/>
              </a:ext>
            </a:extLst>
          </p:cNvPr>
          <p:cNvSpPr txBox="1">
            <a:spLocks noChangeArrowheads="1"/>
          </p:cNvSpPr>
          <p:nvPr/>
        </p:nvSpPr>
        <p:spPr bwMode="auto">
          <a:xfrm>
            <a:off x="5949950" y="326390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2400">
              <a:solidFill>
                <a:srgbClr val="254AA5"/>
              </a:solidFill>
              <a:cs typeface="Calibri" panose="020F0502020204030204" pitchFamily="34" charset="0"/>
            </a:endParaRPr>
          </a:p>
        </p:txBody>
      </p:sp>
      <p:pic>
        <p:nvPicPr>
          <p:cNvPr id="16388" name="Obraz 4">
            <a:hlinkClick r:id="rId2" action="ppaction://hlinksldjump"/>
            <a:extLst>
              <a:ext uri="{FF2B5EF4-FFF2-40B4-BE49-F238E27FC236}">
                <a16:creationId xmlns:a16="http://schemas.microsoft.com/office/drawing/2014/main" id="{0006A741-3D45-97D5-6D2E-10385F7D57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a:extLst>
              <a:ext uri="{FF2B5EF4-FFF2-40B4-BE49-F238E27FC236}">
                <a16:creationId xmlns:a16="http://schemas.microsoft.com/office/drawing/2014/main" id="{A810A8B9-23F4-3FF7-8D96-B2040CAF9A77}"/>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16392" name="Obraz 18">
            <a:extLst>
              <a:ext uri="{FF2B5EF4-FFF2-40B4-BE49-F238E27FC236}">
                <a16:creationId xmlns:a16="http://schemas.microsoft.com/office/drawing/2014/main" id="{6D79A0B2-C743-EEF2-A2D3-094A26D7E8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Obraz 19">
            <a:extLst>
              <a:ext uri="{FF2B5EF4-FFF2-40B4-BE49-F238E27FC236}">
                <a16:creationId xmlns:a16="http://schemas.microsoft.com/office/drawing/2014/main" id="{F4760F73-B423-6E14-29C4-014DF263D4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Obraz 20">
            <a:extLst>
              <a:ext uri="{FF2B5EF4-FFF2-40B4-BE49-F238E27FC236}">
                <a16:creationId xmlns:a16="http://schemas.microsoft.com/office/drawing/2014/main" id="{7385BDFA-1135-3044-55D2-B2A64745C62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Obraz 21">
            <a:extLst>
              <a:ext uri="{FF2B5EF4-FFF2-40B4-BE49-F238E27FC236}">
                <a16:creationId xmlns:a16="http://schemas.microsoft.com/office/drawing/2014/main" id="{DCB02267-7D88-DEBB-A0C9-4DA73341BC7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Obraz 23">
            <a:extLst>
              <a:ext uri="{FF2B5EF4-FFF2-40B4-BE49-F238E27FC236}">
                <a16:creationId xmlns:a16="http://schemas.microsoft.com/office/drawing/2014/main" id="{ACEB1650-9F8E-A4C4-72E9-C715EE854D1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object 5">
            <a:extLst>
              <a:ext uri="{FF2B5EF4-FFF2-40B4-BE49-F238E27FC236}">
                <a16:creationId xmlns:a16="http://schemas.microsoft.com/office/drawing/2014/main" id="{87BE429A-C4FD-B02A-0FCA-E92EFF51493D}"/>
              </a:ext>
            </a:extLst>
          </p:cNvPr>
          <p:cNvGraphicFramePr>
            <a:graphicFrameLocks noGrp="1"/>
          </p:cNvGraphicFramePr>
          <p:nvPr>
            <p:extLst>
              <p:ext uri="{D42A27DB-BD31-4B8C-83A1-F6EECF244321}">
                <p14:modId xmlns:p14="http://schemas.microsoft.com/office/powerpoint/2010/main" val="3773907405"/>
              </p:ext>
            </p:extLst>
          </p:nvPr>
        </p:nvGraphicFramePr>
        <p:xfrm>
          <a:off x="3355975" y="1112838"/>
          <a:ext cx="5597525" cy="4613275"/>
        </p:xfrm>
        <a:graphic>
          <a:graphicData uri="http://schemas.openxmlformats.org/drawingml/2006/table">
            <a:tbl>
              <a:tblPr/>
              <a:tblGrid>
                <a:gridCol w="3047966">
                  <a:extLst>
                    <a:ext uri="{9D8B030D-6E8A-4147-A177-3AD203B41FA5}">
                      <a16:colId xmlns:a16="http://schemas.microsoft.com/office/drawing/2014/main" val="20000"/>
                    </a:ext>
                  </a:extLst>
                </a:gridCol>
                <a:gridCol w="2549559">
                  <a:extLst>
                    <a:ext uri="{9D8B030D-6E8A-4147-A177-3AD203B41FA5}">
                      <a16:colId xmlns:a16="http://schemas.microsoft.com/office/drawing/2014/main" val="20001"/>
                    </a:ext>
                  </a:extLst>
                </a:gridCol>
              </a:tblGrid>
              <a:tr h="641544">
                <a:tc gridSpan="2">
                  <a:txBody>
                    <a:bodyPr/>
                    <a:lstStyle/>
                    <a:p>
                      <a:pPr marL="80963" marR="0" lvl="0" indent="0" algn="ctr" defTabSz="457200" rtl="0" eaLnBrk="1" fontAlgn="base" latinLnBrk="0" hangingPunct="1">
                        <a:lnSpc>
                          <a:spcPts val="1663"/>
                        </a:lnSpc>
                        <a:spcBef>
                          <a:spcPct val="0"/>
                        </a:spcBef>
                        <a:spcAft>
                          <a:spcPct val="0"/>
                        </a:spcAft>
                        <a:buClrTx/>
                        <a:buSzTx/>
                        <a:buFontTx/>
                        <a:buNone/>
                        <a:tabLst/>
                      </a:pPr>
                      <a:r>
                        <a:rPr kumimoji="0" lang="pl-PL" sz="1400" b="0" i="0" u="none" strike="noStrike" cap="none" normalizeH="0" baseline="0" dirty="0">
                          <a:ln>
                            <a:noFill/>
                          </a:ln>
                          <a:solidFill>
                            <a:srgbClr val="043997"/>
                          </a:solidFill>
                          <a:effectLst/>
                          <a:latin typeface="Calibri" pitchFamily="34" charset="0"/>
                          <a:ea typeface="Lato"/>
                          <a:cs typeface="Lato"/>
                        </a:rPr>
                        <a:t> JM REKTOR (Toruń)</a:t>
                      </a:r>
                    </a:p>
                    <a:p>
                      <a:pPr marL="80963" marR="0" lvl="0" indent="0" algn="ctr" defTabSz="457200" rtl="0" eaLnBrk="1" fontAlgn="base" latinLnBrk="0" hangingPunct="1">
                        <a:lnSpc>
                          <a:spcPts val="1663"/>
                        </a:lnSpc>
                        <a:spcBef>
                          <a:spcPct val="0"/>
                        </a:spcBef>
                        <a:spcAft>
                          <a:spcPct val="0"/>
                        </a:spcAft>
                        <a:buClrTx/>
                        <a:buSzTx/>
                        <a:buFontTx/>
                        <a:buNone/>
                        <a:tabLst/>
                      </a:pPr>
                      <a:endParaRPr kumimoji="0" lang="pl-PL" sz="1400" b="0" i="0" u="none" strike="noStrike" cap="none" normalizeH="0" baseline="0" dirty="0">
                        <a:ln>
                          <a:noFill/>
                        </a:ln>
                        <a:solidFill>
                          <a:srgbClr val="043997"/>
                        </a:solidFill>
                        <a:effectLst/>
                        <a:latin typeface="Calibri" pitchFamily="34" charset="0"/>
                        <a:ea typeface="Lato"/>
                        <a:cs typeface="Lato"/>
                      </a:endParaRPr>
                    </a:p>
                    <a:p>
                      <a:pPr marL="80963" marR="0" lvl="0" indent="0" algn="ctr" defTabSz="457200" rtl="0" eaLnBrk="1" fontAlgn="base" latinLnBrk="0" hangingPunct="1">
                        <a:lnSpc>
                          <a:spcPts val="1663"/>
                        </a:lnSpc>
                        <a:spcBef>
                          <a:spcPct val="0"/>
                        </a:spcBef>
                        <a:spcAft>
                          <a:spcPct val="0"/>
                        </a:spcAft>
                        <a:buClrTx/>
                        <a:buSzTx/>
                        <a:buFontTx/>
                        <a:buNone/>
                        <a:tabLst/>
                      </a:pPr>
                      <a:endParaRPr kumimoji="0" lang="pl-PL" sz="1400" b="0" i="0" u="none" strike="noStrike" cap="none" normalizeH="0" baseline="0" dirty="0">
                        <a:ln>
                          <a:noFill/>
                        </a:ln>
                        <a:solidFill>
                          <a:schemeClr val="tx1"/>
                        </a:solidFill>
                        <a:effectLst/>
                        <a:latin typeface="Calibri" pitchFamily="34" charset="0"/>
                        <a:ea typeface="Lato"/>
                        <a:cs typeface="Lato"/>
                      </a:endParaRPr>
                    </a:p>
                  </a:txBody>
                  <a:tcPr marL="0" marR="0" marT="0" marB="0" horzOverflow="overflow">
                    <a:lnL>
                      <a:noFill/>
                    </a:lnL>
                    <a:lnR>
                      <a:noFill/>
                    </a:lnR>
                    <a:lnT>
                      <a:noFill/>
                    </a:lnT>
                    <a:lnB>
                      <a:noFill/>
                    </a:lnB>
                    <a:lnTlToBr>
                      <a:noFill/>
                    </a:lnTlToBr>
                    <a:lnBlToTr>
                      <a:noFill/>
                    </a:lnBlToTr>
                    <a:noFill/>
                  </a:tcPr>
                </a:tc>
                <a:tc hMerge="1">
                  <a:txBody>
                    <a:bodyPr/>
                    <a:lstStyle/>
                    <a:p>
                      <a:endParaRPr lang="pl-PL"/>
                    </a:p>
                  </a:txBody>
                  <a:tcPr/>
                </a:tc>
                <a:extLst>
                  <a:ext uri="{0D108BD9-81ED-4DB2-BD59-A6C34878D82A}">
                    <a16:rowId xmlns:a16="http://schemas.microsoft.com/office/drawing/2014/main" val="10000"/>
                  </a:ext>
                </a:extLst>
              </a:tr>
              <a:tr h="3971731">
                <a:tc>
                  <a:txBody>
                    <a:bodyPr/>
                    <a:lstStyle/>
                    <a:p>
                      <a:pPr marL="1495425" marR="0" lvl="0" indent="0" algn="l" defTabSz="457200" rtl="0" eaLnBrk="1" fontAlgn="base" latinLnBrk="0" hangingPunct="1">
                        <a:lnSpc>
                          <a:spcPts val="1675"/>
                        </a:lnSpc>
                        <a:spcBef>
                          <a:spcPct val="0"/>
                        </a:spcBef>
                        <a:spcAft>
                          <a:spcPct val="0"/>
                        </a:spcAft>
                        <a:buClrTx/>
                        <a:buSzTx/>
                        <a:buFont typeface="Arial" pitchFamily="34" charset="0"/>
                        <a:buNone/>
                        <a:tabLst/>
                      </a:pPr>
                      <a:endParaRPr kumimoji="0" lang="pl-PL" sz="1500" b="0" i="0" u="none" strike="noStrike" cap="none" normalizeH="0" baseline="0" dirty="0">
                        <a:ln>
                          <a:noFill/>
                        </a:ln>
                        <a:solidFill>
                          <a:srgbClr val="053A98"/>
                        </a:solidFill>
                        <a:effectLst/>
                        <a:latin typeface="Calibri" pitchFamily="34" charset="0"/>
                        <a:ea typeface="Lato"/>
                        <a:cs typeface="Times New Roman" pitchFamily="18" charset="0"/>
                      </a:endParaRPr>
                    </a:p>
                    <a:p>
                      <a:pPr marL="1495425" marR="0" lvl="0" indent="0" algn="l" defTabSz="457200" rtl="0" eaLnBrk="1" fontAlgn="base" latinLnBrk="0" hangingPunct="1">
                        <a:lnSpc>
                          <a:spcPts val="1675"/>
                        </a:lnSpc>
                        <a:spcBef>
                          <a:spcPct val="0"/>
                        </a:spcBef>
                        <a:spcAft>
                          <a:spcPct val="0"/>
                        </a:spcAft>
                        <a:buClrTx/>
                        <a:buSzTx/>
                        <a:buFont typeface="Arial" pitchFamily="34" charset="0"/>
                        <a:buNone/>
                        <a:tabLst/>
                      </a:pPr>
                      <a:endParaRPr kumimoji="0" lang="pl-PL" sz="1500" b="0" i="0" u="none" strike="noStrike" cap="none" normalizeH="0" baseline="0" dirty="0">
                        <a:ln>
                          <a:noFill/>
                        </a:ln>
                        <a:solidFill>
                          <a:srgbClr val="053A98"/>
                        </a:solidFill>
                        <a:effectLst/>
                        <a:latin typeface="Calibri" pitchFamily="34" charset="0"/>
                        <a:ea typeface="Lato"/>
                        <a:cs typeface="Times New Roman" pitchFamily="18" charset="0"/>
                      </a:endParaRPr>
                    </a:p>
                    <a:p>
                      <a:pPr marL="1495425" marR="0" lvl="0" indent="0" algn="l" defTabSz="457200" rtl="0" eaLnBrk="1" fontAlgn="base" latinLnBrk="0" hangingPunct="1">
                        <a:lnSpc>
                          <a:spcPts val="1675"/>
                        </a:lnSpc>
                        <a:spcBef>
                          <a:spcPct val="0"/>
                        </a:spcBef>
                        <a:spcAft>
                          <a:spcPct val="0"/>
                        </a:spcAft>
                        <a:buClrTx/>
                        <a:buSzTx/>
                        <a:buFont typeface="Arial" pitchFamily="34" charset="0"/>
                        <a:buNone/>
                        <a:tabLst/>
                      </a:pPr>
                      <a:r>
                        <a:rPr kumimoji="0" lang="pl-PL" sz="1400" b="0" i="0" u="none" strike="noStrike" cap="none" normalizeH="0" baseline="0" dirty="0">
                          <a:ln>
                            <a:noFill/>
                          </a:ln>
                          <a:solidFill>
                            <a:srgbClr val="053A98"/>
                          </a:solidFill>
                          <a:effectLst/>
                          <a:latin typeface="Calibri" pitchFamily="34" charset="0"/>
                          <a:ea typeface="Lato"/>
                          <a:cs typeface="Lato"/>
                        </a:rPr>
                        <a:t>      Prorektor ds. Collegium Medicum      </a:t>
                      </a:r>
                    </a:p>
                    <a:p>
                      <a:pPr marL="1495425" marR="0" lvl="0" indent="0" algn="l" defTabSz="457200" rtl="0" eaLnBrk="1" fontAlgn="base" latinLnBrk="0" hangingPunct="1">
                        <a:lnSpc>
                          <a:spcPts val="1675"/>
                        </a:lnSpc>
                        <a:spcBef>
                          <a:spcPct val="0"/>
                        </a:spcBef>
                        <a:spcAft>
                          <a:spcPct val="0"/>
                        </a:spcAft>
                        <a:buClrTx/>
                        <a:buSzTx/>
                        <a:buFont typeface="Arial" pitchFamily="34" charset="0"/>
                        <a:buNone/>
                        <a:tabLst/>
                      </a:pPr>
                      <a:endParaRPr kumimoji="0" lang="pl-PL" sz="1700" b="0" i="0" u="none" strike="noStrike" cap="none" normalizeH="0" baseline="0" dirty="0">
                        <a:ln>
                          <a:noFill/>
                        </a:ln>
                        <a:solidFill>
                          <a:srgbClr val="053A98"/>
                        </a:solidFill>
                        <a:effectLst/>
                        <a:latin typeface="Calibri" pitchFamily="34" charset="0"/>
                        <a:cs typeface="Times New Roman" pitchFamily="18" charset="0"/>
                      </a:endParaRPr>
                    </a:p>
                    <a:p>
                      <a:pPr marL="1495425" marR="0" lvl="0" indent="0" algn="l" defTabSz="457200" rtl="0" eaLnBrk="1" fontAlgn="base" latinLnBrk="0" hangingPunct="1">
                        <a:lnSpc>
                          <a:spcPts val="1675"/>
                        </a:lnSpc>
                        <a:spcBef>
                          <a:spcPct val="0"/>
                        </a:spcBef>
                        <a:spcAft>
                          <a:spcPct val="0"/>
                        </a:spcAft>
                        <a:buClrTx/>
                        <a:buSzTx/>
                        <a:buFont typeface="Arial" pitchFamily="34" charset="0"/>
                        <a:buNone/>
                        <a:tabLst/>
                      </a:pPr>
                      <a:endParaRPr kumimoji="0" lang="pl-PL" sz="1700" b="0" i="0" u="none" strike="noStrike" cap="none" normalizeH="0" baseline="0" dirty="0">
                        <a:ln>
                          <a:noFill/>
                        </a:ln>
                        <a:solidFill>
                          <a:srgbClr val="053A98"/>
                        </a:solidFill>
                        <a:effectLst/>
                        <a:latin typeface="Calibri" pitchFamily="34" charset="0"/>
                        <a:cs typeface="Times New Roman" pitchFamily="18" charset="0"/>
                      </a:endParaRPr>
                    </a:p>
                    <a:p>
                      <a:pPr marL="1495425" marR="0" lvl="0" indent="0" algn="ctr" defTabSz="457200" rtl="0" eaLnBrk="1" fontAlgn="base" latinLnBrk="0" hangingPunct="1">
                        <a:lnSpc>
                          <a:spcPct val="100000"/>
                        </a:lnSpc>
                        <a:spcBef>
                          <a:spcPts val="140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Dziekan Wydziału Lekarskiego</a:t>
                      </a:r>
                    </a:p>
                    <a:p>
                      <a:pPr marL="1495425" marR="0" lvl="0" indent="0" algn="ctr" defTabSz="457200" rtl="0" eaLnBrk="1" fontAlgn="base" latinLnBrk="0" hangingPunct="1">
                        <a:lnSpc>
                          <a:spcPct val="100000"/>
                        </a:lnSpc>
                        <a:spcBef>
                          <a:spcPts val="140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Dziekan Wydziału Nauk o Zdrowiu</a:t>
                      </a:r>
                    </a:p>
                    <a:p>
                      <a:pPr marL="1495425" marR="0" lvl="0" indent="0" algn="ctr" defTabSz="457200" rtl="0" eaLnBrk="1" fontAlgn="base" latinLnBrk="0" hangingPunct="1">
                        <a:lnSpc>
                          <a:spcPct val="100000"/>
                        </a:lnSpc>
                        <a:spcBef>
                          <a:spcPts val="140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Dziekan Wydziału Farmaceutycznego</a:t>
                      </a:r>
                    </a:p>
                    <a:p>
                      <a:pPr marL="1495425" marR="0" lvl="0" indent="0" algn="l" defTabSz="457200" rtl="0" eaLnBrk="1" fontAlgn="base" latinLnBrk="0" hangingPunct="1">
                        <a:lnSpc>
                          <a:spcPct val="100000"/>
                        </a:lnSpc>
                        <a:spcBef>
                          <a:spcPts val="13"/>
                        </a:spcBef>
                        <a:spcAft>
                          <a:spcPct val="0"/>
                        </a:spcAft>
                        <a:buClrTx/>
                        <a:buSzTx/>
                        <a:buFont typeface="Arial" pitchFamily="34" charset="0"/>
                        <a:buChar char="•"/>
                        <a:tabLst/>
                      </a:pPr>
                      <a:endParaRPr kumimoji="0" lang="pl-PL" sz="1400" b="0" i="0" u="none" strike="noStrike" cap="none" normalizeH="0" baseline="0" dirty="0">
                        <a:ln>
                          <a:noFill/>
                        </a:ln>
                        <a:solidFill>
                          <a:srgbClr val="053A98"/>
                        </a:solidFill>
                        <a:effectLst/>
                        <a:latin typeface="Calibri" pitchFamily="34" charset="0"/>
                        <a:cs typeface="Times New Roman" pitchFamily="18" charset="0"/>
                      </a:endParaRPr>
                    </a:p>
                    <a:p>
                      <a:pPr marL="1495425" marR="0" lvl="0" indent="0" algn="ctr" defTabSz="457200" rtl="0" eaLnBrk="1" fontAlgn="base" latinLnBrk="0" hangingPunct="1">
                        <a:lnSpc>
                          <a:spcPct val="100000"/>
                        </a:lnSpc>
                        <a:spcBef>
                          <a:spcPct val="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Dyrektor Centrum Nauczania w Języku Angielskim</a:t>
                      </a:r>
                    </a:p>
                  </a:txBody>
                  <a:tcPr marL="0" marR="0" marT="3815"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ts val="25"/>
                        </a:spcBef>
                        <a:spcAft>
                          <a:spcPct val="0"/>
                        </a:spcAft>
                        <a:buClrTx/>
                        <a:buSzTx/>
                        <a:buFontTx/>
                        <a:buNone/>
                        <a:tabLst/>
                      </a:pPr>
                      <a:endParaRPr kumimoji="0" lang="pl-PL" sz="1400" b="0" i="0" u="none" strike="noStrike" cap="none" normalizeH="0" baseline="0" dirty="0">
                        <a:ln>
                          <a:noFill/>
                        </a:ln>
                        <a:solidFill>
                          <a:srgbClr val="053A98"/>
                        </a:solidFill>
                        <a:effectLst/>
                        <a:latin typeface="Calibri" pitchFamily="34" charset="0"/>
                        <a:cs typeface="Times New Roman" pitchFamily="18" charset="0"/>
                      </a:endParaRPr>
                    </a:p>
                    <a:p>
                      <a:pPr marL="0" marR="0" lvl="0" indent="0" algn="l" defTabSz="457200" rtl="0" eaLnBrk="1" fontAlgn="base" latinLnBrk="0" hangingPunct="1">
                        <a:lnSpc>
                          <a:spcPts val="1438"/>
                        </a:lnSpc>
                        <a:spcBef>
                          <a:spcPct val="0"/>
                        </a:spcBef>
                        <a:spcAft>
                          <a:spcPct val="0"/>
                        </a:spcAft>
                        <a:buClrTx/>
                        <a:buSzTx/>
                        <a:buFontTx/>
                        <a:buNone/>
                        <a:tabLst/>
                      </a:pPr>
                      <a:r>
                        <a:rPr kumimoji="0" lang="pl-PL" sz="1400" b="0" i="0" u="none" strike="noStrike" cap="none" normalizeH="0" baseline="0" dirty="0">
                          <a:ln>
                            <a:noFill/>
                          </a:ln>
                          <a:solidFill>
                            <a:srgbClr val="053A98"/>
                          </a:solidFill>
                          <a:effectLst/>
                          <a:latin typeface="Calibri" pitchFamily="34" charset="0"/>
                          <a:ea typeface="Lato"/>
                          <a:cs typeface="Lato"/>
                        </a:rPr>
                        <a:t>                      (Toruń)</a:t>
                      </a:r>
                    </a:p>
                    <a:p>
                      <a:pPr marL="0" marR="0" lvl="0" indent="0" algn="ctr" defTabSz="457200" rtl="0" eaLnBrk="1" fontAlgn="base" latinLnBrk="0" hangingPunct="1">
                        <a:lnSpc>
                          <a:spcPts val="1675"/>
                        </a:lnSpc>
                        <a:spcBef>
                          <a:spcPts val="5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Prorektor ds. Nauki</a:t>
                      </a:r>
                    </a:p>
                    <a:p>
                      <a:pPr marL="0" marR="0" lvl="0" indent="0" algn="ctr" defTabSz="457200" rtl="0" eaLnBrk="1" fontAlgn="base" latinLnBrk="0" hangingPunct="1">
                        <a:lnSpc>
                          <a:spcPts val="1675"/>
                        </a:lnSpc>
                        <a:spcBef>
                          <a:spcPts val="50"/>
                        </a:spcBef>
                        <a:spcAft>
                          <a:spcPct val="0"/>
                        </a:spcAft>
                        <a:buClrTx/>
                        <a:buSzTx/>
                        <a:buFont typeface="Arial" pitchFamily="34" charset="0"/>
                        <a:buNone/>
                        <a:tabLst/>
                      </a:pPr>
                      <a:endParaRPr kumimoji="0" lang="pl-PL" sz="1400" b="0" i="0" u="none" strike="noStrike" cap="none" normalizeH="0" baseline="0" dirty="0">
                        <a:ln>
                          <a:noFill/>
                        </a:ln>
                        <a:solidFill>
                          <a:srgbClr val="053A98"/>
                        </a:solidFill>
                        <a:effectLst/>
                        <a:latin typeface="Calibri" pitchFamily="34" charset="0"/>
                        <a:ea typeface="Lato"/>
                        <a:cs typeface="Lato"/>
                      </a:endParaRPr>
                    </a:p>
                    <a:p>
                      <a:pPr marL="0" marR="0" lvl="0" indent="0" algn="ctr" defTabSz="457200" rtl="0" eaLnBrk="1" fontAlgn="base" latinLnBrk="0" hangingPunct="1">
                        <a:lnSpc>
                          <a:spcPts val="1675"/>
                        </a:lnSpc>
                        <a:spcBef>
                          <a:spcPts val="5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Prorektor ds. Kształcenia</a:t>
                      </a:r>
                    </a:p>
                    <a:p>
                      <a:pPr marL="0" marR="0" lvl="0" indent="0" algn="ctr" defTabSz="457200" rtl="0" eaLnBrk="1" fontAlgn="base" latinLnBrk="0" hangingPunct="1">
                        <a:lnSpc>
                          <a:spcPts val="1675"/>
                        </a:lnSpc>
                        <a:spcBef>
                          <a:spcPts val="50"/>
                        </a:spcBef>
                        <a:spcAft>
                          <a:spcPct val="0"/>
                        </a:spcAft>
                        <a:buClrTx/>
                        <a:buSzTx/>
                        <a:buFont typeface="Arial" pitchFamily="34" charset="0"/>
                        <a:buNone/>
                        <a:tabLst/>
                      </a:pPr>
                      <a:endParaRPr kumimoji="0" lang="pl-PL" sz="1400" b="0" i="0" u="none" strike="noStrike" cap="none" normalizeH="0" baseline="0" dirty="0">
                        <a:ln>
                          <a:noFill/>
                        </a:ln>
                        <a:solidFill>
                          <a:srgbClr val="053A98"/>
                        </a:solidFill>
                        <a:effectLst/>
                        <a:latin typeface="Calibri" pitchFamily="34" charset="0"/>
                        <a:ea typeface="Lato"/>
                        <a:cs typeface="Lato"/>
                      </a:endParaRPr>
                    </a:p>
                    <a:p>
                      <a:pPr marL="0" marR="0" lvl="0" indent="0" algn="ctr" defTabSz="457200" rtl="0" eaLnBrk="1" fontAlgn="base" latinLnBrk="0" hangingPunct="1">
                        <a:lnSpc>
                          <a:spcPts val="1675"/>
                        </a:lnSpc>
                        <a:spcBef>
                          <a:spcPts val="5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Prorektor ds. Studenckich</a:t>
                      </a:r>
                    </a:p>
                    <a:p>
                      <a:pPr marL="0" marR="0" lvl="0" indent="0" algn="ctr" defTabSz="457200" rtl="0" eaLnBrk="1" fontAlgn="base" latinLnBrk="0" hangingPunct="1">
                        <a:lnSpc>
                          <a:spcPts val="1675"/>
                        </a:lnSpc>
                        <a:spcBef>
                          <a:spcPts val="50"/>
                        </a:spcBef>
                        <a:spcAft>
                          <a:spcPct val="0"/>
                        </a:spcAft>
                        <a:buClrTx/>
                        <a:buSzTx/>
                        <a:buFont typeface="Arial" pitchFamily="34" charset="0"/>
                        <a:buNone/>
                        <a:tabLst/>
                      </a:pPr>
                      <a:endParaRPr kumimoji="0" lang="pl-PL" sz="1400" b="0" i="0" u="none" strike="noStrike" cap="none" normalizeH="0" baseline="0" dirty="0">
                        <a:ln>
                          <a:noFill/>
                        </a:ln>
                        <a:solidFill>
                          <a:srgbClr val="053A98"/>
                        </a:solidFill>
                        <a:effectLst/>
                        <a:latin typeface="Calibri" pitchFamily="34" charset="0"/>
                        <a:ea typeface="Lato"/>
                        <a:cs typeface="Lato"/>
                      </a:endParaRPr>
                    </a:p>
                    <a:p>
                      <a:pPr marL="0" marR="0" lvl="0" indent="0" algn="ctr" defTabSz="457200" rtl="0" eaLnBrk="1" fontAlgn="base" latinLnBrk="0" hangingPunct="1">
                        <a:lnSpc>
                          <a:spcPts val="1675"/>
                        </a:lnSpc>
                        <a:spcBef>
                          <a:spcPts val="5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Prorektor ds. Rozwoju Gospodarczego</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pl-PL" sz="1700" b="0" i="0" u="none" strike="noStrike" cap="none" normalizeH="0" baseline="0" dirty="0">
                        <a:ln>
                          <a:noFill/>
                        </a:ln>
                        <a:solidFill>
                          <a:srgbClr val="053A98"/>
                        </a:solidFill>
                        <a:effectLst/>
                        <a:latin typeface="Calibri" pitchFamily="34" charset="0"/>
                        <a:cs typeface="Times New Roman" pitchFamily="18" charset="0"/>
                      </a:endParaRPr>
                    </a:p>
                    <a:p>
                      <a:pPr marL="0" marR="0" lvl="0" indent="0" algn="ctr" defTabSz="457200" rtl="0" eaLnBrk="1" fontAlgn="base" latinLnBrk="0" hangingPunct="1">
                        <a:lnSpc>
                          <a:spcPct val="100000"/>
                        </a:lnSpc>
                        <a:spcBef>
                          <a:spcPts val="1400"/>
                        </a:spcBef>
                        <a:spcAft>
                          <a:spcPct val="0"/>
                        </a:spcAft>
                        <a:buClrTx/>
                        <a:buSzTx/>
                        <a:buFontTx/>
                        <a:buNone/>
                        <a:tabLst/>
                      </a:pPr>
                      <a:r>
                        <a:rPr kumimoji="0" lang="pl-PL" sz="1400" b="0" i="0" u="none" strike="noStrike" cap="none" normalizeH="0" baseline="0" dirty="0">
                          <a:ln>
                            <a:noFill/>
                          </a:ln>
                          <a:solidFill>
                            <a:srgbClr val="053A98"/>
                          </a:solidFill>
                          <a:effectLst/>
                          <a:latin typeface="Calibri" pitchFamily="34" charset="0"/>
                          <a:ea typeface="Lato"/>
                          <a:cs typeface="Lato"/>
                        </a:rPr>
                        <a:t>Dziekani 14 wydziałów w Toruniu</a:t>
                      </a:r>
                    </a:p>
                  </a:txBody>
                  <a:tcPr marL="0" marR="0" marT="3815"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8" name="Strzałka w dół 12">
            <a:extLst>
              <a:ext uri="{FF2B5EF4-FFF2-40B4-BE49-F238E27FC236}">
                <a16:creationId xmlns:a16="http://schemas.microsoft.com/office/drawing/2014/main" id="{6B7DD0C3-B2AF-E78B-5289-2FD243D439B4}"/>
              </a:ext>
            </a:extLst>
          </p:cNvPr>
          <p:cNvSpPr/>
          <p:nvPr/>
        </p:nvSpPr>
        <p:spPr>
          <a:xfrm>
            <a:off x="5443538" y="1403350"/>
            <a:ext cx="177800" cy="469900"/>
          </a:xfrm>
          <a:prstGeom prst="downArrow">
            <a:avLst>
              <a:gd name="adj1" fmla="val 50000"/>
              <a:gd name="adj2" fmla="val 67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16402" name="pole tekstowe 29">
            <a:extLst>
              <a:ext uri="{FF2B5EF4-FFF2-40B4-BE49-F238E27FC236}">
                <a16:creationId xmlns:a16="http://schemas.microsoft.com/office/drawing/2014/main" id="{CBF3D04B-A1B2-482D-D195-2603134C30E4}"/>
              </a:ext>
            </a:extLst>
          </p:cNvPr>
          <p:cNvSpPr txBox="1">
            <a:spLocks noChangeArrowheads="1"/>
          </p:cNvSpPr>
          <p:nvPr/>
        </p:nvSpPr>
        <p:spPr bwMode="auto">
          <a:xfrm>
            <a:off x="5011738" y="1873250"/>
            <a:ext cx="1041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a:solidFill>
                  <a:srgbClr val="053A98"/>
                </a:solidFill>
              </a:rPr>
              <a:t>(Bydgoszcz</a:t>
            </a:r>
            <a:r>
              <a:rPr lang="pl-PL" altLang="pl-PL" sz="1400" b="1">
                <a:solidFill>
                  <a:srgbClr val="053A98"/>
                </a:solidFill>
              </a:rPr>
              <a:t>)</a:t>
            </a:r>
          </a:p>
        </p:txBody>
      </p:sp>
      <p:sp>
        <p:nvSpPr>
          <p:cNvPr id="32" name="Strzałka w dół 12">
            <a:extLst>
              <a:ext uri="{FF2B5EF4-FFF2-40B4-BE49-F238E27FC236}">
                <a16:creationId xmlns:a16="http://schemas.microsoft.com/office/drawing/2014/main" id="{0249E10B-03CA-1A43-146F-72C77A515F74}"/>
              </a:ext>
            </a:extLst>
          </p:cNvPr>
          <p:cNvSpPr/>
          <p:nvPr/>
        </p:nvSpPr>
        <p:spPr>
          <a:xfrm>
            <a:off x="7342188" y="1403350"/>
            <a:ext cx="177800" cy="469900"/>
          </a:xfrm>
          <a:prstGeom prst="downArrow">
            <a:avLst>
              <a:gd name="adj1" fmla="val 50000"/>
              <a:gd name="adj2" fmla="val 67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33" name="Strzałka w dół 12">
            <a:extLst>
              <a:ext uri="{FF2B5EF4-FFF2-40B4-BE49-F238E27FC236}">
                <a16:creationId xmlns:a16="http://schemas.microsoft.com/office/drawing/2014/main" id="{F4A535FD-7F26-1F7F-5215-15042D377617}"/>
              </a:ext>
            </a:extLst>
          </p:cNvPr>
          <p:cNvSpPr/>
          <p:nvPr/>
        </p:nvSpPr>
        <p:spPr>
          <a:xfrm>
            <a:off x="5443538" y="2792413"/>
            <a:ext cx="177800" cy="471487"/>
          </a:xfrm>
          <a:prstGeom prst="downArrow">
            <a:avLst>
              <a:gd name="adj1" fmla="val 50000"/>
              <a:gd name="adj2" fmla="val 67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pic>
        <p:nvPicPr>
          <p:cNvPr id="9" name="Obraz 8">
            <a:extLst>
              <a:ext uri="{FF2B5EF4-FFF2-40B4-BE49-F238E27FC236}">
                <a16:creationId xmlns:a16="http://schemas.microsoft.com/office/drawing/2014/main" id="{22CCD2FC-99BF-E239-853C-E707770CA12B}"/>
              </a:ext>
            </a:extLst>
          </p:cNvPr>
          <p:cNvPicPr>
            <a:picLocks noChangeAspect="1"/>
          </p:cNvPicPr>
          <p:nvPr/>
        </p:nvPicPr>
        <p:blipFill>
          <a:blip r:embed="rId9"/>
          <a:stretch>
            <a:fillRect/>
          </a:stretch>
        </p:blipFill>
        <p:spPr>
          <a:xfrm>
            <a:off x="674688" y="3697288"/>
            <a:ext cx="1112837" cy="1666875"/>
          </a:xfrm>
          <a:prstGeom prst="rect">
            <a:avLst/>
          </a:prstGeom>
          <a:ln>
            <a:noFill/>
          </a:ln>
          <a:effectLst>
            <a:outerShdw blurRad="292100" dist="139700" dir="2700000" algn="tl" rotWithShape="0">
              <a:srgbClr val="333333">
                <a:alpha val="65000"/>
              </a:srgbClr>
            </a:outerShdw>
          </a:effectLst>
        </p:spPr>
      </p:pic>
      <p:pic>
        <p:nvPicPr>
          <p:cNvPr id="16406" name="Obraz 34">
            <a:extLst>
              <a:ext uri="{FF2B5EF4-FFF2-40B4-BE49-F238E27FC236}">
                <a16:creationId xmlns:a16="http://schemas.microsoft.com/office/drawing/2014/main" id="{6DA23203-52BA-5545-4B83-CC980B6CC20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0925" y="3694113"/>
            <a:ext cx="17399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6" descr="Rektor elekt prof. Andrzej Tretyn i jego zespół rozpoczną kadencję 1 września 2024 r. ">
            <a:extLst>
              <a:ext uri="{FF2B5EF4-FFF2-40B4-BE49-F238E27FC236}">
                <a16:creationId xmlns:a16="http://schemas.microsoft.com/office/drawing/2014/main" id="{AE895128-34E9-F767-7A8E-553BC93FD756}"/>
              </a:ext>
            </a:extLst>
          </p:cNvPr>
          <p:cNvPicPr>
            <a:picLocks noChangeAspect="1" noChangeArrowheads="1"/>
          </p:cNvPicPr>
          <p:nvPr/>
        </p:nvPicPr>
        <p:blipFill>
          <a:blip r:embed="rId11"/>
          <a:srcRect/>
          <a:stretch>
            <a:fillRect/>
          </a:stretch>
        </p:blipFill>
        <p:spPr bwMode="auto">
          <a:xfrm>
            <a:off x="460375" y="1047750"/>
            <a:ext cx="4222750" cy="22161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1">
            <a:extLst>
              <a:ext uri="{FF2B5EF4-FFF2-40B4-BE49-F238E27FC236}">
                <a16:creationId xmlns:a16="http://schemas.microsoft.com/office/drawing/2014/main" id="{B7259CB1-39E3-901B-005E-206BB8BDF798}"/>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SYLABUS I PLAN ZAJĘĆ – CO TO TAKIEGO?</a:t>
            </a:r>
          </a:p>
          <a:p>
            <a:pPr eaLnBrk="1" hangingPunct="1"/>
            <a:endParaRPr lang="en-US" altLang="pl-PL" sz="1400"/>
          </a:p>
        </p:txBody>
      </p:sp>
      <p:sp>
        <p:nvSpPr>
          <p:cNvPr id="43011" name="pole tekstowe 3">
            <a:extLst>
              <a:ext uri="{FF2B5EF4-FFF2-40B4-BE49-F238E27FC236}">
                <a16:creationId xmlns:a16="http://schemas.microsoft.com/office/drawing/2014/main" id="{BBD1952E-ED81-40E8-2017-C4113EDB71FA}"/>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11" name="Prostokąt 10">
            <a:extLst>
              <a:ext uri="{FF2B5EF4-FFF2-40B4-BE49-F238E27FC236}">
                <a16:creationId xmlns:a16="http://schemas.microsoft.com/office/drawing/2014/main" id="{87CECA1A-BA4D-E624-42BC-9B9E08A09F80}"/>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3015" name="Obraz 11">
            <a:extLst>
              <a:ext uri="{FF2B5EF4-FFF2-40B4-BE49-F238E27FC236}">
                <a16:creationId xmlns:a16="http://schemas.microsoft.com/office/drawing/2014/main" id="{6030E240-B206-307B-65E4-7BE093D37F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Obraz 14">
            <a:extLst>
              <a:ext uri="{FF2B5EF4-FFF2-40B4-BE49-F238E27FC236}">
                <a16:creationId xmlns:a16="http://schemas.microsoft.com/office/drawing/2014/main" id="{D8B2047F-188F-49B4-D09A-F72D299859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Obraz 16">
            <a:extLst>
              <a:ext uri="{FF2B5EF4-FFF2-40B4-BE49-F238E27FC236}">
                <a16:creationId xmlns:a16="http://schemas.microsoft.com/office/drawing/2014/main" id="{B087F61A-78D5-A9FF-F33B-EA32B6A9C3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Obraz 18">
            <a:extLst>
              <a:ext uri="{FF2B5EF4-FFF2-40B4-BE49-F238E27FC236}">
                <a16:creationId xmlns:a16="http://schemas.microsoft.com/office/drawing/2014/main" id="{F65064A1-0D5E-C2EB-1C0C-A2CC3B98CA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Obraz 19">
            <a:extLst>
              <a:ext uri="{FF2B5EF4-FFF2-40B4-BE49-F238E27FC236}">
                <a16:creationId xmlns:a16="http://schemas.microsoft.com/office/drawing/2014/main" id="{9FBFF13D-E2F5-18E5-98ED-7A7E257CF0B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Obraz 20">
            <a:hlinkClick r:id="rId7" action="ppaction://hlinksldjump"/>
            <a:extLst>
              <a:ext uri="{FF2B5EF4-FFF2-40B4-BE49-F238E27FC236}">
                <a16:creationId xmlns:a16="http://schemas.microsoft.com/office/drawing/2014/main" id="{64EB4DF7-7A04-0DDC-5E61-43DB8E5B1BA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Prostokąt 21">
            <a:extLst>
              <a:ext uri="{FF2B5EF4-FFF2-40B4-BE49-F238E27FC236}">
                <a16:creationId xmlns:a16="http://schemas.microsoft.com/office/drawing/2014/main" id="{7E0A0378-04A9-73D4-624C-F4C90E769659}"/>
              </a:ext>
            </a:extLst>
          </p:cNvPr>
          <p:cNvSpPr>
            <a:spLocks noChangeArrowheads="1"/>
          </p:cNvSpPr>
          <p:nvPr/>
        </p:nvSpPr>
        <p:spPr bwMode="auto">
          <a:xfrm>
            <a:off x="385763" y="1235075"/>
            <a:ext cx="78628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a:solidFill>
                  <a:srgbClr val="C00000"/>
                </a:solidFill>
              </a:rPr>
              <a:t>Sylabus</a:t>
            </a:r>
            <a:r>
              <a:rPr lang="pl-PL" altLang="pl-PL" sz="1400">
                <a:solidFill>
                  <a:srgbClr val="C00000"/>
                </a:solidFill>
              </a:rPr>
              <a:t> </a:t>
            </a:r>
            <a:r>
              <a:rPr lang="pl-PL" altLang="pl-PL" sz="1400">
                <a:solidFill>
                  <a:srgbClr val="053A98"/>
                </a:solidFill>
              </a:rPr>
              <a:t>to zbiór informacji dotyczących danego przedmiotu. Opisuje zakres wiedzy, sposób weryfikacji wiedzy (czyli kolokwia, zaliczenia, egzaminy), oraz literaturę wskazaną do nauki tego przedmiotu.</a:t>
            </a:r>
          </a:p>
          <a:p>
            <a:pPr eaLnBrk="1" hangingPunct="1"/>
            <a:r>
              <a:rPr lang="pl-PL" altLang="pl-PL" sz="1400" b="1">
                <a:solidFill>
                  <a:srgbClr val="053A98"/>
                </a:solidFill>
              </a:rPr>
              <a:t>Przykładowy sylabus znajdziecie poniżej:</a:t>
            </a:r>
          </a:p>
        </p:txBody>
      </p:sp>
      <p:sp>
        <p:nvSpPr>
          <p:cNvPr id="23" name="pole tekstowe 22">
            <a:extLst>
              <a:ext uri="{FF2B5EF4-FFF2-40B4-BE49-F238E27FC236}">
                <a16:creationId xmlns:a16="http://schemas.microsoft.com/office/drawing/2014/main" id="{3D750A32-3870-8B5F-FC39-071604151413}"/>
              </a:ext>
            </a:extLst>
          </p:cNvPr>
          <p:cNvSpPr txBox="1"/>
          <p:nvPr/>
        </p:nvSpPr>
        <p:spPr>
          <a:xfrm>
            <a:off x="385763" y="1900238"/>
            <a:ext cx="7862887" cy="307975"/>
          </a:xfrm>
          <a:prstGeom prst="rect">
            <a:avLst/>
          </a:prstGeom>
          <a:noFill/>
        </p:spPr>
        <p:txBody>
          <a:bodyPr>
            <a:spAutoFit/>
          </a:bodyPr>
          <a:lstStyle/>
          <a:p>
            <a:pPr eaLnBrk="1" fontAlgn="auto" hangingPunct="1">
              <a:spcBef>
                <a:spcPts val="0"/>
              </a:spcBef>
              <a:spcAft>
                <a:spcPts val="0"/>
              </a:spcAft>
              <a:defRPr/>
            </a:pPr>
            <a:r>
              <a:rPr lang="pl-PL" sz="1400" dirty="0">
                <a:solidFill>
                  <a:schemeClr val="tx2">
                    <a:lumMod val="60000"/>
                    <a:lumOff val="40000"/>
                  </a:schemeClr>
                </a:solidFill>
                <a:latin typeface="+mn-lt"/>
                <a:hlinkClick r:id="rId9"/>
              </a:rPr>
              <a:t>https://www.wl.cm.umk.pl/panel/wp-content/uploads/sylabus__1600-Lek11ANAT-J-PL.pdf</a:t>
            </a:r>
            <a:endParaRPr lang="pl-PL" sz="1400" dirty="0">
              <a:solidFill>
                <a:schemeClr val="tx2">
                  <a:lumMod val="60000"/>
                  <a:lumOff val="40000"/>
                </a:schemeClr>
              </a:solidFill>
              <a:latin typeface="+mn-lt"/>
            </a:endParaRPr>
          </a:p>
        </p:txBody>
      </p:sp>
      <p:sp>
        <p:nvSpPr>
          <p:cNvPr id="3" name="Prostokąt 2">
            <a:extLst>
              <a:ext uri="{FF2B5EF4-FFF2-40B4-BE49-F238E27FC236}">
                <a16:creationId xmlns:a16="http://schemas.microsoft.com/office/drawing/2014/main" id="{4ACB62F6-C8F3-2E6A-71E2-D8A1AE2A66ED}"/>
              </a:ext>
            </a:extLst>
          </p:cNvPr>
          <p:cNvSpPr/>
          <p:nvPr/>
        </p:nvSpPr>
        <p:spPr>
          <a:xfrm>
            <a:off x="403225" y="2344738"/>
            <a:ext cx="8550275" cy="1169987"/>
          </a:xfrm>
          <a:prstGeom prst="rect">
            <a:avLst/>
          </a:prstGeom>
        </p:spPr>
        <p:txBody>
          <a:bodyPr>
            <a:spAutoFit/>
          </a:bodyPr>
          <a:lstStyle/>
          <a:p>
            <a:pPr eaLnBrk="1" fontAlgn="auto" hangingPunct="1">
              <a:spcBef>
                <a:spcPts val="0"/>
              </a:spcBef>
              <a:spcAft>
                <a:spcPts val="0"/>
              </a:spcAft>
              <a:defRPr/>
            </a:pPr>
            <a:r>
              <a:rPr lang="pl-PL" sz="1400" dirty="0">
                <a:solidFill>
                  <a:srgbClr val="053A98"/>
                </a:solidFill>
                <a:latin typeface="+mn-lt"/>
              </a:rPr>
              <a:t>Katedry, w których będą zajęcia, na swoich stronach www zamieszczają dodatkowe informacje, takie jak terminy zajęć i egzaminów, ubiór, potrzebny sprzęt, itp. Znajdziecie je na stronie:</a:t>
            </a:r>
            <a:r>
              <a:rPr lang="pl-PL" sz="1400" dirty="0">
                <a:solidFill>
                  <a:srgbClr val="0070C0"/>
                </a:solidFill>
                <a:latin typeface="+mn-lt"/>
              </a:rPr>
              <a:t> </a:t>
            </a:r>
            <a:r>
              <a:rPr lang="pl-PL" sz="1400" dirty="0">
                <a:solidFill>
                  <a:schemeClr val="tx2">
                    <a:lumMod val="60000"/>
                    <a:lumOff val="40000"/>
                  </a:schemeClr>
                </a:solidFill>
                <a:latin typeface="+mn-lt"/>
                <a:hlinkClick r:id="rId10"/>
              </a:rPr>
              <a:t>https://www.wl.cm.umk.pl/wydzial/jednostki-wydzialowe/</a:t>
            </a:r>
            <a:r>
              <a:rPr lang="pl-PL" sz="1400" dirty="0">
                <a:solidFill>
                  <a:schemeClr val="tx2">
                    <a:lumMod val="60000"/>
                    <a:lumOff val="40000"/>
                  </a:schemeClr>
                </a:solidFill>
                <a:latin typeface="+mn-lt"/>
              </a:rPr>
              <a:t> </a:t>
            </a:r>
            <a:r>
              <a:rPr lang="pl-PL" sz="1400" dirty="0">
                <a:solidFill>
                  <a:srgbClr val="053A98"/>
                </a:solidFill>
                <a:latin typeface="+mn-lt"/>
              </a:rPr>
              <a:t>otwierając stronę Katedry, która Was interesuje. </a:t>
            </a: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r>
              <a:rPr lang="pl-PL" sz="1400" dirty="0">
                <a:solidFill>
                  <a:srgbClr val="053A98"/>
                </a:solidFill>
                <a:latin typeface="+mn-lt"/>
              </a:rPr>
              <a:t>Poniżej przykładowe strony www Katedr, w  których będziecie mieli zajęcia na I roku: </a:t>
            </a:r>
          </a:p>
        </p:txBody>
      </p:sp>
      <p:sp>
        <p:nvSpPr>
          <p:cNvPr id="24" name="Prostokąt 23">
            <a:extLst>
              <a:ext uri="{FF2B5EF4-FFF2-40B4-BE49-F238E27FC236}">
                <a16:creationId xmlns:a16="http://schemas.microsoft.com/office/drawing/2014/main" id="{B6994A68-543F-F982-5724-A126092D3D80}"/>
              </a:ext>
            </a:extLst>
          </p:cNvPr>
          <p:cNvSpPr/>
          <p:nvPr/>
        </p:nvSpPr>
        <p:spPr>
          <a:xfrm>
            <a:off x="406400" y="3417888"/>
            <a:ext cx="7497763" cy="307975"/>
          </a:xfrm>
          <a:prstGeom prst="rect">
            <a:avLst/>
          </a:prstGeom>
        </p:spPr>
        <p:txBody>
          <a:bodyPr>
            <a:spAutoFit/>
          </a:bodyPr>
          <a:lstStyle/>
          <a:p>
            <a:pPr eaLnBrk="1" fontAlgn="auto" hangingPunct="1">
              <a:spcBef>
                <a:spcPts val="0"/>
              </a:spcBef>
              <a:spcAft>
                <a:spcPts val="0"/>
              </a:spcAft>
              <a:defRPr/>
            </a:pPr>
            <a:r>
              <a:rPr lang="pl-PL" sz="1400" dirty="0">
                <a:solidFill>
                  <a:schemeClr val="tx2">
                    <a:lumMod val="60000"/>
                    <a:lumOff val="40000"/>
                  </a:schemeClr>
                </a:solidFill>
                <a:latin typeface="+mn-lt"/>
                <a:hlinkClick r:id="rId11"/>
              </a:rPr>
              <a:t>https://www.wl.cm.umk.pl/kizap/informacje-dla-studentow/</a:t>
            </a:r>
            <a:endParaRPr lang="pl-PL" sz="1400" dirty="0">
              <a:solidFill>
                <a:schemeClr val="tx2">
                  <a:lumMod val="60000"/>
                  <a:lumOff val="40000"/>
                </a:schemeClr>
              </a:solidFill>
              <a:latin typeface="+mn-lt"/>
            </a:endParaRPr>
          </a:p>
        </p:txBody>
      </p:sp>
      <p:sp>
        <p:nvSpPr>
          <p:cNvPr id="25" name="Prostokąt 24">
            <a:extLst>
              <a:ext uri="{FF2B5EF4-FFF2-40B4-BE49-F238E27FC236}">
                <a16:creationId xmlns:a16="http://schemas.microsoft.com/office/drawing/2014/main" id="{11A060A2-95CD-AB42-9D2C-A765CD54515D}"/>
              </a:ext>
            </a:extLst>
          </p:cNvPr>
          <p:cNvSpPr/>
          <p:nvPr/>
        </p:nvSpPr>
        <p:spPr>
          <a:xfrm>
            <a:off x="398463" y="3719513"/>
            <a:ext cx="7610475" cy="307975"/>
          </a:xfrm>
          <a:prstGeom prst="rect">
            <a:avLst/>
          </a:prstGeom>
        </p:spPr>
        <p:txBody>
          <a:bodyPr>
            <a:spAutoFit/>
          </a:bodyPr>
          <a:lstStyle/>
          <a:p>
            <a:pPr eaLnBrk="1" fontAlgn="auto" hangingPunct="1">
              <a:spcBef>
                <a:spcPts val="0"/>
              </a:spcBef>
              <a:spcAft>
                <a:spcPts val="0"/>
              </a:spcAft>
              <a:defRPr/>
            </a:pPr>
            <a:r>
              <a:rPr lang="pl-PL" sz="1400" dirty="0">
                <a:solidFill>
                  <a:schemeClr val="tx2">
                    <a:lumMod val="60000"/>
                    <a:lumOff val="40000"/>
                  </a:schemeClr>
                </a:solidFill>
                <a:latin typeface="+mn-lt"/>
                <a:hlinkClick r:id="rId12"/>
              </a:rPr>
              <a:t>https://www.wl.cm.umk.pl/katedra-biologii-medycznej/publikacje-katedry-biologii-medycznej/</a:t>
            </a:r>
            <a:endParaRPr lang="pl-PL" sz="1400" dirty="0">
              <a:solidFill>
                <a:schemeClr val="tx2">
                  <a:lumMod val="60000"/>
                  <a:lumOff val="40000"/>
                </a:schemeClr>
              </a:solidFill>
              <a:latin typeface="+mn-lt"/>
            </a:endParaRPr>
          </a:p>
        </p:txBody>
      </p:sp>
      <p:sp>
        <p:nvSpPr>
          <p:cNvPr id="26" name="Prostokąt 25">
            <a:extLst>
              <a:ext uri="{FF2B5EF4-FFF2-40B4-BE49-F238E27FC236}">
                <a16:creationId xmlns:a16="http://schemas.microsoft.com/office/drawing/2014/main" id="{1B078E2E-2B61-22BA-221E-761FCB9DD941}"/>
              </a:ext>
            </a:extLst>
          </p:cNvPr>
          <p:cNvSpPr/>
          <p:nvPr/>
        </p:nvSpPr>
        <p:spPr>
          <a:xfrm>
            <a:off x="398463" y="4019550"/>
            <a:ext cx="7497762" cy="307975"/>
          </a:xfrm>
          <a:prstGeom prst="rect">
            <a:avLst/>
          </a:prstGeom>
        </p:spPr>
        <p:txBody>
          <a:bodyPr>
            <a:spAutoFit/>
          </a:bodyPr>
          <a:lstStyle/>
          <a:p>
            <a:pPr eaLnBrk="1" fontAlgn="auto" hangingPunct="1">
              <a:spcBef>
                <a:spcPts val="0"/>
              </a:spcBef>
              <a:spcAft>
                <a:spcPts val="0"/>
              </a:spcAft>
              <a:defRPr/>
            </a:pPr>
            <a:r>
              <a:rPr lang="pl-PL" sz="1400" dirty="0">
                <a:solidFill>
                  <a:schemeClr val="tx2">
                    <a:lumMod val="60000"/>
                    <a:lumOff val="40000"/>
                  </a:schemeClr>
                </a:solidFill>
                <a:latin typeface="+mn-lt"/>
                <a:hlinkClick r:id="rId13"/>
              </a:rPr>
              <a:t>https://www.wl.cm.umk.pl/kizhie/dydaktyka/</a:t>
            </a:r>
            <a:endParaRPr lang="pl-PL" sz="1400" dirty="0">
              <a:solidFill>
                <a:schemeClr val="tx2">
                  <a:lumMod val="60000"/>
                  <a:lumOff val="40000"/>
                </a:schemeClr>
              </a:solidFill>
              <a:latin typeface="+mn-lt"/>
            </a:endParaRPr>
          </a:p>
        </p:txBody>
      </p:sp>
      <p:sp>
        <p:nvSpPr>
          <p:cNvPr id="43027" name="Prostokąt 26">
            <a:extLst>
              <a:ext uri="{FF2B5EF4-FFF2-40B4-BE49-F238E27FC236}">
                <a16:creationId xmlns:a16="http://schemas.microsoft.com/office/drawing/2014/main" id="{5AE0B427-1AF7-7BC3-F017-F804C61332E9}"/>
              </a:ext>
            </a:extLst>
          </p:cNvPr>
          <p:cNvSpPr>
            <a:spLocks noChangeArrowheads="1"/>
          </p:cNvSpPr>
          <p:nvPr/>
        </p:nvSpPr>
        <p:spPr bwMode="auto">
          <a:xfrm>
            <a:off x="385763" y="4397375"/>
            <a:ext cx="7862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a:solidFill>
                  <a:srgbClr val="053A98"/>
                </a:solidFill>
              </a:rPr>
              <a:t>Znajdziecie tam również plany zajęć, a zbiorczy plan zajęć dla I roku znajdziecie tutaj:</a:t>
            </a:r>
          </a:p>
        </p:txBody>
      </p:sp>
      <p:sp>
        <p:nvSpPr>
          <p:cNvPr id="28" name="Prostokąt 27">
            <a:extLst>
              <a:ext uri="{FF2B5EF4-FFF2-40B4-BE49-F238E27FC236}">
                <a16:creationId xmlns:a16="http://schemas.microsoft.com/office/drawing/2014/main" id="{77067649-8A66-C195-DAB4-FDAA6B6EB023}"/>
              </a:ext>
            </a:extLst>
          </p:cNvPr>
          <p:cNvSpPr/>
          <p:nvPr/>
        </p:nvSpPr>
        <p:spPr>
          <a:xfrm>
            <a:off x="385763" y="4686300"/>
            <a:ext cx="8059737" cy="523875"/>
          </a:xfrm>
          <a:prstGeom prst="rect">
            <a:avLst/>
          </a:prstGeom>
        </p:spPr>
        <p:txBody>
          <a:bodyPr>
            <a:spAutoFit/>
          </a:bodyPr>
          <a:lstStyle/>
          <a:p>
            <a:pPr eaLnBrk="1" fontAlgn="auto" hangingPunct="1">
              <a:spcBef>
                <a:spcPts val="0"/>
              </a:spcBef>
              <a:spcAft>
                <a:spcPts val="0"/>
              </a:spcAft>
              <a:defRPr/>
            </a:pPr>
            <a:r>
              <a:rPr lang="pl-PL" sz="1400" dirty="0">
                <a:solidFill>
                  <a:schemeClr val="tx2">
                    <a:lumMod val="60000"/>
                    <a:lumOff val="40000"/>
                  </a:schemeClr>
                </a:solidFill>
                <a:latin typeface="+mn-lt"/>
                <a:hlinkClick r:id="rId14"/>
              </a:rPr>
              <a:t>https://www.wl.cm.umk.pl/student/lekarski-studia-jednolite-magisterskie/plany-zajec-2023-2024-kierunek-lekarski/</a:t>
            </a:r>
            <a:endParaRPr lang="pl-PL" sz="1400" dirty="0">
              <a:solidFill>
                <a:schemeClr val="tx2">
                  <a:lumMod val="60000"/>
                  <a:lumOff val="40000"/>
                </a:schemeClr>
              </a:solidFill>
              <a:latin typeface="+mn-lt"/>
            </a:endParaRP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Placeholder 1">
            <a:extLst>
              <a:ext uri="{FF2B5EF4-FFF2-40B4-BE49-F238E27FC236}">
                <a16:creationId xmlns:a16="http://schemas.microsoft.com/office/drawing/2014/main" id="{528CC491-91EF-740A-EF6B-ECCE6C7E3EBB}"/>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ERASMUS+. CHCIELIBYŚCIE STUDIOWAĆ ZA GRANICĄ. PROSZĘ BARDZO </a:t>
            </a:r>
            <a:endParaRPr lang="en-US" altLang="pl-PL" sz="1400"/>
          </a:p>
        </p:txBody>
      </p:sp>
      <p:sp>
        <p:nvSpPr>
          <p:cNvPr id="44035" name="pole tekstowe 3">
            <a:extLst>
              <a:ext uri="{FF2B5EF4-FFF2-40B4-BE49-F238E27FC236}">
                <a16:creationId xmlns:a16="http://schemas.microsoft.com/office/drawing/2014/main" id="{7B27CC52-8E9A-B385-45C9-EE735FF8185E}"/>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7" name="Prostokąt 6">
            <a:extLst>
              <a:ext uri="{FF2B5EF4-FFF2-40B4-BE49-F238E27FC236}">
                <a16:creationId xmlns:a16="http://schemas.microsoft.com/office/drawing/2014/main" id="{2A83B0C7-7316-144D-C19C-C856A28A99F0}"/>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4039" name="Obraz 7">
            <a:extLst>
              <a:ext uri="{FF2B5EF4-FFF2-40B4-BE49-F238E27FC236}">
                <a16:creationId xmlns:a16="http://schemas.microsoft.com/office/drawing/2014/main" id="{934C400E-E2D3-D463-8019-05B70E8657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Obraz 10">
            <a:extLst>
              <a:ext uri="{FF2B5EF4-FFF2-40B4-BE49-F238E27FC236}">
                <a16:creationId xmlns:a16="http://schemas.microsoft.com/office/drawing/2014/main" id="{89D6A997-FEE0-2C27-DAF2-7ADFB00033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Obraz 11">
            <a:extLst>
              <a:ext uri="{FF2B5EF4-FFF2-40B4-BE49-F238E27FC236}">
                <a16:creationId xmlns:a16="http://schemas.microsoft.com/office/drawing/2014/main" id="{60C5D98D-819C-5350-9C84-F4E44FEE7E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Obraz 13">
            <a:extLst>
              <a:ext uri="{FF2B5EF4-FFF2-40B4-BE49-F238E27FC236}">
                <a16:creationId xmlns:a16="http://schemas.microsoft.com/office/drawing/2014/main" id="{F3D5EAC8-3797-7C2F-A701-E4DBE0094E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Obraz 14">
            <a:extLst>
              <a:ext uri="{FF2B5EF4-FFF2-40B4-BE49-F238E27FC236}">
                <a16:creationId xmlns:a16="http://schemas.microsoft.com/office/drawing/2014/main" id="{3814C2F4-2250-286B-4115-A90ED6F2C7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Obraz 15">
            <a:hlinkClick r:id="rId7" action="ppaction://hlinksldjump"/>
            <a:extLst>
              <a:ext uri="{FF2B5EF4-FFF2-40B4-BE49-F238E27FC236}">
                <a16:creationId xmlns:a16="http://schemas.microsoft.com/office/drawing/2014/main" id="{22913F45-11F3-723E-33B2-F663CE3735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Grafika 4" descr="Uśmiechnięta twarz bez wypełnienia">
            <a:extLst>
              <a:ext uri="{FF2B5EF4-FFF2-40B4-BE49-F238E27FC236}">
                <a16:creationId xmlns:a16="http://schemas.microsoft.com/office/drawing/2014/main" id="{FB1C9314-AFB7-660C-5520-30AC2E0294B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73738" y="52388"/>
            <a:ext cx="4302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rostokąt 16">
            <a:extLst>
              <a:ext uri="{FF2B5EF4-FFF2-40B4-BE49-F238E27FC236}">
                <a16:creationId xmlns:a16="http://schemas.microsoft.com/office/drawing/2014/main" id="{8A24D67D-A6DD-02F7-8F68-AE2A6D36DD71}"/>
              </a:ext>
            </a:extLst>
          </p:cNvPr>
          <p:cNvSpPr/>
          <p:nvPr/>
        </p:nvSpPr>
        <p:spPr>
          <a:xfrm>
            <a:off x="339725" y="1047750"/>
            <a:ext cx="8462963" cy="3108325"/>
          </a:xfrm>
          <a:prstGeom prst="rect">
            <a:avLst/>
          </a:prstGeom>
        </p:spPr>
        <p:txBody>
          <a:bodyPr>
            <a:spAutoFit/>
          </a:bodyPr>
          <a:lstStyle/>
          <a:p>
            <a:pPr eaLnBrk="1" fontAlgn="auto" hangingPunct="1">
              <a:spcBef>
                <a:spcPts val="0"/>
              </a:spcBef>
              <a:spcAft>
                <a:spcPts val="0"/>
              </a:spcAft>
              <a:defRPr/>
            </a:pPr>
            <a:r>
              <a:rPr lang="pl-PL" sz="1400" b="1" dirty="0">
                <a:solidFill>
                  <a:srgbClr val="053A98"/>
                </a:solidFill>
                <a:latin typeface="+mn-lt"/>
              </a:rPr>
              <a:t>Na wyjazdy na studia mogą być kwalifikowani studenci, którzy:</a:t>
            </a:r>
          </a:p>
          <a:p>
            <a:pPr eaLnBrk="1" fontAlgn="auto" hangingPunct="1">
              <a:spcBef>
                <a:spcPts val="0"/>
              </a:spcBef>
              <a:spcAft>
                <a:spcPts val="0"/>
              </a:spcAft>
              <a:defRPr/>
            </a:pPr>
            <a:endParaRPr lang="pl-PL" sz="1400" b="1" dirty="0">
              <a:solidFill>
                <a:srgbClr val="053A98"/>
              </a:solidFill>
              <a:latin typeface="+mn-lt"/>
            </a:endParaRPr>
          </a:p>
          <a:p>
            <a:pPr marL="171450" indent="-1714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są zarejestrowani na studiach pierwszego, drugiego lub jednolitych studiach magisterskich 	(stacjonarnych </a:t>
            </a:r>
            <a:br>
              <a:rPr lang="pl-PL" sz="1400" dirty="0">
                <a:solidFill>
                  <a:srgbClr val="053A98"/>
                </a:solidFill>
                <a:latin typeface="+mn-lt"/>
              </a:rPr>
            </a:br>
            <a:r>
              <a:rPr lang="pl-PL" sz="1400" dirty="0">
                <a:solidFill>
                  <a:srgbClr val="053A98"/>
                </a:solidFill>
                <a:latin typeface="+mn-lt"/>
              </a:rPr>
              <a:t>i niestacjonarnych)</a:t>
            </a:r>
          </a:p>
          <a:p>
            <a:pPr marL="171450" indent="-1714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przed podpisaniem umowy indywidualnej na wyjazd ukończą co najmniej 1 rok studiów pierwszego stopnia</a:t>
            </a:r>
          </a:p>
          <a:p>
            <a:pPr marL="171450" indent="-1714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nie wykorzystali jeszcze kapitału mobilności na stopniu studiów, na którym miałby się odbyć wyjazd</a:t>
            </a: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r>
              <a:rPr lang="pl-PL" sz="1400" i="1" dirty="0">
                <a:solidFill>
                  <a:srgbClr val="053A98"/>
                </a:solidFill>
                <a:latin typeface="+mn-lt"/>
              </a:rPr>
              <a:t>Kapitał mobilności wynosi 12 mies./360 dni na każdym stopniu studiów, z wyjątkiem jednolitych studiów magisterskich (24 mies./720 dni) </a:t>
            </a:r>
          </a:p>
          <a:p>
            <a:pPr eaLnBrk="1" fontAlgn="auto" hangingPunct="1">
              <a:spcBef>
                <a:spcPts val="0"/>
              </a:spcBef>
              <a:spcAft>
                <a:spcPts val="0"/>
              </a:spcAft>
              <a:defRPr/>
            </a:pPr>
            <a:endParaRPr lang="pl-PL" sz="1400" b="1" dirty="0">
              <a:solidFill>
                <a:srgbClr val="053A98"/>
              </a:solidFill>
              <a:latin typeface="+mn-lt"/>
            </a:endParaRPr>
          </a:p>
          <a:p>
            <a:pPr eaLnBrk="1" fontAlgn="auto" hangingPunct="1">
              <a:spcBef>
                <a:spcPts val="0"/>
              </a:spcBef>
              <a:spcAft>
                <a:spcPts val="0"/>
              </a:spcAft>
              <a:defRPr/>
            </a:pPr>
            <a:r>
              <a:rPr lang="pl-PL" sz="1400" b="1" dirty="0">
                <a:solidFill>
                  <a:srgbClr val="053A98"/>
                </a:solidFill>
                <a:latin typeface="+mn-lt"/>
              </a:rPr>
              <a:t>Ponadto kandydaci do wyjazdu powinni:</a:t>
            </a:r>
          </a:p>
          <a:p>
            <a:pPr eaLnBrk="1" fontAlgn="auto" hangingPunct="1">
              <a:spcBef>
                <a:spcPts val="0"/>
              </a:spcBef>
              <a:spcAft>
                <a:spcPts val="0"/>
              </a:spcAft>
              <a:defRPr/>
            </a:pPr>
            <a:endParaRPr lang="pl-PL" sz="1400" b="1" dirty="0">
              <a:solidFill>
                <a:srgbClr val="053A98"/>
              </a:solidFill>
              <a:latin typeface="+mn-lt"/>
            </a:endParaRPr>
          </a:p>
          <a:p>
            <a:pPr marL="171450" indent="-1714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    </a:t>
            </a:r>
            <a:r>
              <a:rPr lang="pl-PL" sz="1400" dirty="0">
                <a:solidFill>
                  <a:srgbClr val="053A98"/>
                </a:solidFill>
                <a:latin typeface="+mn-lt"/>
              </a:rPr>
              <a:t>mieć dobre wyniki w nauce</a:t>
            </a:r>
          </a:p>
          <a:p>
            <a:pPr marL="171450" indent="-1714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bardzo dobrze znać język obcy, w jakim będą prowadzone zajęcia w uczelni zagranicznej</a:t>
            </a:r>
          </a:p>
        </p:txBody>
      </p:sp>
      <p:pic>
        <p:nvPicPr>
          <p:cNvPr id="6" name="Obraz 5">
            <a:extLst>
              <a:ext uri="{FF2B5EF4-FFF2-40B4-BE49-F238E27FC236}">
                <a16:creationId xmlns:a16="http://schemas.microsoft.com/office/drawing/2014/main" id="{90681F13-94D6-A438-3E7A-B91DDAC7C5BB}"/>
              </a:ext>
            </a:extLst>
          </p:cNvPr>
          <p:cNvPicPr>
            <a:picLocks noChangeAspect="1"/>
          </p:cNvPicPr>
          <p:nvPr/>
        </p:nvPicPr>
        <p:blipFill>
          <a:blip r:embed="rId10"/>
          <a:stretch>
            <a:fillRect/>
          </a:stretch>
        </p:blipFill>
        <p:spPr>
          <a:xfrm>
            <a:off x="4890557" y="4872804"/>
            <a:ext cx="1767900" cy="505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Prostokąt 17">
            <a:extLst>
              <a:ext uri="{FF2B5EF4-FFF2-40B4-BE49-F238E27FC236}">
                <a16:creationId xmlns:a16="http://schemas.microsoft.com/office/drawing/2014/main" id="{DEAFB1E3-BCB2-9150-43F4-A98EE961CA1B}"/>
              </a:ext>
            </a:extLst>
          </p:cNvPr>
          <p:cNvSpPr/>
          <p:nvPr/>
        </p:nvSpPr>
        <p:spPr>
          <a:xfrm>
            <a:off x="347663" y="4289425"/>
            <a:ext cx="8169275" cy="523875"/>
          </a:xfrm>
          <a:prstGeom prst="rect">
            <a:avLst/>
          </a:prstGeom>
        </p:spPr>
        <p:txBody>
          <a:bodyPr>
            <a:spAutoFit/>
          </a:bodyPr>
          <a:lstStyle/>
          <a:p>
            <a:pPr eaLnBrk="1" fontAlgn="auto" hangingPunct="1">
              <a:spcBef>
                <a:spcPts val="0"/>
              </a:spcBef>
              <a:spcAft>
                <a:spcPts val="0"/>
              </a:spcAft>
              <a:defRPr/>
            </a:pPr>
            <a:r>
              <a:rPr lang="pl-PL" sz="1400" b="1" dirty="0">
                <a:solidFill>
                  <a:srgbClr val="053A98"/>
                </a:solidFill>
                <a:latin typeface="+mn-lt"/>
              </a:rPr>
              <a:t>Zasady rekrutacji</a:t>
            </a:r>
          </a:p>
          <a:p>
            <a:pPr eaLnBrk="1" fontAlgn="auto" hangingPunct="1">
              <a:spcBef>
                <a:spcPts val="0"/>
              </a:spcBef>
              <a:spcAft>
                <a:spcPts val="0"/>
              </a:spcAft>
              <a:defRPr/>
            </a:pPr>
            <a:r>
              <a:rPr lang="pl-PL" sz="1400" dirty="0">
                <a:solidFill>
                  <a:schemeClr val="tx2">
                    <a:lumMod val="60000"/>
                    <a:lumOff val="40000"/>
                  </a:schemeClr>
                </a:solidFill>
                <a:latin typeface="+mn-lt"/>
                <a:hlinkClick r:id="rId11"/>
              </a:rPr>
              <a:t>https://www.cm.umk.pl/33-studenci/programy-miedzynarodowe/5595-erarekrutacja-2.html</a:t>
            </a:r>
            <a:endParaRPr lang="pl-PL" sz="1400" dirty="0">
              <a:solidFill>
                <a:schemeClr val="tx2">
                  <a:lumMod val="60000"/>
                  <a:lumOff val="40000"/>
                </a:schemeClr>
              </a:solidFill>
              <a:latin typeface="+mn-lt"/>
            </a:endParaRPr>
          </a:p>
        </p:txBody>
      </p:sp>
      <p:sp>
        <p:nvSpPr>
          <p:cNvPr id="19" name="Prostokąt 18">
            <a:extLst>
              <a:ext uri="{FF2B5EF4-FFF2-40B4-BE49-F238E27FC236}">
                <a16:creationId xmlns:a16="http://schemas.microsoft.com/office/drawing/2014/main" id="{9F4D5EDD-1834-4DE2-F22B-82DD7E10F3DC}"/>
              </a:ext>
            </a:extLst>
          </p:cNvPr>
          <p:cNvSpPr/>
          <p:nvPr/>
        </p:nvSpPr>
        <p:spPr>
          <a:xfrm>
            <a:off x="347663" y="4911725"/>
            <a:ext cx="5743575" cy="522288"/>
          </a:xfrm>
          <a:prstGeom prst="rect">
            <a:avLst/>
          </a:prstGeom>
        </p:spPr>
        <p:txBody>
          <a:bodyPr>
            <a:spAutoFit/>
          </a:bodyPr>
          <a:lstStyle/>
          <a:p>
            <a:pPr eaLnBrk="1" fontAlgn="auto" hangingPunct="1">
              <a:spcBef>
                <a:spcPts val="0"/>
              </a:spcBef>
              <a:spcAft>
                <a:spcPts val="0"/>
              </a:spcAft>
              <a:defRPr/>
            </a:pPr>
            <a:r>
              <a:rPr lang="pl-PL" sz="1400" b="1" dirty="0">
                <a:solidFill>
                  <a:srgbClr val="053A98"/>
                </a:solidFill>
                <a:latin typeface="+mn-lt"/>
              </a:rPr>
              <a:t>Uczelnie dostępne w programie Erasmus+</a:t>
            </a:r>
          </a:p>
          <a:p>
            <a:pPr eaLnBrk="1" fontAlgn="auto" hangingPunct="1">
              <a:spcBef>
                <a:spcPts val="0"/>
              </a:spcBef>
              <a:spcAft>
                <a:spcPts val="0"/>
              </a:spcAft>
              <a:defRPr/>
            </a:pPr>
            <a:r>
              <a:rPr lang="pl-PL" sz="1400" dirty="0">
                <a:solidFill>
                  <a:schemeClr val="tx2">
                    <a:lumMod val="60000"/>
                    <a:lumOff val="40000"/>
                  </a:schemeClr>
                </a:solidFill>
                <a:latin typeface="+mn-lt"/>
                <a:hlinkClick r:id="rId12"/>
              </a:rPr>
              <a:t>https://www.umk.pl/wspolpraca/erasmus_plus/partnerzy/</a:t>
            </a:r>
            <a:endParaRPr lang="pl-PL" sz="1400" dirty="0">
              <a:solidFill>
                <a:schemeClr val="tx2">
                  <a:lumMod val="60000"/>
                  <a:lumOff val="40000"/>
                </a:schemeClr>
              </a:solidFill>
              <a:latin typeface="+mn-lt"/>
            </a:endParaRP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1">
            <a:extLst>
              <a:ext uri="{FF2B5EF4-FFF2-40B4-BE49-F238E27FC236}">
                <a16:creationId xmlns:a16="http://schemas.microsoft.com/office/drawing/2014/main" id="{38952633-270A-E015-C282-C4C9E214F12C}"/>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ROZKŁAD ROKU AKADEMICKIEGO</a:t>
            </a:r>
            <a:endParaRPr lang="en-US" altLang="pl-PL" sz="1400"/>
          </a:p>
        </p:txBody>
      </p:sp>
      <p:sp>
        <p:nvSpPr>
          <p:cNvPr id="45059" name="pole tekstowe 3">
            <a:extLst>
              <a:ext uri="{FF2B5EF4-FFF2-40B4-BE49-F238E27FC236}">
                <a16:creationId xmlns:a16="http://schemas.microsoft.com/office/drawing/2014/main" id="{A830F5AF-71F8-23FF-0F55-BB5B65C6338E}"/>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8" name="Prostokąt 7">
            <a:extLst>
              <a:ext uri="{FF2B5EF4-FFF2-40B4-BE49-F238E27FC236}">
                <a16:creationId xmlns:a16="http://schemas.microsoft.com/office/drawing/2014/main" id="{F11846F7-1DB1-0D13-B25C-0B89191EB218}"/>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5063" name="Obraz 10">
            <a:extLst>
              <a:ext uri="{FF2B5EF4-FFF2-40B4-BE49-F238E27FC236}">
                <a16:creationId xmlns:a16="http://schemas.microsoft.com/office/drawing/2014/main" id="{9A04A96A-622E-525B-43C1-A50EA37F8C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Obraz 11">
            <a:extLst>
              <a:ext uri="{FF2B5EF4-FFF2-40B4-BE49-F238E27FC236}">
                <a16:creationId xmlns:a16="http://schemas.microsoft.com/office/drawing/2014/main" id="{D8E73A78-DD51-6E36-466B-C54FFE8BFB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Obraz 13">
            <a:extLst>
              <a:ext uri="{FF2B5EF4-FFF2-40B4-BE49-F238E27FC236}">
                <a16:creationId xmlns:a16="http://schemas.microsoft.com/office/drawing/2014/main" id="{B44B3CD4-890E-C13B-402B-9DF0367337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Obraz 14">
            <a:extLst>
              <a:ext uri="{FF2B5EF4-FFF2-40B4-BE49-F238E27FC236}">
                <a16:creationId xmlns:a16="http://schemas.microsoft.com/office/drawing/2014/main" id="{900E5A30-8595-B95E-A032-12CA5A06BE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Obraz 15">
            <a:extLst>
              <a:ext uri="{FF2B5EF4-FFF2-40B4-BE49-F238E27FC236}">
                <a16:creationId xmlns:a16="http://schemas.microsoft.com/office/drawing/2014/main" id="{322812D8-3BD8-BC2E-1A97-4063523D10A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Obraz 17">
            <a:hlinkClick r:id="rId7" action="ppaction://hlinksldjump"/>
            <a:extLst>
              <a:ext uri="{FF2B5EF4-FFF2-40B4-BE49-F238E27FC236}">
                <a16:creationId xmlns:a16="http://schemas.microsoft.com/office/drawing/2014/main" id="{9208D33A-F267-5E69-9C16-7F708A0ACAD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rostokąt zaokrąglony">
            <a:extLst>
              <a:ext uri="{FF2B5EF4-FFF2-40B4-BE49-F238E27FC236}">
                <a16:creationId xmlns:a16="http://schemas.microsoft.com/office/drawing/2014/main" id="{06420817-2BE4-5DE3-5F31-BEF4B5A3EC86}"/>
              </a:ext>
            </a:extLst>
          </p:cNvPr>
          <p:cNvSpPr/>
          <p:nvPr/>
        </p:nvSpPr>
        <p:spPr>
          <a:xfrm>
            <a:off x="322263" y="1039813"/>
            <a:ext cx="6819900" cy="2073275"/>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eaLnBrk="1" fontAlgn="auto" hangingPunct="1">
              <a:lnSpc>
                <a:spcPct val="107000"/>
              </a:lnSpc>
              <a:spcBef>
                <a:spcPts val="0"/>
              </a:spcBef>
              <a:spcAft>
                <a:spcPts val="800"/>
              </a:spcAft>
              <a:defRPr/>
            </a:pPr>
            <a:r>
              <a:rPr lang="pl-PL" sz="1400" b="1" dirty="0">
                <a:solidFill>
                  <a:srgbClr val="C00000"/>
                </a:solidFill>
                <a:latin typeface="+mn-lt"/>
                <a:ea typeface="Calibri" panose="020F0502020204030204" pitchFamily="34" charset="0"/>
                <a:cs typeface="Times New Roman" panose="02020603050405020304" pitchFamily="18" charset="0"/>
              </a:rPr>
              <a:t>SEMESTR ZIMOWY od 1 października 2026 r. do 21 lutego 2027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Zajęcia dydaktyczne od 2 października 2026 r. do 20 grudnia 2026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Wakacje zimowe od 21 grudnia 2026 r. do 6 stycznia 2027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Zajęcia dydaktyczne od 7 stycznia 2027 r. do 4 lutego 2027 r.</a:t>
            </a:r>
          </a:p>
          <a:p>
            <a:pPr eaLnBrk="1" fontAlgn="auto" hangingPunct="1">
              <a:lnSpc>
                <a:spcPct val="107000"/>
              </a:lnSpc>
              <a:spcBef>
                <a:spcPts val="0"/>
              </a:spcBef>
              <a:spcAft>
                <a:spcPts val="800"/>
              </a:spcAft>
              <a:defRPr/>
            </a:pPr>
            <a:r>
              <a:rPr lang="pl-PL" sz="1400" b="1" dirty="0">
                <a:solidFill>
                  <a:srgbClr val="0070C0"/>
                </a:solidFill>
                <a:latin typeface="+mn-lt"/>
                <a:ea typeface="Calibri" panose="020F0502020204030204" pitchFamily="34" charset="0"/>
                <a:cs typeface="Times New Roman" panose="02020603050405020304" pitchFamily="18" charset="0"/>
              </a:rPr>
              <a:t>Egzaminacyjna sesja zimowa od 5 lutego 2027 r. do 18 lutego 2027 r</a:t>
            </a:r>
            <a:r>
              <a:rPr lang="pl-PL" sz="1400" dirty="0">
                <a:solidFill>
                  <a:srgbClr val="0070C0"/>
                </a:solidFill>
                <a:latin typeface="+mn-lt"/>
                <a:ea typeface="Calibri" panose="020F0502020204030204" pitchFamily="34" charset="0"/>
                <a:cs typeface="Times New Roman" panose="02020603050405020304" pitchFamily="18" charset="0"/>
              </a:rPr>
              <a:t>.</a:t>
            </a:r>
          </a:p>
          <a:p>
            <a:pPr eaLnBrk="1" fontAlgn="auto" hangingPunct="1">
              <a:lnSpc>
                <a:spcPct val="107000"/>
              </a:lnSpc>
              <a:spcBef>
                <a:spcPts val="0"/>
              </a:spcBef>
              <a:spcAft>
                <a:spcPts val="800"/>
              </a:spcAft>
              <a:defRPr/>
            </a:pPr>
            <a:r>
              <a:rPr lang="pl-PL" sz="1400" b="1" dirty="0">
                <a:solidFill>
                  <a:srgbClr val="0070C0"/>
                </a:solidFill>
                <a:latin typeface="+mn-lt"/>
                <a:ea typeface="Calibri" panose="020F0502020204030204" pitchFamily="34" charset="0"/>
                <a:cs typeface="Times New Roman" panose="02020603050405020304" pitchFamily="18" charset="0"/>
              </a:rPr>
              <a:t>Egzaminacyjna sesja zimowa – poprawkowa od 20 lutego 2027 r. do 28 lutego 2027 r.</a:t>
            </a:r>
          </a:p>
        </p:txBody>
      </p:sp>
      <p:sp>
        <p:nvSpPr>
          <p:cNvPr id="20" name="Prostokąt zaokrąglony">
            <a:extLst>
              <a:ext uri="{FF2B5EF4-FFF2-40B4-BE49-F238E27FC236}">
                <a16:creationId xmlns:a16="http://schemas.microsoft.com/office/drawing/2014/main" id="{E0F5E265-D95B-45E9-7110-77C2A254BCDC}"/>
              </a:ext>
            </a:extLst>
          </p:cNvPr>
          <p:cNvSpPr/>
          <p:nvPr/>
        </p:nvSpPr>
        <p:spPr>
          <a:xfrm>
            <a:off x="322263" y="3279775"/>
            <a:ext cx="6819900" cy="2222500"/>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eaLnBrk="1" fontAlgn="auto" hangingPunct="1">
              <a:lnSpc>
                <a:spcPct val="107000"/>
              </a:lnSpc>
              <a:spcBef>
                <a:spcPts val="0"/>
              </a:spcBef>
              <a:spcAft>
                <a:spcPts val="800"/>
              </a:spcAft>
              <a:defRPr/>
            </a:pPr>
            <a:r>
              <a:rPr lang="pl-PL" sz="1400" b="1" dirty="0">
                <a:solidFill>
                  <a:srgbClr val="C00000"/>
                </a:solidFill>
                <a:latin typeface="+mn-lt"/>
                <a:ea typeface="Calibri" panose="020F0502020204030204" pitchFamily="34" charset="0"/>
                <a:cs typeface="Times New Roman" panose="02020603050405020304" pitchFamily="18" charset="0"/>
              </a:rPr>
              <a:t>SEMESTR LETNI od 22 lutego 2027 r. do 30 września 2027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Zajęcia dydaktyczne od 22 lutego 2027 r. do 25 marca 2027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Wakacje wiosenne od 26 marca 2027 r. do 30 marca 2027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Zajęcia dydaktyczne od 31 marca 2027 r. do 15 czerwca 2027 r.</a:t>
            </a:r>
          </a:p>
          <a:p>
            <a:pPr eaLnBrk="1" fontAlgn="auto" hangingPunct="1">
              <a:lnSpc>
                <a:spcPct val="107000"/>
              </a:lnSpc>
              <a:spcBef>
                <a:spcPts val="0"/>
              </a:spcBef>
              <a:spcAft>
                <a:spcPts val="800"/>
              </a:spcAft>
              <a:defRPr/>
            </a:pPr>
            <a:r>
              <a:rPr lang="pl-PL" sz="1400" b="1" dirty="0">
                <a:solidFill>
                  <a:srgbClr val="0070C0"/>
                </a:solidFill>
                <a:latin typeface="+mn-lt"/>
                <a:ea typeface="Calibri" panose="020F0502020204030204" pitchFamily="34" charset="0"/>
                <a:cs typeface="Times New Roman" panose="02020603050405020304" pitchFamily="18" charset="0"/>
              </a:rPr>
              <a:t>Egzaminacyjna sesja letnia od 16 czerwca 2027 r. do 29 czerwca 2027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Wakacje letnie od 30 czerwca 2027 r. do 30 września 2027 r.</a:t>
            </a:r>
          </a:p>
          <a:p>
            <a:pPr eaLnBrk="1" fontAlgn="auto" hangingPunct="1">
              <a:lnSpc>
                <a:spcPct val="107000"/>
              </a:lnSpc>
              <a:spcBef>
                <a:spcPts val="0"/>
              </a:spcBef>
              <a:spcAft>
                <a:spcPts val="800"/>
              </a:spcAft>
              <a:defRPr/>
            </a:pPr>
            <a:r>
              <a:rPr lang="pl-PL" sz="1400" b="1" dirty="0">
                <a:solidFill>
                  <a:srgbClr val="0070C0"/>
                </a:solidFill>
                <a:latin typeface="+mn-lt"/>
                <a:ea typeface="Calibri" panose="020F0502020204030204" pitchFamily="34" charset="0"/>
                <a:cs typeface="Times New Roman" panose="02020603050405020304" pitchFamily="18" charset="0"/>
              </a:rPr>
              <a:t>Egzaminacyjna sesja poprawkowa od 1 września 2027 r. do 14 września 2027 r.</a:t>
            </a: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1">
            <a:extLst>
              <a:ext uri="{FF2B5EF4-FFF2-40B4-BE49-F238E27FC236}">
                <a16:creationId xmlns:a16="http://schemas.microsoft.com/office/drawing/2014/main" id="{50C3C172-5988-3C2F-24F7-63ED3B3067E3}"/>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STUDENCKIE KOŁA NAUKOWE</a:t>
            </a:r>
            <a:endParaRPr lang="en-US" altLang="pl-PL" sz="1400"/>
          </a:p>
        </p:txBody>
      </p:sp>
      <p:sp>
        <p:nvSpPr>
          <p:cNvPr id="46083" name="pole tekstowe 3">
            <a:extLst>
              <a:ext uri="{FF2B5EF4-FFF2-40B4-BE49-F238E27FC236}">
                <a16:creationId xmlns:a16="http://schemas.microsoft.com/office/drawing/2014/main" id="{C9625751-40C2-156D-E0F6-514C0CB937C2}"/>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8" name="Prostokąt 7">
            <a:extLst>
              <a:ext uri="{FF2B5EF4-FFF2-40B4-BE49-F238E27FC236}">
                <a16:creationId xmlns:a16="http://schemas.microsoft.com/office/drawing/2014/main" id="{854ADDB8-3040-E689-F4E2-EDA484F8B99D}"/>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6087" name="Obraz 10">
            <a:extLst>
              <a:ext uri="{FF2B5EF4-FFF2-40B4-BE49-F238E27FC236}">
                <a16:creationId xmlns:a16="http://schemas.microsoft.com/office/drawing/2014/main" id="{FE74D2A0-26FF-D64D-2D6F-E23E3317A9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Obraz 11">
            <a:extLst>
              <a:ext uri="{FF2B5EF4-FFF2-40B4-BE49-F238E27FC236}">
                <a16:creationId xmlns:a16="http://schemas.microsoft.com/office/drawing/2014/main" id="{9D3C49E0-F47B-8F4F-62DC-107CD9C44C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Obraz 13">
            <a:extLst>
              <a:ext uri="{FF2B5EF4-FFF2-40B4-BE49-F238E27FC236}">
                <a16:creationId xmlns:a16="http://schemas.microsoft.com/office/drawing/2014/main" id="{DD7237F8-48F8-EA2D-8DE4-D71EB6BBC8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Obraz 14">
            <a:extLst>
              <a:ext uri="{FF2B5EF4-FFF2-40B4-BE49-F238E27FC236}">
                <a16:creationId xmlns:a16="http://schemas.microsoft.com/office/drawing/2014/main" id="{137EAD91-8AF5-DFFD-BB4F-B7295FC96A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Obraz 15">
            <a:extLst>
              <a:ext uri="{FF2B5EF4-FFF2-40B4-BE49-F238E27FC236}">
                <a16:creationId xmlns:a16="http://schemas.microsoft.com/office/drawing/2014/main" id="{6B319F25-F21B-DD75-AF04-DB20128017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Obraz 17">
            <a:hlinkClick r:id="rId7" action="ppaction://hlinksldjump"/>
            <a:extLst>
              <a:ext uri="{FF2B5EF4-FFF2-40B4-BE49-F238E27FC236}">
                <a16:creationId xmlns:a16="http://schemas.microsoft.com/office/drawing/2014/main" id="{34FEC80C-6B54-7718-8CC7-4B7507AAA3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Prostokąt 16">
            <a:extLst>
              <a:ext uri="{FF2B5EF4-FFF2-40B4-BE49-F238E27FC236}">
                <a16:creationId xmlns:a16="http://schemas.microsoft.com/office/drawing/2014/main" id="{F51A36AB-3B2E-502C-282E-F2283BE46392}"/>
              </a:ext>
            </a:extLst>
          </p:cNvPr>
          <p:cNvSpPr>
            <a:spLocks noChangeArrowheads="1"/>
          </p:cNvSpPr>
          <p:nvPr/>
        </p:nvSpPr>
        <p:spPr bwMode="auto">
          <a:xfrm>
            <a:off x="3578225" y="1468438"/>
            <a:ext cx="510381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dirty="0">
                <a:solidFill>
                  <a:srgbClr val="053A98"/>
                </a:solidFill>
              </a:rPr>
              <a:t>SKN to Studenckie Koło Naukowe – </a:t>
            </a:r>
            <a:r>
              <a:rPr lang="pl-PL" altLang="pl-PL" sz="1400" dirty="0">
                <a:solidFill>
                  <a:srgbClr val="053A98"/>
                </a:solidFill>
              </a:rPr>
              <a:t>jednostka działająca przy Katedrze, Klinice lub Zakładzie naszej uczelni. Skupia studentów pragnących poszerzyć wiedzę i zdobyć umiejętności praktyczne</a:t>
            </a:r>
            <a:br>
              <a:rPr lang="pl-PL" altLang="pl-PL" sz="1400" dirty="0">
                <a:solidFill>
                  <a:srgbClr val="053A98"/>
                </a:solidFill>
              </a:rPr>
            </a:br>
            <a:r>
              <a:rPr lang="pl-PL" altLang="pl-PL" sz="1400" dirty="0">
                <a:solidFill>
                  <a:srgbClr val="053A98"/>
                </a:solidFill>
              </a:rPr>
              <a:t>w danej dziedzinie. Umożliwiają wykazanie studenckiej inicjatywy. Nad merytoryczną działalnością SKN czuwa opiekun naukowy.</a:t>
            </a:r>
          </a:p>
        </p:txBody>
      </p:sp>
      <p:sp>
        <p:nvSpPr>
          <p:cNvPr id="46094" name="pole tekstowe 20">
            <a:extLst>
              <a:ext uri="{FF2B5EF4-FFF2-40B4-BE49-F238E27FC236}">
                <a16:creationId xmlns:a16="http://schemas.microsoft.com/office/drawing/2014/main" id="{98F99EC6-23B6-7C7C-0DF2-558A80CDD6BD}"/>
              </a:ext>
            </a:extLst>
          </p:cNvPr>
          <p:cNvSpPr txBox="1">
            <a:spLocks noChangeArrowheads="1"/>
          </p:cNvSpPr>
          <p:nvPr/>
        </p:nvSpPr>
        <p:spPr bwMode="auto">
          <a:xfrm>
            <a:off x="460375" y="3051635"/>
            <a:ext cx="8454949"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200" dirty="0"/>
              <a:t>Studenci kierunku lekarskiego Collegium </a:t>
            </a:r>
            <a:r>
              <a:rPr lang="pl-PL" altLang="pl-PL" sz="1200" dirty="0" err="1"/>
              <a:t>Medicum</a:t>
            </a:r>
            <a:r>
              <a:rPr lang="pl-PL" altLang="pl-PL" sz="1200" dirty="0"/>
              <a:t> UMK: </a:t>
            </a:r>
            <a:r>
              <a:rPr lang="pl-PL" altLang="pl-PL" sz="1200" dirty="0" err="1"/>
              <a:t>Halyna</a:t>
            </a:r>
            <a:r>
              <a:rPr lang="pl-PL" altLang="pl-PL" sz="1200" dirty="0"/>
              <a:t> </a:t>
            </a:r>
            <a:r>
              <a:rPr lang="pl-PL" altLang="pl-PL" sz="1200" dirty="0" err="1"/>
              <a:t>Berkyta</a:t>
            </a:r>
            <a:r>
              <a:rPr lang="pl-PL" altLang="pl-PL" sz="1200" dirty="0"/>
              <a:t> oraz Jakub Garbarek, wzięli udział</a:t>
            </a:r>
            <a:br>
              <a:rPr lang="pl-PL" altLang="pl-PL" sz="1200" dirty="0"/>
            </a:br>
            <a:r>
              <a:rPr lang="pl-PL" altLang="pl-PL" sz="1200" dirty="0"/>
              <a:t> w 33 International Student </a:t>
            </a:r>
            <a:r>
              <a:rPr lang="pl-PL" altLang="pl-PL" sz="1200" dirty="0" err="1"/>
              <a:t>Congress</a:t>
            </a:r>
            <a:r>
              <a:rPr lang="pl-PL" altLang="pl-PL" sz="1200" dirty="0"/>
              <a:t> of (</a:t>
            </a:r>
            <a:r>
              <a:rPr lang="pl-PL" altLang="pl-PL" sz="1200" dirty="0" err="1"/>
              <a:t>bio</a:t>
            </a:r>
            <a:r>
              <a:rPr lang="pl-PL" altLang="pl-PL" sz="1200" dirty="0"/>
              <a:t>)</a:t>
            </a:r>
            <a:r>
              <a:rPr lang="pl-PL" altLang="pl-PL" sz="1200" dirty="0" err="1"/>
              <a:t>Medical</a:t>
            </a:r>
            <a:r>
              <a:rPr lang="pl-PL" altLang="pl-PL" sz="1200" dirty="0"/>
              <a:t> </a:t>
            </a:r>
            <a:r>
              <a:rPr lang="pl-PL" altLang="pl-PL" sz="1200" dirty="0" err="1"/>
              <a:t>Sciences</a:t>
            </a:r>
            <a:r>
              <a:rPr lang="pl-PL" altLang="pl-PL" sz="1200" dirty="0"/>
              <a:t> – ISCOMS 2026, który odbył się w dniach</a:t>
            </a:r>
            <a:br>
              <a:rPr lang="pl-PL" altLang="pl-PL" sz="1200" dirty="0"/>
            </a:br>
            <a:r>
              <a:rPr lang="pl-PL" altLang="pl-PL" sz="1200" dirty="0"/>
              <a:t> 1–4 czerwca 2026 r. w Groningen w Holandii. Jest to międzynarodowe wydarzenie naukowe skupiające studentów kierunków biomedycznych, stanowiące przestrzeń do prezentacji wyników badań, wymiany doświadczeń oraz nawiązywania kontaktów naukowych. </a:t>
            </a:r>
            <a:r>
              <a:rPr lang="pl-PL" altLang="pl-PL" sz="1200" b="1" dirty="0"/>
              <a:t>Jakub Garbarek, student V roku kierunku lekarskiego </a:t>
            </a:r>
            <a:r>
              <a:rPr lang="pl-PL" altLang="pl-PL" sz="1200" dirty="0"/>
              <a:t>oraz członek </a:t>
            </a:r>
            <a:r>
              <a:rPr lang="pl-PL" altLang="pl-PL" sz="1200" b="1" dirty="0"/>
              <a:t>Studenckiego Koła Naukowego Biologii i Biochemii Medycznej</a:t>
            </a:r>
            <a:r>
              <a:rPr lang="pl-PL" altLang="pl-PL" sz="1200" dirty="0"/>
              <a:t>, przedstawił wyniki badań podczas sesji plakatowej w dziedzinie neurologii. Zaprezentowana praca pt. „The </a:t>
            </a:r>
            <a:r>
              <a:rPr lang="pl-PL" altLang="pl-PL" sz="1200" dirty="0" err="1"/>
              <a:t>Relationship</a:t>
            </a:r>
            <a:r>
              <a:rPr lang="pl-PL" altLang="pl-PL" sz="1200" dirty="0"/>
              <a:t> </a:t>
            </a:r>
            <a:r>
              <a:rPr lang="pl-PL" altLang="pl-PL" sz="1200" dirty="0" err="1"/>
              <a:t>Between</a:t>
            </a:r>
            <a:r>
              <a:rPr lang="pl-PL" altLang="pl-PL" sz="1200" dirty="0"/>
              <a:t> Middle </a:t>
            </a:r>
            <a:r>
              <a:rPr lang="pl-PL" altLang="pl-PL" sz="1200" dirty="0" err="1"/>
              <a:t>Cerebral</a:t>
            </a:r>
            <a:r>
              <a:rPr lang="pl-PL" altLang="pl-PL" sz="1200" dirty="0"/>
              <a:t> </a:t>
            </a:r>
            <a:r>
              <a:rPr lang="pl-PL" altLang="pl-PL" sz="1200" dirty="0" err="1"/>
              <a:t>Artery</a:t>
            </a:r>
            <a:r>
              <a:rPr lang="pl-PL" altLang="pl-PL" sz="1200" dirty="0"/>
              <a:t> </a:t>
            </a:r>
            <a:r>
              <a:rPr lang="pl-PL" altLang="pl-PL" sz="1200" dirty="0" err="1"/>
              <a:t>Pulsatility</a:t>
            </a:r>
            <a:r>
              <a:rPr lang="pl-PL" altLang="pl-PL" sz="1200" dirty="0"/>
              <a:t> Index and </a:t>
            </a:r>
            <a:r>
              <a:rPr lang="pl-PL" altLang="pl-PL" sz="1200" dirty="0" err="1"/>
              <a:t>Cytokine</a:t>
            </a:r>
            <a:r>
              <a:rPr lang="pl-PL" altLang="pl-PL" sz="1200" dirty="0"/>
              <a:t> Profile in </a:t>
            </a:r>
            <a:r>
              <a:rPr lang="pl-PL" altLang="pl-PL" sz="1200" dirty="0" err="1"/>
              <a:t>Acute</a:t>
            </a:r>
            <a:r>
              <a:rPr lang="pl-PL" altLang="pl-PL" sz="1200" dirty="0"/>
              <a:t> </a:t>
            </a:r>
            <a:r>
              <a:rPr lang="pl-PL" altLang="pl-PL" sz="1200" dirty="0" err="1"/>
              <a:t>Ischemic</a:t>
            </a:r>
            <a:r>
              <a:rPr lang="pl-PL" altLang="pl-PL" sz="1200" dirty="0"/>
              <a:t> </a:t>
            </a:r>
            <a:r>
              <a:rPr lang="pl-PL" altLang="pl-PL" sz="1200" dirty="0" err="1"/>
              <a:t>Stroke</a:t>
            </a:r>
            <a:r>
              <a:rPr lang="pl-PL" altLang="pl-PL" sz="1200" dirty="0"/>
              <a:t>” dotyczyła zależności pomiędzy indeksem pulsacyjności tętnicy środkowej mózgu a profilem cytokinowym u pacjentów z ostrym udarem niedokrwiennym mózgu. </a:t>
            </a:r>
            <a:r>
              <a:rPr lang="pl-PL" altLang="pl-PL" sz="1200" b="1" dirty="0" err="1"/>
              <a:t>Halyna</a:t>
            </a:r>
            <a:r>
              <a:rPr lang="pl-PL" altLang="pl-PL" sz="1200" b="1" dirty="0"/>
              <a:t> </a:t>
            </a:r>
            <a:r>
              <a:rPr lang="pl-PL" altLang="pl-PL" sz="1200" b="1" dirty="0" err="1"/>
              <a:t>Berkyta</a:t>
            </a:r>
            <a:r>
              <a:rPr lang="pl-PL" altLang="pl-PL" sz="1200" b="1" dirty="0"/>
              <a:t>, studentka V roku kierunku lekarskiego </a:t>
            </a:r>
            <a:r>
              <a:rPr lang="pl-PL" altLang="pl-PL" sz="1200" dirty="0"/>
              <a:t>oraz przewodnicząca </a:t>
            </a:r>
            <a:r>
              <a:rPr lang="pl-PL" altLang="pl-PL" sz="1200" b="1" dirty="0"/>
              <a:t>Studenckiego Koła Naukowego Chirurgii Naczyniowej</a:t>
            </a:r>
            <a:r>
              <a:rPr lang="pl-PL" altLang="pl-PL" sz="1200" dirty="0"/>
              <a:t>, zaprezentowała pracę w ramach sesji ustnej w dziedzinie patologii. Wystąpienie zatytułowane „</a:t>
            </a:r>
            <a:r>
              <a:rPr lang="pl-PL" altLang="pl-PL" sz="1200" dirty="0" err="1"/>
              <a:t>Fibrinogen</a:t>
            </a:r>
            <a:r>
              <a:rPr lang="pl-PL" altLang="pl-PL" sz="1200" dirty="0"/>
              <a:t>-to-HDL Ratio (FHR) as a </a:t>
            </a:r>
            <a:r>
              <a:rPr lang="pl-PL" altLang="pl-PL" sz="1200" dirty="0" err="1"/>
              <a:t>biomarker</a:t>
            </a:r>
            <a:r>
              <a:rPr lang="pl-PL" altLang="pl-PL" sz="1200" dirty="0"/>
              <a:t> of </a:t>
            </a:r>
            <a:r>
              <a:rPr lang="pl-PL" altLang="pl-PL" sz="1200" dirty="0" err="1"/>
              <a:t>clinical</a:t>
            </a:r>
            <a:r>
              <a:rPr lang="pl-PL" altLang="pl-PL" sz="1200" dirty="0"/>
              <a:t> status in </a:t>
            </a:r>
            <a:r>
              <a:rPr lang="pl-PL" altLang="pl-PL" sz="1200" dirty="0" err="1"/>
              <a:t>patients</a:t>
            </a:r>
            <a:r>
              <a:rPr lang="pl-PL" altLang="pl-PL" sz="1200" dirty="0"/>
              <a:t> with </a:t>
            </a:r>
            <a:r>
              <a:rPr lang="pl-PL" altLang="pl-PL" sz="1200" dirty="0" err="1"/>
              <a:t>critical</a:t>
            </a:r>
            <a:r>
              <a:rPr lang="pl-PL" altLang="pl-PL" sz="1200" dirty="0"/>
              <a:t> </a:t>
            </a:r>
            <a:r>
              <a:rPr lang="pl-PL" altLang="pl-PL" sz="1200" dirty="0" err="1"/>
              <a:t>carotid</a:t>
            </a:r>
            <a:r>
              <a:rPr lang="pl-PL" altLang="pl-PL" sz="1200" dirty="0"/>
              <a:t> </a:t>
            </a:r>
            <a:r>
              <a:rPr lang="pl-PL" altLang="pl-PL" sz="1200" dirty="0" err="1"/>
              <a:t>artery</a:t>
            </a:r>
            <a:r>
              <a:rPr lang="pl-PL" altLang="pl-PL" sz="1200" dirty="0"/>
              <a:t> </a:t>
            </a:r>
            <a:r>
              <a:rPr lang="pl-PL" altLang="pl-PL" sz="1200" dirty="0" err="1"/>
              <a:t>stenosis</a:t>
            </a:r>
            <a:r>
              <a:rPr lang="pl-PL" altLang="pl-PL" sz="1200" dirty="0"/>
              <a:t> </a:t>
            </a:r>
            <a:r>
              <a:rPr lang="pl-PL" altLang="pl-PL" sz="1200" dirty="0" err="1"/>
              <a:t>undergoing</a:t>
            </a:r>
            <a:r>
              <a:rPr lang="pl-PL" altLang="pl-PL" sz="1200" dirty="0"/>
              <a:t> </a:t>
            </a:r>
            <a:r>
              <a:rPr lang="pl-PL" altLang="pl-PL" sz="1200" dirty="0" err="1"/>
              <a:t>surgical</a:t>
            </a:r>
            <a:r>
              <a:rPr lang="pl-PL" altLang="pl-PL" sz="1200" dirty="0"/>
              <a:t> </a:t>
            </a:r>
            <a:r>
              <a:rPr lang="pl-PL" altLang="pl-PL" sz="1200" dirty="0" err="1"/>
              <a:t>intervention</a:t>
            </a:r>
            <a:r>
              <a:rPr lang="pl-PL" altLang="pl-PL" sz="1200" dirty="0"/>
              <a:t>” dotyczyło oceny wskaźnika fibrynogen/HDL jako potencjalnego </a:t>
            </a:r>
            <a:r>
              <a:rPr lang="pl-PL" altLang="pl-PL" sz="1200" dirty="0" err="1"/>
              <a:t>biomarkera</a:t>
            </a:r>
            <a:r>
              <a:rPr lang="pl-PL" altLang="pl-PL" sz="1200" dirty="0"/>
              <a:t> stanu klinicznego pacjentów z krytycznym zwężeniem tętnicy szyjnej poddawanych leczeniu operacyjnemu.</a:t>
            </a:r>
            <a:endParaRPr lang="pl-PL" altLang="pl-PL" sz="1200" dirty="0">
              <a:solidFill>
                <a:srgbClr val="053A98"/>
              </a:solidFill>
            </a:endParaRPr>
          </a:p>
        </p:txBody>
      </p:sp>
      <p:sp>
        <p:nvSpPr>
          <p:cNvPr id="22" name="Prostokąt 21">
            <a:extLst>
              <a:ext uri="{FF2B5EF4-FFF2-40B4-BE49-F238E27FC236}">
                <a16:creationId xmlns:a16="http://schemas.microsoft.com/office/drawing/2014/main" id="{46B10B9C-6FB4-D649-1240-863D6D6C7C1D}"/>
              </a:ext>
            </a:extLst>
          </p:cNvPr>
          <p:cNvSpPr/>
          <p:nvPr/>
        </p:nvSpPr>
        <p:spPr>
          <a:xfrm>
            <a:off x="348456" y="5555856"/>
            <a:ext cx="7597775" cy="523875"/>
          </a:xfrm>
          <a:prstGeom prst="rect">
            <a:avLst/>
          </a:prstGeom>
        </p:spPr>
        <p:txBody>
          <a:bodyPr>
            <a:spAutoFit/>
          </a:bodyPr>
          <a:lstStyle/>
          <a:p>
            <a:pPr eaLnBrk="1" fontAlgn="auto" hangingPunct="1">
              <a:spcBef>
                <a:spcPts val="0"/>
              </a:spcBef>
              <a:spcAft>
                <a:spcPts val="0"/>
              </a:spcAft>
              <a:defRPr/>
            </a:pPr>
            <a:r>
              <a:rPr lang="pl-PL" sz="1400" b="1" dirty="0">
                <a:solidFill>
                  <a:srgbClr val="053A98"/>
                </a:solidFill>
                <a:latin typeface="+mn-lt"/>
              </a:rPr>
              <a:t>Listę kół naukowych i dokładne informacje znajdziecie na stronie: </a:t>
            </a:r>
            <a:r>
              <a:rPr lang="pl-PL" sz="1400" dirty="0">
                <a:solidFill>
                  <a:schemeClr val="tx2">
                    <a:lumMod val="60000"/>
                    <a:lumOff val="40000"/>
                  </a:schemeClr>
                </a:solidFill>
                <a:latin typeface="+mn-lt"/>
                <a:hlinkClick r:id="rId9"/>
              </a:rPr>
              <a:t>https://www.wl.cm.umk.pl/student/stn-cm-umk/</a:t>
            </a:r>
            <a:endParaRPr lang="pl-PL" sz="1400" dirty="0">
              <a:solidFill>
                <a:schemeClr val="tx2">
                  <a:lumMod val="60000"/>
                  <a:lumOff val="40000"/>
                </a:schemeClr>
              </a:solidFill>
              <a:latin typeface="+mn-lt"/>
            </a:endParaRPr>
          </a:p>
        </p:txBody>
      </p:sp>
      <p:pic>
        <p:nvPicPr>
          <p:cNvPr id="3" name="Obraz 2">
            <a:extLst>
              <a:ext uri="{FF2B5EF4-FFF2-40B4-BE49-F238E27FC236}">
                <a16:creationId xmlns:a16="http://schemas.microsoft.com/office/drawing/2014/main" id="{9C70D1CE-A33F-4140-BC52-561C8C0F7CA2}"/>
              </a:ext>
            </a:extLst>
          </p:cNvPr>
          <p:cNvPicPr>
            <a:picLocks noChangeAspect="1"/>
          </p:cNvPicPr>
          <p:nvPr/>
        </p:nvPicPr>
        <p:blipFill rotWithShape="1">
          <a:blip r:embed="rId10"/>
          <a:srcRect l="20712" t="7963" r="24084"/>
          <a:stretch/>
        </p:blipFill>
        <p:spPr>
          <a:xfrm>
            <a:off x="844173" y="972505"/>
            <a:ext cx="2213352" cy="1938536"/>
          </a:xfrm>
          <a:prstGeom prst="rect">
            <a:avLst/>
          </a:prstGeom>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Obraz 4">
            <a:extLst>
              <a:ext uri="{FF2B5EF4-FFF2-40B4-BE49-F238E27FC236}">
                <a16:creationId xmlns:a16="http://schemas.microsoft.com/office/drawing/2014/main" id="{9DB38EE2-6760-8FBF-6EF5-4583C622E7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285750"/>
            <a:ext cx="33401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a:extLst>
              <a:ext uri="{FF2B5EF4-FFF2-40B4-BE49-F238E27FC236}">
                <a16:creationId xmlns:a16="http://schemas.microsoft.com/office/drawing/2014/main" id="{38CCEDB4-F583-B1A7-C1D7-7CEC2B6695B2}"/>
              </a:ext>
            </a:extLst>
          </p:cNvPr>
          <p:cNvSpPr>
            <a:spLocks noGrp="1"/>
          </p:cNvSpPr>
          <p:nvPr>
            <p:ph type="title"/>
          </p:nvPr>
        </p:nvSpPr>
        <p:spPr bwMode="auto">
          <a:xfrm>
            <a:off x="487363" y="4481513"/>
            <a:ext cx="5484812" cy="1074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12700" eaLnBrk="1" hangingPunct="1">
              <a:spcBef>
                <a:spcPts val="1075"/>
              </a:spcBef>
            </a:pPr>
            <a:r>
              <a:rPr lang="pl-PL" altLang="pl-PL" sz="2400" dirty="0">
                <a:solidFill>
                  <a:srgbClr val="043997"/>
                </a:solidFill>
                <a:ea typeface="Carlito"/>
                <a:cs typeface="Carlito"/>
              </a:rPr>
              <a:t>Powodzenia!!!</a:t>
            </a:r>
            <a:br>
              <a:rPr lang="pl-PL" altLang="pl-PL" sz="2400" dirty="0">
                <a:solidFill>
                  <a:srgbClr val="043997"/>
                </a:solidFill>
                <a:ea typeface="Carlito"/>
                <a:cs typeface="Carlito"/>
              </a:rPr>
            </a:br>
            <a:r>
              <a:rPr lang="pl-PL" altLang="pl-PL" sz="2400" dirty="0">
                <a:solidFill>
                  <a:srgbClr val="043997"/>
                </a:solidFill>
                <a:ea typeface="Carlito"/>
                <a:cs typeface="Carlito"/>
              </a:rPr>
              <a:t>Pamiętajcie, jesteśmy dla Was </a:t>
            </a:r>
            <a:br>
              <a:rPr lang="pl-PL" altLang="pl-PL" sz="2400" dirty="0">
                <a:solidFill>
                  <a:srgbClr val="043997"/>
                </a:solidFill>
                <a:ea typeface="Carlito"/>
                <a:cs typeface="Carlito"/>
              </a:rPr>
            </a:br>
            <a:r>
              <a:rPr lang="pl-PL" altLang="pl-PL" sz="2400" dirty="0">
                <a:solidFill>
                  <a:srgbClr val="043997"/>
                </a:solidFill>
                <a:ea typeface="Carlito"/>
                <a:cs typeface="Carlito"/>
              </a:rPr>
              <a:t>i razem pracujemy </a:t>
            </a:r>
            <a:br>
              <a:rPr lang="pl-PL" altLang="pl-PL" sz="2400" dirty="0">
                <a:solidFill>
                  <a:srgbClr val="043997"/>
                </a:solidFill>
                <a:ea typeface="Carlito"/>
                <a:cs typeface="Carlito"/>
              </a:rPr>
            </a:br>
            <a:r>
              <a:rPr lang="pl-PL" altLang="pl-PL" sz="2400" dirty="0">
                <a:solidFill>
                  <a:srgbClr val="043997"/>
                </a:solidFill>
                <a:ea typeface="Carlito"/>
                <a:cs typeface="Carlito"/>
              </a:rPr>
              <a:t>na przyszłość medycyny</a:t>
            </a:r>
            <a:endParaRPr lang="pl-PL" altLang="pl-PL" sz="2400" dirty="0">
              <a:ea typeface="Carlito"/>
              <a:cs typeface="Carli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1">
            <a:extLst>
              <a:ext uri="{FF2B5EF4-FFF2-40B4-BE49-F238E27FC236}">
                <a16:creationId xmlns:a16="http://schemas.microsoft.com/office/drawing/2014/main" id="{F0C12A32-BB56-C938-EF0D-67A8AD3C8AB5}"/>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NAJWAŻNIEJSZE AKTY PRAWNE UCZELNI</a:t>
            </a:r>
            <a:endParaRPr lang="en-US" altLang="pl-PL" sz="1400"/>
          </a:p>
        </p:txBody>
      </p:sp>
      <p:sp>
        <p:nvSpPr>
          <p:cNvPr id="10" name="Prostokąt 9">
            <a:extLst>
              <a:ext uri="{FF2B5EF4-FFF2-40B4-BE49-F238E27FC236}">
                <a16:creationId xmlns:a16="http://schemas.microsoft.com/office/drawing/2014/main" id="{CED25E4D-B89E-8FDB-985D-474FCDEB9472}"/>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17414" name="Obraz 14">
            <a:extLst>
              <a:ext uri="{FF2B5EF4-FFF2-40B4-BE49-F238E27FC236}">
                <a16:creationId xmlns:a16="http://schemas.microsoft.com/office/drawing/2014/main" id="{EDF9375E-019E-8612-1E57-DEC14D485F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az 15">
            <a:extLst>
              <a:ext uri="{FF2B5EF4-FFF2-40B4-BE49-F238E27FC236}">
                <a16:creationId xmlns:a16="http://schemas.microsoft.com/office/drawing/2014/main" id="{68A5D3A9-C535-C5FD-2ED8-94B349B9DF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Obraz 16">
            <a:extLst>
              <a:ext uri="{FF2B5EF4-FFF2-40B4-BE49-F238E27FC236}">
                <a16:creationId xmlns:a16="http://schemas.microsoft.com/office/drawing/2014/main" id="{82FC6611-357E-97DC-DEB0-B92F73FA3D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Obraz 17">
            <a:extLst>
              <a:ext uri="{FF2B5EF4-FFF2-40B4-BE49-F238E27FC236}">
                <a16:creationId xmlns:a16="http://schemas.microsoft.com/office/drawing/2014/main" id="{0731C43A-06FC-CF25-1F77-24C8B97E2B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Obraz 19">
            <a:extLst>
              <a:ext uri="{FF2B5EF4-FFF2-40B4-BE49-F238E27FC236}">
                <a16:creationId xmlns:a16="http://schemas.microsoft.com/office/drawing/2014/main" id="{5013F01A-F0CF-0CAE-33FD-16C1B13487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rostokąt 20">
            <a:extLst>
              <a:ext uri="{FF2B5EF4-FFF2-40B4-BE49-F238E27FC236}">
                <a16:creationId xmlns:a16="http://schemas.microsoft.com/office/drawing/2014/main" id="{17F4F16A-FCF9-627E-C17B-CDD67AFC40E9}"/>
              </a:ext>
            </a:extLst>
          </p:cNvPr>
          <p:cNvSpPr/>
          <p:nvPr/>
        </p:nvSpPr>
        <p:spPr>
          <a:xfrm>
            <a:off x="558800" y="2841625"/>
            <a:ext cx="8453438" cy="1600438"/>
          </a:xfrm>
          <a:prstGeom prst="rect">
            <a:avLst/>
          </a:prstGeom>
          <a:ln w="19050">
            <a:solidFill>
              <a:srgbClr val="FF0000"/>
            </a:solidFill>
            <a:prstDash val="dash"/>
          </a:ln>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Statut Uniwersytetu Mikołaja Kopernika w Toruniu UCHWAŁA Nr 37</a:t>
            </a:r>
          </a:p>
          <a:p>
            <a:pPr eaLnBrk="1" fontAlgn="auto" hangingPunct="1">
              <a:spcBef>
                <a:spcPts val="0"/>
              </a:spcBef>
              <a:spcAft>
                <a:spcPts val="0"/>
              </a:spcAft>
              <a:defRPr/>
            </a:pPr>
            <a:r>
              <a:rPr lang="pl-PL" sz="1400" b="1" dirty="0">
                <a:solidFill>
                  <a:srgbClr val="053A98"/>
                </a:solidFill>
                <a:latin typeface="+mn-lt"/>
              </a:rPr>
              <a:t>Senatu Uniwersytetu Mikołaja Kopernika w Toruniu z dnia 16 kwietnia 2019 r.</a:t>
            </a:r>
          </a:p>
          <a:p>
            <a:pPr eaLnBrk="1" fontAlgn="auto" hangingPunct="1">
              <a:spcBef>
                <a:spcPts val="0"/>
              </a:spcBef>
              <a:spcAft>
                <a:spcPts val="0"/>
              </a:spcAft>
              <a:defRPr/>
            </a:pPr>
            <a:r>
              <a:rPr lang="pl-PL" sz="1400" b="1" dirty="0">
                <a:solidFill>
                  <a:srgbClr val="043A98"/>
                </a:solidFill>
                <a:latin typeface="+mn-lt"/>
              </a:rPr>
              <a:t>https://www.umk.pl/o-uczelni/dokumenty-i-akty-prawne/statut-umk/</a:t>
            </a:r>
          </a:p>
          <a:p>
            <a:pPr eaLnBrk="1" fontAlgn="auto" hangingPunct="1">
              <a:spcBef>
                <a:spcPts val="0"/>
              </a:spcBef>
              <a:spcAft>
                <a:spcPts val="0"/>
              </a:spcAft>
              <a:defRPr/>
            </a:pPr>
            <a:endParaRPr lang="pl-PL" sz="1400" b="1" dirty="0">
              <a:solidFill>
                <a:schemeClr val="accent2">
                  <a:lumMod val="75000"/>
                </a:schemeClr>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Regulamin studiów Uniwersytetu Mikołaja Kopernika w Toruniu</a:t>
            </a:r>
          </a:p>
          <a:p>
            <a:pPr eaLnBrk="1" fontAlgn="auto" hangingPunct="1">
              <a:spcBef>
                <a:spcPts val="0"/>
              </a:spcBef>
              <a:spcAft>
                <a:spcPts val="0"/>
              </a:spcAft>
              <a:defRPr/>
            </a:pPr>
            <a:r>
              <a:rPr lang="pl-PL" sz="1400" b="1" dirty="0">
                <a:solidFill>
                  <a:srgbClr val="053A98"/>
                </a:solidFill>
                <a:latin typeface="+mn-lt"/>
              </a:rPr>
              <a:t>UCHWAŁA Nr 39 Senatu Uniwersytetu Mikołaja Kopernika w Toruniu z dnia 30 kwietnia 2019 r.</a:t>
            </a:r>
          </a:p>
          <a:p>
            <a:pPr eaLnBrk="1" fontAlgn="auto" hangingPunct="1">
              <a:spcBef>
                <a:spcPts val="0"/>
              </a:spcBef>
              <a:spcAft>
                <a:spcPts val="0"/>
              </a:spcAft>
              <a:defRPr/>
            </a:pPr>
            <a:r>
              <a:rPr lang="pl-PL" sz="1400" b="1" dirty="0">
                <a:solidFill>
                  <a:srgbClr val="043A98"/>
                </a:solidFill>
                <a:latin typeface="+mn-lt"/>
              </a:rPr>
              <a:t>https://www.umk.pl/o-uczelni/dokumenty-i-akty-prawne/regulamin-studiow/</a:t>
            </a:r>
          </a:p>
        </p:txBody>
      </p:sp>
      <p:sp>
        <p:nvSpPr>
          <p:cNvPr id="17420" name="pole tekstowe 21">
            <a:extLst>
              <a:ext uri="{FF2B5EF4-FFF2-40B4-BE49-F238E27FC236}">
                <a16:creationId xmlns:a16="http://schemas.microsoft.com/office/drawing/2014/main" id="{2A8ED28D-6C16-8745-9FAA-00A07E9B3B4D}"/>
              </a:ext>
            </a:extLst>
          </p:cNvPr>
          <p:cNvSpPr txBox="1">
            <a:spLocks noChangeArrowheads="1"/>
          </p:cNvSpPr>
          <p:nvPr/>
        </p:nvSpPr>
        <p:spPr bwMode="auto">
          <a:xfrm>
            <a:off x="528638" y="1246188"/>
            <a:ext cx="75771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400">
                <a:solidFill>
                  <a:srgbClr val="053A98"/>
                </a:solidFill>
              </a:rPr>
              <a:t>Tam znajdziecie podstawowe i najważniejsze zasady działania Uczelni. Wszystkie inne wewnętrzne akty prawne Uczelni muszą być zgodne ze Statutem i Regulaminem Studiów. Dla Was szczególnie ważny będzie Regulamin Studiów, bowiem określa on Wasze prawa, ale i obowiązki. </a:t>
            </a:r>
          </a:p>
        </p:txBody>
      </p:sp>
      <p:pic>
        <p:nvPicPr>
          <p:cNvPr id="17421" name="Obraz 11">
            <a:hlinkClick r:id="rId7" action="ppaction://hlinksldjump"/>
            <a:extLst>
              <a:ext uri="{FF2B5EF4-FFF2-40B4-BE49-F238E27FC236}">
                <a16:creationId xmlns:a16="http://schemas.microsoft.com/office/drawing/2014/main" id="{332EAD52-3A45-67E1-A074-6FF7DE6CDF4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1">
            <a:extLst>
              <a:ext uri="{FF2B5EF4-FFF2-40B4-BE49-F238E27FC236}">
                <a16:creationId xmlns:a16="http://schemas.microsoft.com/office/drawing/2014/main" id="{23386B71-C4C4-394A-E7EB-8F99CD909A6A}"/>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HISTORIA</a:t>
            </a:r>
          </a:p>
        </p:txBody>
      </p:sp>
      <p:sp>
        <p:nvSpPr>
          <p:cNvPr id="10" name="Prostokąt 9">
            <a:extLst>
              <a:ext uri="{FF2B5EF4-FFF2-40B4-BE49-F238E27FC236}">
                <a16:creationId xmlns:a16="http://schemas.microsoft.com/office/drawing/2014/main" id="{A96B2B2F-0149-189A-0677-36DB5CCC7BBD}"/>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18438" name="Obraz 10">
            <a:extLst>
              <a:ext uri="{FF2B5EF4-FFF2-40B4-BE49-F238E27FC236}">
                <a16:creationId xmlns:a16="http://schemas.microsoft.com/office/drawing/2014/main" id="{AD0DA3F5-BC7E-E5FA-D021-70912A9039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Obraz 12">
            <a:extLst>
              <a:ext uri="{FF2B5EF4-FFF2-40B4-BE49-F238E27FC236}">
                <a16:creationId xmlns:a16="http://schemas.microsoft.com/office/drawing/2014/main" id="{75F495D7-A7D9-044D-F644-A81AF897A6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Obraz 13">
            <a:extLst>
              <a:ext uri="{FF2B5EF4-FFF2-40B4-BE49-F238E27FC236}">
                <a16:creationId xmlns:a16="http://schemas.microsoft.com/office/drawing/2014/main" id="{295E2ACA-D5F3-E2D4-06E5-E4C70C6C11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Obraz 14">
            <a:extLst>
              <a:ext uri="{FF2B5EF4-FFF2-40B4-BE49-F238E27FC236}">
                <a16:creationId xmlns:a16="http://schemas.microsoft.com/office/drawing/2014/main" id="{82FDCDE5-87C4-480B-0432-A02C2B3D71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Obraz 16">
            <a:extLst>
              <a:ext uri="{FF2B5EF4-FFF2-40B4-BE49-F238E27FC236}">
                <a16:creationId xmlns:a16="http://schemas.microsoft.com/office/drawing/2014/main" id="{CF04D0AF-1166-DA63-328D-CBBB45E75C7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Obraz 18">
            <a:hlinkClick r:id="rId7" action="ppaction://hlinksldjump"/>
            <a:extLst>
              <a:ext uri="{FF2B5EF4-FFF2-40B4-BE49-F238E27FC236}">
                <a16:creationId xmlns:a16="http://schemas.microsoft.com/office/drawing/2014/main" id="{45511AF6-EA42-BD7B-EFA1-10179B5B843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object 5">
            <a:extLst>
              <a:ext uri="{FF2B5EF4-FFF2-40B4-BE49-F238E27FC236}">
                <a16:creationId xmlns:a16="http://schemas.microsoft.com/office/drawing/2014/main" id="{48D5AC9C-F9E8-FBBC-6341-7447AAF6044A}"/>
              </a:ext>
            </a:extLst>
          </p:cNvPr>
          <p:cNvSpPr txBox="1">
            <a:spLocks noChangeArrowheads="1"/>
          </p:cNvSpPr>
          <p:nvPr/>
        </p:nvSpPr>
        <p:spPr bwMode="auto">
          <a:xfrm>
            <a:off x="585788" y="1058863"/>
            <a:ext cx="8437562"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298450" indent="-285750">
              <a:tabLst>
                <a:tab pos="298450" algn="l"/>
              </a:tabLst>
              <a:defRPr>
                <a:solidFill>
                  <a:schemeClr val="tx1"/>
                </a:solidFill>
                <a:latin typeface="Calibri" panose="020F0502020204030204" pitchFamily="34" charset="0"/>
              </a:defRPr>
            </a:lvl1pPr>
            <a:lvl2pPr marL="742950" indent="-285750">
              <a:tabLst>
                <a:tab pos="298450" algn="l"/>
              </a:tabLst>
              <a:defRPr>
                <a:solidFill>
                  <a:schemeClr val="tx1"/>
                </a:solidFill>
                <a:latin typeface="Calibri" panose="020F0502020204030204" pitchFamily="34" charset="0"/>
              </a:defRPr>
            </a:lvl2pPr>
            <a:lvl3pPr marL="1143000" indent="-228600">
              <a:tabLst>
                <a:tab pos="298450" algn="l"/>
              </a:tabLst>
              <a:defRPr>
                <a:solidFill>
                  <a:schemeClr val="tx1"/>
                </a:solidFill>
                <a:latin typeface="Calibri" panose="020F0502020204030204" pitchFamily="34" charset="0"/>
              </a:defRPr>
            </a:lvl3pPr>
            <a:lvl4pPr marL="1600200" indent="-228600">
              <a:tabLst>
                <a:tab pos="298450" algn="l"/>
              </a:tabLst>
              <a:defRPr>
                <a:solidFill>
                  <a:schemeClr val="tx1"/>
                </a:solidFill>
                <a:latin typeface="Calibri" panose="020F0502020204030204" pitchFamily="34" charset="0"/>
              </a:defRPr>
            </a:lvl4pPr>
            <a:lvl5pPr marL="2057400" indent="-228600">
              <a:tabLst>
                <a:tab pos="2984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2984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2984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2984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298450" algn="l"/>
              </a:tabLst>
              <a:defRPr>
                <a:solidFill>
                  <a:schemeClr val="tx1"/>
                </a:solidFill>
                <a:latin typeface="Calibri" panose="020F0502020204030204" pitchFamily="34" charset="0"/>
              </a:defRPr>
            </a:lvl9pPr>
          </a:lstStyle>
          <a:p>
            <a:pPr eaLnBrk="1" hangingPunct="1">
              <a:spcBef>
                <a:spcPts val="100"/>
              </a:spcBef>
              <a:buFont typeface="Arial" panose="020B0604020202020204" pitchFamily="34" charset="0"/>
              <a:buChar char="•"/>
            </a:pPr>
            <a:r>
              <a:rPr lang="pl-PL" altLang="pl-PL" sz="1400">
                <a:solidFill>
                  <a:srgbClr val="043997"/>
                </a:solidFill>
                <a:ea typeface="Lato" panose="020F0502020204030204" pitchFamily="34" charset="0"/>
                <a:cs typeface="Lato" panose="020F0502020204030204" pitchFamily="34" charset="0"/>
              </a:rPr>
              <a:t>Akademia Medyczna w Bydgoszczy powstała w 1984 roku. Patronem Akademii został Ludwik Rydygier </a:t>
            </a:r>
            <a:r>
              <a:rPr lang="pl-PL" altLang="pl-PL" sz="1400" i="1">
                <a:solidFill>
                  <a:srgbClr val="043997"/>
                </a:solidFill>
                <a:ea typeface="Lato" panose="020F0502020204030204" pitchFamily="34" charset="0"/>
                <a:cs typeface="Lato" panose="020F0502020204030204" pitchFamily="34" charset="0"/>
              </a:rPr>
              <a:t>(https://pl.wikipedia.org/wiki/Ludwik_Rydygier)</a:t>
            </a:r>
            <a:endParaRPr lang="pl-PL" altLang="pl-PL" sz="1400" i="1">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buFont typeface="Arial" panose="020B0604020202020204" pitchFamily="34" charset="0"/>
              <a:buChar char="•"/>
            </a:pPr>
            <a:r>
              <a:rPr lang="pl-PL" altLang="pl-PL" sz="1400">
                <a:solidFill>
                  <a:srgbClr val="043997"/>
                </a:solidFill>
                <a:ea typeface="Lato" panose="020F0502020204030204" pitchFamily="34" charset="0"/>
                <a:cs typeface="Lato" panose="020F0502020204030204" pitchFamily="34" charset="0"/>
              </a:rPr>
              <a:t>Dwadzieścia lat później, w roku 2004, Akademia Medyczna w Bydgoszczy połączyła się z Uniwersytetem im. Mikołaja Kopernika w Toruniu i do dzisiaj działa jako Collegium Medicum w Bydgoszczy</a:t>
            </a:r>
            <a:endParaRPr lang="pl-PL" altLang="pl-PL" sz="1400">
              <a:ea typeface="Lato" panose="020F0502020204030204" pitchFamily="34" charset="0"/>
              <a:cs typeface="Lato" panose="020F0502020204030204" pitchFamily="34" charset="0"/>
            </a:endParaRPr>
          </a:p>
        </p:txBody>
      </p:sp>
      <p:pic>
        <p:nvPicPr>
          <p:cNvPr id="7" name="Obraz 6">
            <a:extLst>
              <a:ext uri="{FF2B5EF4-FFF2-40B4-BE49-F238E27FC236}">
                <a16:creationId xmlns:a16="http://schemas.microsoft.com/office/drawing/2014/main" id="{D862AE98-1175-5F37-DF31-D5F383B9D830}"/>
              </a:ext>
            </a:extLst>
          </p:cNvPr>
          <p:cNvPicPr>
            <a:picLocks noChangeAspect="1"/>
          </p:cNvPicPr>
          <p:nvPr/>
        </p:nvPicPr>
        <p:blipFill>
          <a:blip r:embed="rId9"/>
          <a:stretch>
            <a:fillRect/>
          </a:stretch>
        </p:blipFill>
        <p:spPr>
          <a:xfrm>
            <a:off x="889703" y="1820424"/>
            <a:ext cx="4415329" cy="15288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Obraz 7">
            <a:extLst>
              <a:ext uri="{FF2B5EF4-FFF2-40B4-BE49-F238E27FC236}">
                <a16:creationId xmlns:a16="http://schemas.microsoft.com/office/drawing/2014/main" id="{07CFDFF0-9F58-BC73-23F2-B83541E2493E}"/>
              </a:ext>
            </a:extLst>
          </p:cNvPr>
          <p:cNvPicPr>
            <a:picLocks noChangeAspect="1"/>
          </p:cNvPicPr>
          <p:nvPr/>
        </p:nvPicPr>
        <p:blipFill>
          <a:blip r:embed="rId10"/>
          <a:stretch>
            <a:fillRect/>
          </a:stretch>
        </p:blipFill>
        <p:spPr>
          <a:xfrm>
            <a:off x="942894" y="4191565"/>
            <a:ext cx="4345094" cy="16083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1">
            <a:extLst>
              <a:ext uri="{FF2B5EF4-FFF2-40B4-BE49-F238E27FC236}">
                <a16:creationId xmlns:a16="http://schemas.microsoft.com/office/drawing/2014/main" id="{CD2DA73A-5549-8102-1438-08F9E6EDB434}"/>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NASZ PATRON</a:t>
            </a:r>
          </a:p>
        </p:txBody>
      </p:sp>
      <p:sp>
        <p:nvSpPr>
          <p:cNvPr id="7" name="Prostokąt 6">
            <a:extLst>
              <a:ext uri="{FF2B5EF4-FFF2-40B4-BE49-F238E27FC236}">
                <a16:creationId xmlns:a16="http://schemas.microsoft.com/office/drawing/2014/main" id="{21ED09F1-DBC6-F81F-4369-B05E0E5C7EF8}"/>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19462" name="Obraz 7">
            <a:extLst>
              <a:ext uri="{FF2B5EF4-FFF2-40B4-BE49-F238E27FC236}">
                <a16:creationId xmlns:a16="http://schemas.microsoft.com/office/drawing/2014/main" id="{3C34D8F9-D833-6435-AA65-2EA63BEC8B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Obraz 10">
            <a:extLst>
              <a:ext uri="{FF2B5EF4-FFF2-40B4-BE49-F238E27FC236}">
                <a16:creationId xmlns:a16="http://schemas.microsoft.com/office/drawing/2014/main" id="{920E5845-E067-C43F-C686-F1E738E8C9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Obraz 12">
            <a:extLst>
              <a:ext uri="{FF2B5EF4-FFF2-40B4-BE49-F238E27FC236}">
                <a16:creationId xmlns:a16="http://schemas.microsoft.com/office/drawing/2014/main" id="{B30482AF-4081-5BFE-5509-F89568F1BA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Obraz 13">
            <a:extLst>
              <a:ext uri="{FF2B5EF4-FFF2-40B4-BE49-F238E27FC236}">
                <a16:creationId xmlns:a16="http://schemas.microsoft.com/office/drawing/2014/main" id="{29903DD4-680C-268B-BC6F-9FF6526DA6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Obraz 14">
            <a:extLst>
              <a:ext uri="{FF2B5EF4-FFF2-40B4-BE49-F238E27FC236}">
                <a16:creationId xmlns:a16="http://schemas.microsoft.com/office/drawing/2014/main" id="{D6D8360E-5CD1-4B31-FD1F-78CC25A74E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Obraz 15">
            <a:hlinkClick r:id="rId7" action="ppaction://hlinksldjump"/>
            <a:extLst>
              <a:ext uri="{FF2B5EF4-FFF2-40B4-BE49-F238E27FC236}">
                <a16:creationId xmlns:a16="http://schemas.microsoft.com/office/drawing/2014/main" id="{489469CC-F743-A398-C000-7911A21E2A9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Prostokąt 16">
            <a:extLst>
              <a:ext uri="{FF2B5EF4-FFF2-40B4-BE49-F238E27FC236}">
                <a16:creationId xmlns:a16="http://schemas.microsoft.com/office/drawing/2014/main" id="{3BC66788-A984-9FCE-E54A-BC5B3FD1759F}"/>
              </a:ext>
            </a:extLst>
          </p:cNvPr>
          <p:cNvSpPr>
            <a:spLocks noChangeArrowheads="1"/>
          </p:cNvSpPr>
          <p:nvPr/>
        </p:nvSpPr>
        <p:spPr bwMode="auto">
          <a:xfrm>
            <a:off x="350838" y="981075"/>
            <a:ext cx="396557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buFont typeface="Arial" panose="020B0604020202020204" pitchFamily="34" charset="0"/>
              <a:buChar char="•"/>
            </a:pPr>
            <a:r>
              <a:rPr lang="pl-PL" altLang="pl-PL" sz="1000" b="1" dirty="0">
                <a:solidFill>
                  <a:srgbClr val="053A98"/>
                </a:solidFill>
              </a:rPr>
              <a:t>Ludwik Rydygier </a:t>
            </a:r>
            <a:r>
              <a:rPr lang="pl-PL" altLang="pl-PL" sz="1000" dirty="0">
                <a:solidFill>
                  <a:srgbClr val="053A98"/>
                </a:solidFill>
              </a:rPr>
              <a:t>studiował medycynę najpierw w Krakowie, </a:t>
            </a:r>
            <a:br>
              <a:rPr lang="pl-PL" altLang="pl-PL" sz="1000" dirty="0">
                <a:solidFill>
                  <a:srgbClr val="053A98"/>
                </a:solidFill>
              </a:rPr>
            </a:br>
            <a:r>
              <a:rPr lang="pl-PL" altLang="pl-PL" sz="1000" dirty="0">
                <a:solidFill>
                  <a:srgbClr val="053A98"/>
                </a:solidFill>
              </a:rPr>
              <a:t>a następnie w niemieckim Greifswaldzie, gdzie postanowił posługiwać się spolszczoną wersją nazwiska, czyli Rydygier, a nie </a:t>
            </a:r>
            <a:r>
              <a:rPr lang="pl-PL" altLang="pl-PL" sz="1000" dirty="0" err="1">
                <a:solidFill>
                  <a:srgbClr val="053A98"/>
                </a:solidFill>
              </a:rPr>
              <a:t>Riediger</a:t>
            </a:r>
            <a:r>
              <a:rPr lang="pl-PL" altLang="pl-PL" sz="1000" dirty="0">
                <a:solidFill>
                  <a:srgbClr val="053A98"/>
                </a:solidFill>
              </a:rPr>
              <a:t>. I od tamtej pory znany jest właśnie jako Ludwik Rydygier.</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Dyplom lekarza uzyskał w 1873, rok później został doktorem nauk medycznych w dziedzinie chirurgii i położnictwa. W 1878 r. otrzymał habilitację.</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W Chełmnie założył własną klinikę, która uważana była za jedną </a:t>
            </a:r>
            <a:br>
              <a:rPr lang="pl-PL" altLang="pl-PL" sz="1000" dirty="0">
                <a:solidFill>
                  <a:srgbClr val="053A98"/>
                </a:solidFill>
              </a:rPr>
            </a:br>
            <a:r>
              <a:rPr lang="pl-PL" altLang="pl-PL" sz="1000" dirty="0">
                <a:solidFill>
                  <a:srgbClr val="053A98"/>
                </a:solidFill>
              </a:rPr>
              <a:t>z najnowocześniejszych na ziemiach polskich. To właśnie ten okres działalności historycy uważają za najbardziej twórczy w życiu Rydygiera.</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W 1887 roku objął funkcję szefa katedry chirurgii na Uniwersytecie Jagiellońskim. Pracował tam 10 lat, aż zaproponowano mu objęcie posady na Uniwersytecie Lwowskim. Profesor Ludwik Rydygier został tam kierownikiem katedry i kliniki chirurgii.</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Cieszył się sławą nie tylko na oddziałach szpitalnych, ale też … na polu bitwy. Rydygier w czasie I wojny światowej był szefem szpitala wojskowego w Brnie. Później, w 1918 r., walczył z Ukraińcami we Lwowie. W tym czasie wziął udział w tworzeniu służb medyczno-sanitarnych dla Wojska Polskiego. Jego zdolności organizacyjne wykorzystano podczas tworzenia szpitali wojskowych.</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Ludwik Rydygier do historii medycyny przeszedł jako autor nowatorskich technik operacyjnych. To właśnie on jako pierwszy usunął gruczolaka prostaty. Na kartach podręczników zapisał się również dzięki zupełnie nowej metodzie leczenia choroby wrzodowej przy pomocy zespolenia żołądkowo-jelitowego.</a:t>
            </a:r>
          </a:p>
        </p:txBody>
      </p:sp>
      <p:pic>
        <p:nvPicPr>
          <p:cNvPr id="19469" name="Obraz 5">
            <a:extLst>
              <a:ext uri="{FF2B5EF4-FFF2-40B4-BE49-F238E27FC236}">
                <a16:creationId xmlns:a16="http://schemas.microsoft.com/office/drawing/2014/main" id="{734A1F12-E03B-B077-CA16-9AF85007264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01175" y="954013"/>
            <a:ext cx="4320000" cy="531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Prostokąt 17">
            <a:extLst>
              <a:ext uri="{FF2B5EF4-FFF2-40B4-BE49-F238E27FC236}">
                <a16:creationId xmlns:a16="http://schemas.microsoft.com/office/drawing/2014/main" id="{DE1AFF8F-38CD-280D-00A4-C257A74B7E81}"/>
              </a:ext>
            </a:extLst>
          </p:cNvPr>
          <p:cNvSpPr>
            <a:spLocks noChangeArrowheads="1"/>
          </p:cNvSpPr>
          <p:nvPr/>
        </p:nvSpPr>
        <p:spPr bwMode="auto">
          <a:xfrm>
            <a:off x="4429125" y="981075"/>
            <a:ext cx="260898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buFont typeface="Arial" panose="020B0604020202020204" pitchFamily="34" charset="0"/>
              <a:buChar char="•"/>
            </a:pPr>
            <a:r>
              <a:rPr lang="pl-PL" altLang="pl-PL" sz="1000" dirty="0">
                <a:solidFill>
                  <a:srgbClr val="053A98"/>
                </a:solidFill>
              </a:rPr>
              <a:t>Jako pierwszy na świecie wykonał resekcję żołądka z powodu owrzodzenia. Jest drugim w historii chirurgiem, który podjął się zabiegu wycięcia odźwiernika (mięśniowego pierścienia, który łączy dwunastnicę z żołądkiem) u pacjenta </a:t>
            </a:r>
            <a:br>
              <a:rPr lang="pl-PL" altLang="pl-PL" sz="1000" dirty="0">
                <a:solidFill>
                  <a:srgbClr val="053A98"/>
                </a:solidFill>
              </a:rPr>
            </a:br>
            <a:r>
              <a:rPr lang="pl-PL" altLang="pl-PL" sz="1000" dirty="0">
                <a:solidFill>
                  <a:srgbClr val="053A98"/>
                </a:solidFill>
              </a:rPr>
              <a:t>z rakiem żołądka.</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Wiele z wprowadzonych przez Rydygiera procedur chirurgicznych w kardiochirurgii, ortopedii, urologii, chirurgii plastycznej stosowanych jest do dzisiaj.</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Warto w tym miejscu wspomnieć, że prof. Rydygier wychował wielu wybitnych chirurgów - młodzi adepci medycyny chcieli uczyć się chirurgii pod jego okiem. Wśród jego uczniów było wielu przyszłych profesorów.</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Jego pasja do medycyny widoczna była nie tylko na salach operacyjnych, ale też </a:t>
            </a:r>
            <a:br>
              <a:rPr lang="pl-PL" altLang="pl-PL" sz="1000" dirty="0">
                <a:solidFill>
                  <a:srgbClr val="053A98"/>
                </a:solidFill>
              </a:rPr>
            </a:br>
            <a:r>
              <a:rPr lang="pl-PL" altLang="pl-PL" sz="1000" dirty="0">
                <a:solidFill>
                  <a:srgbClr val="053A98"/>
                </a:solidFill>
              </a:rPr>
              <a:t>w działalności naukowej. Ludwik Rydygier zorganizował pierwszy w Polsce zjazd chirurgiczny - wydarzenie odbyło się </a:t>
            </a:r>
            <a:br>
              <a:rPr lang="pl-PL" altLang="pl-PL" sz="1000" dirty="0">
                <a:solidFill>
                  <a:srgbClr val="053A98"/>
                </a:solidFill>
              </a:rPr>
            </a:br>
            <a:r>
              <a:rPr lang="pl-PL" altLang="pl-PL" sz="1000" dirty="0">
                <a:solidFill>
                  <a:srgbClr val="053A98"/>
                </a:solidFill>
              </a:rPr>
              <a:t>w 1889 roku w Krakowie. Zjazdy były początkiem działalności Towarzystwa Chirurgów Polskich.</a:t>
            </a:r>
          </a:p>
        </p:txBody>
      </p:sp>
      <p:sp>
        <p:nvSpPr>
          <p:cNvPr id="3" name="Prostokąt 2">
            <a:extLst>
              <a:ext uri="{FF2B5EF4-FFF2-40B4-BE49-F238E27FC236}">
                <a16:creationId xmlns:a16="http://schemas.microsoft.com/office/drawing/2014/main" id="{ABDB79CC-63F7-4634-C7C5-BA5992AFC560}"/>
              </a:ext>
            </a:extLst>
          </p:cNvPr>
          <p:cNvSpPr/>
          <p:nvPr/>
        </p:nvSpPr>
        <p:spPr>
          <a:xfrm>
            <a:off x="4628573" y="6096721"/>
            <a:ext cx="7285037" cy="184150"/>
          </a:xfrm>
          <a:prstGeom prst="rect">
            <a:avLst/>
          </a:prstGeom>
        </p:spPr>
        <p:txBody>
          <a:bodyPr>
            <a:spAutoFit/>
          </a:bodyPr>
          <a:lstStyle/>
          <a:p>
            <a:pPr eaLnBrk="1" fontAlgn="auto" hangingPunct="1">
              <a:spcBef>
                <a:spcPts val="0"/>
              </a:spcBef>
              <a:spcAft>
                <a:spcPts val="0"/>
              </a:spcAft>
              <a:defRPr/>
            </a:pPr>
            <a:r>
              <a:rPr lang="pl-PL" sz="600" dirty="0">
                <a:solidFill>
                  <a:schemeClr val="accent1">
                    <a:lumMod val="40000"/>
                    <a:lumOff val="60000"/>
                  </a:schemeClr>
                </a:solidFill>
                <a:latin typeface="+mn-lt"/>
              </a:rPr>
              <a:t>https://www.medonet.pl/zdrowie/zdrowie-dla-kazdego,ludwik-rydygier---zyciorys--osiagniecia,artykul,92221536.html</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1">
            <a:extLst>
              <a:ext uri="{FF2B5EF4-FFF2-40B4-BE49-F238E27FC236}">
                <a16:creationId xmlns:a16="http://schemas.microsoft.com/office/drawing/2014/main" id="{CD35FD4C-B9E2-1EBC-3E81-7B59D7FC0B95}"/>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STRUKTURA WYDZIAŁU LEKARSKIEGO</a:t>
            </a:r>
            <a:endParaRPr lang="en-US" altLang="pl-PL" sz="1400"/>
          </a:p>
        </p:txBody>
      </p:sp>
      <p:sp>
        <p:nvSpPr>
          <p:cNvPr id="7" name="Prostokąt 6">
            <a:extLst>
              <a:ext uri="{FF2B5EF4-FFF2-40B4-BE49-F238E27FC236}">
                <a16:creationId xmlns:a16="http://schemas.microsoft.com/office/drawing/2014/main" id="{426E65CC-9C7E-1481-A096-1670C14AABC6}"/>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0486" name="Obraz 7">
            <a:extLst>
              <a:ext uri="{FF2B5EF4-FFF2-40B4-BE49-F238E27FC236}">
                <a16:creationId xmlns:a16="http://schemas.microsoft.com/office/drawing/2014/main" id="{2CCEAEF4-5E30-188B-CA48-87122D00B4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Obraz 10">
            <a:extLst>
              <a:ext uri="{FF2B5EF4-FFF2-40B4-BE49-F238E27FC236}">
                <a16:creationId xmlns:a16="http://schemas.microsoft.com/office/drawing/2014/main" id="{A7B4429F-0549-1A2F-6816-534619CE92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Obraz 13">
            <a:extLst>
              <a:ext uri="{FF2B5EF4-FFF2-40B4-BE49-F238E27FC236}">
                <a16:creationId xmlns:a16="http://schemas.microsoft.com/office/drawing/2014/main" id="{97861C0E-7532-DCC4-13BA-0C14EE955C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Obraz 14">
            <a:extLst>
              <a:ext uri="{FF2B5EF4-FFF2-40B4-BE49-F238E27FC236}">
                <a16:creationId xmlns:a16="http://schemas.microsoft.com/office/drawing/2014/main" id="{7BC7D92C-5474-645B-D55B-060D76643F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Obraz 15">
            <a:extLst>
              <a:ext uri="{FF2B5EF4-FFF2-40B4-BE49-F238E27FC236}">
                <a16:creationId xmlns:a16="http://schemas.microsoft.com/office/drawing/2014/main" id="{2B572774-AA3B-04B8-DF87-4CCC43DB26F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Obraz 16">
            <a:hlinkClick r:id="rId7" action="ppaction://hlinksldjump"/>
            <a:extLst>
              <a:ext uri="{FF2B5EF4-FFF2-40B4-BE49-F238E27FC236}">
                <a16:creationId xmlns:a16="http://schemas.microsoft.com/office/drawing/2014/main" id="{248A31F6-7602-F7B4-24B5-F2DC9F2D8D8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a:extLst>
              <a:ext uri="{FF2B5EF4-FFF2-40B4-BE49-F238E27FC236}">
                <a16:creationId xmlns:a16="http://schemas.microsoft.com/office/drawing/2014/main" id="{FE0A0F6A-688C-D0DB-54A8-974344B41F9B}"/>
              </a:ext>
            </a:extLst>
          </p:cNvPr>
          <p:cNvSpPr txBox="1"/>
          <p:nvPr/>
        </p:nvSpPr>
        <p:spPr>
          <a:xfrm>
            <a:off x="552450" y="846138"/>
            <a:ext cx="8167688" cy="4786312"/>
          </a:xfrm>
          <a:prstGeom prst="rect">
            <a:avLst/>
          </a:prstGeom>
          <a:noFill/>
        </p:spPr>
        <p:txBody>
          <a:bodyPr lIns="0" tIns="0" rIns="0">
            <a:spAutoFit/>
          </a:bodyPr>
          <a:lstStyle/>
          <a:p>
            <a:pPr eaLnBrk="1" fontAlgn="auto" hangingPunct="1">
              <a:spcBef>
                <a:spcPts val="0"/>
              </a:spcBef>
              <a:spcAft>
                <a:spcPts val="0"/>
              </a:spcAft>
              <a:defRPr/>
            </a:pPr>
            <a:r>
              <a:rPr lang="pl-PL" sz="1400" dirty="0">
                <a:solidFill>
                  <a:srgbClr val="053A98"/>
                </a:solidFill>
                <a:latin typeface="+mn-lt"/>
              </a:rPr>
              <a:t>Wydział Lekarski prowadzi następujące kierunki studiów:</a:t>
            </a:r>
          </a:p>
          <a:p>
            <a:pPr eaLnBrk="1" fontAlgn="auto" hangingPunct="1">
              <a:spcBef>
                <a:spcPts val="0"/>
              </a:spcBef>
              <a:spcAft>
                <a:spcPts val="0"/>
              </a:spcAft>
              <a:defRPr/>
            </a:pPr>
            <a:endParaRPr lang="pl-PL" sz="1400" dirty="0">
              <a:solidFill>
                <a:srgbClr val="053A98"/>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Lekarski</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Lekarsko-dentystyczny</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Biotechnologia medyczna – studia I </a:t>
            </a:r>
            <a:r>
              <a:rPr lang="pl-PL" sz="1400" dirty="0" err="1">
                <a:solidFill>
                  <a:srgbClr val="053A98"/>
                </a:solidFill>
                <a:latin typeface="+mn-lt"/>
              </a:rPr>
              <a:t>i</a:t>
            </a:r>
            <a:r>
              <a:rPr lang="pl-PL" sz="1400" dirty="0">
                <a:solidFill>
                  <a:srgbClr val="053A98"/>
                </a:solidFill>
                <a:latin typeface="+mn-lt"/>
              </a:rPr>
              <a:t> II stopnia</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Optyka okularowa z elementami </a:t>
            </a:r>
            <a:r>
              <a:rPr lang="pl-PL" sz="1400" dirty="0" err="1">
                <a:solidFill>
                  <a:srgbClr val="053A98"/>
                </a:solidFill>
                <a:latin typeface="+mn-lt"/>
              </a:rPr>
              <a:t>optometrii</a:t>
            </a:r>
            <a:r>
              <a:rPr lang="pl-PL" sz="1400" dirty="0">
                <a:solidFill>
                  <a:srgbClr val="053A98"/>
                </a:solidFill>
                <a:latin typeface="+mn-lt"/>
              </a:rPr>
              <a:t> – studia I stopnia</a:t>
            </a:r>
          </a:p>
          <a:p>
            <a:pPr marL="285750" indent="-285750" eaLnBrk="1" fontAlgn="auto" hangingPunct="1">
              <a:spcBef>
                <a:spcPts val="0"/>
              </a:spcBef>
              <a:spcAft>
                <a:spcPts val="0"/>
              </a:spcAft>
              <a:buFont typeface="Arial" panose="020B0604020202020204" pitchFamily="34" charset="0"/>
              <a:buChar char="•"/>
              <a:defRPr/>
            </a:pPr>
            <a:r>
              <a:rPr lang="pl-PL" sz="1400" dirty="0" err="1">
                <a:solidFill>
                  <a:srgbClr val="053A98"/>
                </a:solidFill>
                <a:latin typeface="+mn-lt"/>
              </a:rPr>
              <a:t>Optometria</a:t>
            </a:r>
            <a:r>
              <a:rPr lang="pl-PL" sz="1400" dirty="0">
                <a:solidFill>
                  <a:srgbClr val="053A98"/>
                </a:solidFill>
                <a:latin typeface="+mn-lt"/>
              </a:rPr>
              <a:t> – studia II stopnia</a:t>
            </a:r>
          </a:p>
          <a:p>
            <a:pPr marL="285750" indent="-285750" eaLnBrk="1" fontAlgn="auto" hangingPunct="1">
              <a:spcBef>
                <a:spcPts val="0"/>
              </a:spcBef>
              <a:spcAft>
                <a:spcPts val="0"/>
              </a:spcAft>
              <a:buFont typeface="Arial" panose="020B0604020202020204" pitchFamily="34" charset="0"/>
              <a:buChar char="•"/>
              <a:defRPr/>
            </a:pPr>
            <a:endParaRPr lang="pl-PL" sz="1400" dirty="0">
              <a:solidFill>
                <a:srgbClr val="053A98"/>
              </a:solidFill>
              <a:latin typeface="+mn-lt"/>
            </a:endParaRPr>
          </a:p>
          <a:p>
            <a:pPr marL="285750" indent="-285750" eaLnBrk="1" fontAlgn="auto" hangingPunct="1">
              <a:spcBef>
                <a:spcPts val="0"/>
              </a:spcBef>
              <a:spcAft>
                <a:spcPts val="0"/>
              </a:spcAft>
              <a:buFont typeface="Arial" panose="020B0604020202020204" pitchFamily="34" charset="0"/>
              <a:buChar char="•"/>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r>
              <a:rPr lang="pl-PL" sz="1400" dirty="0">
                <a:solidFill>
                  <a:srgbClr val="053A98"/>
                </a:solidFill>
                <a:latin typeface="+mn-lt"/>
              </a:rPr>
              <a:t>Zajęcia są prowadzone w Katedrach  „teoretycznych” i „klinicznych”.</a:t>
            </a:r>
          </a:p>
          <a:p>
            <a:pPr eaLnBrk="1" fontAlgn="auto" hangingPunct="1">
              <a:spcBef>
                <a:spcPts val="0"/>
              </a:spcBef>
              <a:spcAft>
                <a:spcPts val="0"/>
              </a:spcAft>
              <a:defRPr/>
            </a:pPr>
            <a:r>
              <a:rPr lang="pl-PL" sz="1400" dirty="0">
                <a:solidFill>
                  <a:srgbClr val="053A98"/>
                </a:solidFill>
                <a:latin typeface="+mn-lt"/>
              </a:rPr>
              <a:t>Katedry „teoretyczne” to te, w których – zwłaszcza na pierwszych latach - będziecie uczyć się anatomii, fizjologii, histologii, biologii medycznej i biochemii. W poniższym spisie jednostek zaznaczyliśmy je na </a:t>
            </a:r>
            <a:r>
              <a:rPr lang="pl-PL" sz="1400" dirty="0">
                <a:solidFill>
                  <a:srgbClr val="00B050"/>
                </a:solidFill>
                <a:latin typeface="+mn-lt"/>
              </a:rPr>
              <a:t>zielono.</a:t>
            </a:r>
          </a:p>
          <a:p>
            <a:pPr eaLnBrk="1" fontAlgn="auto" hangingPunct="1">
              <a:spcBef>
                <a:spcPts val="0"/>
              </a:spcBef>
              <a:spcAft>
                <a:spcPts val="0"/>
              </a:spcAft>
              <a:defRPr/>
            </a:pPr>
            <a:r>
              <a:rPr lang="pl-PL" sz="1400" dirty="0">
                <a:solidFill>
                  <a:srgbClr val="053A98"/>
                </a:solidFill>
                <a:latin typeface="+mn-lt"/>
              </a:rPr>
              <a:t>Katedry „kliniczne” zapewnią Wam naukę na II, IV, V i VI roku w bezpośrednim kontakcie z pacjentem. Zaznaczyliśmy je na </a:t>
            </a:r>
            <a:r>
              <a:rPr lang="pl-PL" sz="1400" dirty="0">
                <a:solidFill>
                  <a:srgbClr val="00B0F0"/>
                </a:solidFill>
                <a:latin typeface="+mn-lt"/>
              </a:rPr>
              <a:t>niebiesko. </a:t>
            </a:r>
          </a:p>
        </p:txBody>
      </p:sp>
      <p:pic>
        <p:nvPicPr>
          <p:cNvPr id="4" name="Obraz 3">
            <a:extLst>
              <a:ext uri="{FF2B5EF4-FFF2-40B4-BE49-F238E27FC236}">
                <a16:creationId xmlns:a16="http://schemas.microsoft.com/office/drawing/2014/main" id="{BD2605EA-640F-50D2-C410-FB319D341948}"/>
              </a:ext>
            </a:extLst>
          </p:cNvPr>
          <p:cNvPicPr>
            <a:picLocks noChangeAspect="1"/>
          </p:cNvPicPr>
          <p:nvPr/>
        </p:nvPicPr>
        <p:blipFill>
          <a:blip r:embed="rId9"/>
          <a:stretch>
            <a:fillRect/>
          </a:stretch>
        </p:blipFill>
        <p:spPr>
          <a:xfrm>
            <a:off x="552450" y="2611981"/>
            <a:ext cx="1828606" cy="1329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Obraz 4">
            <a:extLst>
              <a:ext uri="{FF2B5EF4-FFF2-40B4-BE49-F238E27FC236}">
                <a16:creationId xmlns:a16="http://schemas.microsoft.com/office/drawing/2014/main" id="{CC35AD0D-DC29-14CC-3E49-63ED1D7508C9}"/>
              </a:ext>
            </a:extLst>
          </p:cNvPr>
          <p:cNvPicPr>
            <a:picLocks noChangeAspect="1"/>
          </p:cNvPicPr>
          <p:nvPr/>
        </p:nvPicPr>
        <p:blipFill>
          <a:blip r:embed="rId10"/>
          <a:stretch>
            <a:fillRect/>
          </a:stretch>
        </p:blipFill>
        <p:spPr>
          <a:xfrm>
            <a:off x="2664019" y="2611981"/>
            <a:ext cx="1828606" cy="1329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Obraz 5">
            <a:extLst>
              <a:ext uri="{FF2B5EF4-FFF2-40B4-BE49-F238E27FC236}">
                <a16:creationId xmlns:a16="http://schemas.microsoft.com/office/drawing/2014/main" id="{D60884DD-35AC-89F1-B604-2B15E6574B95}"/>
              </a:ext>
            </a:extLst>
          </p:cNvPr>
          <p:cNvPicPr>
            <a:picLocks noChangeAspect="1"/>
          </p:cNvPicPr>
          <p:nvPr/>
        </p:nvPicPr>
        <p:blipFill>
          <a:blip r:embed="rId11"/>
          <a:stretch>
            <a:fillRect/>
          </a:stretch>
        </p:blipFill>
        <p:spPr>
          <a:xfrm>
            <a:off x="4850745" y="2611981"/>
            <a:ext cx="1843630" cy="13400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Obraz 8">
            <a:extLst>
              <a:ext uri="{FF2B5EF4-FFF2-40B4-BE49-F238E27FC236}">
                <a16:creationId xmlns:a16="http://schemas.microsoft.com/office/drawing/2014/main" id="{1E398F01-10CC-6BC6-65D3-8878F21EAE69}"/>
              </a:ext>
            </a:extLst>
          </p:cNvPr>
          <p:cNvPicPr>
            <a:picLocks noChangeAspect="1"/>
          </p:cNvPicPr>
          <p:nvPr/>
        </p:nvPicPr>
        <p:blipFill>
          <a:blip r:embed="rId12"/>
          <a:stretch>
            <a:fillRect/>
          </a:stretch>
        </p:blipFill>
        <p:spPr>
          <a:xfrm>
            <a:off x="6968578" y="2611981"/>
            <a:ext cx="1828606" cy="1329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E3D75-1258-2C4C-54B1-A764DC0A25ED}"/>
            </a:ext>
          </a:extLst>
        </p:cNvPr>
        <p:cNvGrpSpPr/>
        <p:nvPr/>
      </p:nvGrpSpPr>
      <p:grpSpPr>
        <a:xfrm>
          <a:off x="0" y="0"/>
          <a:ext cx="0" cy="0"/>
          <a:chOff x="0" y="0"/>
          <a:chExt cx="0" cy="0"/>
        </a:xfrm>
      </p:grpSpPr>
      <p:sp>
        <p:nvSpPr>
          <p:cNvPr id="21506" name="Text Placeholder 1">
            <a:extLst>
              <a:ext uri="{FF2B5EF4-FFF2-40B4-BE49-F238E27FC236}">
                <a16:creationId xmlns:a16="http://schemas.microsoft.com/office/drawing/2014/main" id="{90BA292F-D652-1F04-2BC1-01E590090101}"/>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STRUKTURA WYDZIAŁU LEKARSKIEGO</a:t>
            </a:r>
            <a:endParaRPr lang="en-US" altLang="pl-PL" sz="1400"/>
          </a:p>
        </p:txBody>
      </p:sp>
      <p:sp>
        <p:nvSpPr>
          <p:cNvPr id="11" name="Prostokąt 10">
            <a:extLst>
              <a:ext uri="{FF2B5EF4-FFF2-40B4-BE49-F238E27FC236}">
                <a16:creationId xmlns:a16="http://schemas.microsoft.com/office/drawing/2014/main" id="{FF362249-1490-D2BC-1052-C9A35ACF4A66}"/>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1510" name="Obraz 14">
            <a:extLst>
              <a:ext uri="{FF2B5EF4-FFF2-40B4-BE49-F238E27FC236}">
                <a16:creationId xmlns:a16="http://schemas.microsoft.com/office/drawing/2014/main" id="{FDC5CF1C-494E-3127-F68A-E3B9C33019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Obraz 15">
            <a:extLst>
              <a:ext uri="{FF2B5EF4-FFF2-40B4-BE49-F238E27FC236}">
                <a16:creationId xmlns:a16="http://schemas.microsoft.com/office/drawing/2014/main" id="{7E9C6EFB-E43E-7D6C-C63C-630417BF78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Obraz 16">
            <a:extLst>
              <a:ext uri="{FF2B5EF4-FFF2-40B4-BE49-F238E27FC236}">
                <a16:creationId xmlns:a16="http://schemas.microsoft.com/office/drawing/2014/main" id="{9387E0A9-8D7C-D365-18C4-5F0F9FA68C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Obraz 17">
            <a:extLst>
              <a:ext uri="{FF2B5EF4-FFF2-40B4-BE49-F238E27FC236}">
                <a16:creationId xmlns:a16="http://schemas.microsoft.com/office/drawing/2014/main" id="{A090975F-4038-B1F8-4DB0-4D7ACBE408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Obraz 18">
            <a:extLst>
              <a:ext uri="{FF2B5EF4-FFF2-40B4-BE49-F238E27FC236}">
                <a16:creationId xmlns:a16="http://schemas.microsoft.com/office/drawing/2014/main" id="{66CCF809-A7B7-DDD6-499B-9E4DB376E0A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Obraz 19">
            <a:hlinkClick r:id="rId7" action="ppaction://hlinksldjump"/>
            <a:extLst>
              <a:ext uri="{FF2B5EF4-FFF2-40B4-BE49-F238E27FC236}">
                <a16:creationId xmlns:a16="http://schemas.microsoft.com/office/drawing/2014/main" id="{47B70918-8BF0-CF1C-4D75-DD016B352BA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rostokąt 20">
            <a:extLst>
              <a:ext uri="{FF2B5EF4-FFF2-40B4-BE49-F238E27FC236}">
                <a16:creationId xmlns:a16="http://schemas.microsoft.com/office/drawing/2014/main" id="{ACCD7B43-5BFD-24CE-A96E-27120F64EFF0}"/>
              </a:ext>
            </a:extLst>
          </p:cNvPr>
          <p:cNvSpPr/>
          <p:nvPr/>
        </p:nvSpPr>
        <p:spPr>
          <a:xfrm>
            <a:off x="117475" y="1141413"/>
            <a:ext cx="7827963" cy="4385816"/>
          </a:xfrm>
          <a:prstGeom prst="rect">
            <a:avLst/>
          </a:prstGeom>
        </p:spPr>
        <p:txBody>
          <a:bodyPr>
            <a:spAutoFit/>
          </a:bodyPr>
          <a:lstStyle/>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Alergologii, Immunologii Klinicznej i Chorób Wewnętrznych</a:t>
            </a:r>
          </a:p>
          <a:p>
            <a:pPr marL="171450"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Katedra Anatomii Prawidłowej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Anestezjologii i Intensywnej Terapii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Katedra Biologii i Biochemii Medycznej</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Biochemii Medycznej</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Biologii Medycznej</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Ekologii i Ochrony Środowiska</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Dziecięcej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Klatki Piersiowej i Nowotworów</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Naczyniowej i Angiologii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Ogólnej, Gastroenterologicznej i Onkologicznej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Ogólnej, Chirurgii Wątroby i Chirurgii Transplantacyjnej </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Ogólnej i Małoinwazyjnej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Chorób Oczu</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Onkologicznej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Chorób Płuc, Nowotworów i Gruźlicy</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Chorób Zakaźnych i Hepatologii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Dermatologii i Wenerologii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Endokrynologii i Diabetologii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Katedra Farmakologii i Terapii</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Farmakologii i Terapii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Katedra Fizjologii Człowieka</a:t>
            </a:r>
          </a:p>
          <a:p>
            <a:pPr marL="171450"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Katedra Genetyki Klinicznej</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Genetyki Molekularnej Komórki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Hematologii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Katedra Histologii i Embriologii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Kardiochirurgii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Kardiologii i Chorób Wewnętrznych</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Komunikacji Medycznej i Humanistyki Medycznej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Medycyny Rodzinnej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Medycyny Sądowej</a:t>
            </a:r>
          </a:p>
        </p:txBody>
      </p:sp>
      <p:sp>
        <p:nvSpPr>
          <p:cNvPr id="22" name="Prostokąt 21">
            <a:extLst>
              <a:ext uri="{FF2B5EF4-FFF2-40B4-BE49-F238E27FC236}">
                <a16:creationId xmlns:a16="http://schemas.microsoft.com/office/drawing/2014/main" id="{E8B41A82-4D1F-22FD-EE36-79C1F54B94CF}"/>
              </a:ext>
            </a:extLst>
          </p:cNvPr>
          <p:cNvSpPr/>
          <p:nvPr/>
        </p:nvSpPr>
        <p:spPr>
          <a:xfrm>
            <a:off x="4230688" y="1162050"/>
            <a:ext cx="4795837" cy="4108817"/>
          </a:xfrm>
          <a:prstGeom prst="rect">
            <a:avLst/>
          </a:prstGeom>
        </p:spPr>
        <p:txBody>
          <a:bodyPr wrap="square">
            <a:spAutoFit/>
          </a:bodyPr>
          <a:lstStyle/>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Nefrologii, Nadciśnienia Tętniczego i Chorób Wewnętrznych</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Neonatologii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Neurochirurgii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Neurologii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Onkologii i Brachyterapii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Ortopedii Szczękowej i Ortodoncji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Ortopedii, Traumatologii i Chirurgii Plastycznej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Otolaryngologii, Foniatrii i Audiologii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Otolaryngologii i Onkologii Laryngologicznej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Patomorfologii Klinicznej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Pediatrii, Alergologii i Gastroenterologii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Pediatrii, Hematologii i Onkologii</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Zakład Onkologii Klinicznej i Eksperymentalnej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Położnictwa, Chorób Kobiecych i Ginekologii Onkologicznej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Protetyki Stomatologicznej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Psychiatrii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Radiologii i Diagnostyki Obrazowej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Stomatologii Dziecięcej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Stomatologii Zabiegowej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Stomatologii Zachowawczej i </a:t>
            </a:r>
            <a:r>
              <a:rPr lang="pl-PL" sz="900" b="1" dirty="0" err="1">
                <a:solidFill>
                  <a:schemeClr val="tx2">
                    <a:lumMod val="60000"/>
                    <a:lumOff val="40000"/>
                  </a:schemeClr>
                </a:solidFill>
                <a:latin typeface="+mn-lt"/>
              </a:rPr>
              <a:t>Endodoncji</a:t>
            </a:r>
            <a:endParaRPr lang="pl-PL" sz="900" b="1" dirty="0">
              <a:solidFill>
                <a:schemeClr val="tx2">
                  <a:lumMod val="60000"/>
                  <a:lumOff val="40000"/>
                </a:schemeClr>
              </a:solidFill>
              <a:latin typeface="+mn-lt"/>
            </a:endParaRP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Transplantologii i Chirurgii Ogólnej</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Zespół Naukowo-Dydaktyczny Biotechnologii Eksperymentalnej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Urologii i Andrologii</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Medycyny Regeneracyjnej, Bank Komórek i Tkanek</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Inżynierii Tkankowej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Pracownia Endoskopii i Badań Czynnościowych Przewodu Pokarmowego Wieku Rozwojowego</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Pracownia Dydaktyki Medycznej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Pracownia Medycyny Ratunkowej</a:t>
            </a:r>
          </a:p>
        </p:txBody>
      </p:sp>
    </p:spTree>
    <p:extLst>
      <p:ext uri="{BB962C8B-B14F-4D97-AF65-F5344CB8AC3E}">
        <p14:creationId xmlns:p14="http://schemas.microsoft.com/office/powerpoint/2010/main" val="82752031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1">
            <a:extLst>
              <a:ext uri="{FF2B5EF4-FFF2-40B4-BE49-F238E27FC236}">
                <a16:creationId xmlns:a16="http://schemas.microsoft.com/office/drawing/2014/main" id="{E61E1D58-C378-B68E-BC30-8892EFFA9938}"/>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WŁADZE WYDZIAŁU LEKARSKIEGO</a:t>
            </a:r>
            <a:endParaRPr lang="en-US" altLang="pl-PL" sz="1400"/>
          </a:p>
        </p:txBody>
      </p:sp>
      <p:sp>
        <p:nvSpPr>
          <p:cNvPr id="11" name="Prostokąt 10">
            <a:extLst>
              <a:ext uri="{FF2B5EF4-FFF2-40B4-BE49-F238E27FC236}">
                <a16:creationId xmlns:a16="http://schemas.microsoft.com/office/drawing/2014/main" id="{DD99C432-5C30-B43D-F889-470BA66A4DBE}"/>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2534" name="Obraz 14">
            <a:extLst>
              <a:ext uri="{FF2B5EF4-FFF2-40B4-BE49-F238E27FC236}">
                <a16:creationId xmlns:a16="http://schemas.microsoft.com/office/drawing/2014/main" id="{93CD8ECD-E829-2AE9-622D-314C6CB00F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Obraz 15">
            <a:extLst>
              <a:ext uri="{FF2B5EF4-FFF2-40B4-BE49-F238E27FC236}">
                <a16:creationId xmlns:a16="http://schemas.microsoft.com/office/drawing/2014/main" id="{B0C0EB8E-FFF7-7327-C85F-23BE93E7CF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Obraz 16">
            <a:extLst>
              <a:ext uri="{FF2B5EF4-FFF2-40B4-BE49-F238E27FC236}">
                <a16:creationId xmlns:a16="http://schemas.microsoft.com/office/drawing/2014/main" id="{7DE0723A-3C4F-458F-EA0B-06595871CA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Obraz 17">
            <a:extLst>
              <a:ext uri="{FF2B5EF4-FFF2-40B4-BE49-F238E27FC236}">
                <a16:creationId xmlns:a16="http://schemas.microsoft.com/office/drawing/2014/main" id="{9EAD674A-4DE5-5B37-442C-E9DE8E0A69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Obraz 18">
            <a:extLst>
              <a:ext uri="{FF2B5EF4-FFF2-40B4-BE49-F238E27FC236}">
                <a16:creationId xmlns:a16="http://schemas.microsoft.com/office/drawing/2014/main" id="{4A7D5DCA-18F1-1140-6D4D-132802EB0F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Obraz 19">
            <a:hlinkClick r:id="rId7" action="ppaction://hlinksldjump"/>
            <a:extLst>
              <a:ext uri="{FF2B5EF4-FFF2-40B4-BE49-F238E27FC236}">
                <a16:creationId xmlns:a16="http://schemas.microsoft.com/office/drawing/2014/main" id="{542A071A-6203-3FED-7C3D-343AB17540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pole tekstowe 2">
            <a:extLst>
              <a:ext uri="{FF2B5EF4-FFF2-40B4-BE49-F238E27FC236}">
                <a16:creationId xmlns:a16="http://schemas.microsoft.com/office/drawing/2014/main" id="{0D29153E-3672-62B5-90D0-D9F1DEC9BCAC}"/>
              </a:ext>
            </a:extLst>
          </p:cNvPr>
          <p:cNvSpPr txBox="1">
            <a:spLocks noChangeArrowheads="1"/>
          </p:cNvSpPr>
          <p:nvPr/>
        </p:nvSpPr>
        <p:spPr bwMode="auto">
          <a:xfrm>
            <a:off x="3849688" y="1674813"/>
            <a:ext cx="4975225"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228600" indent="-2286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Wingdings" pitchFamily="2" charset="2"/>
              <a:buChar char="Ø"/>
            </a:pPr>
            <a:r>
              <a:rPr lang="pl-PL" altLang="pl-PL" sz="1000" b="1" dirty="0">
                <a:solidFill>
                  <a:srgbClr val="053A98"/>
                </a:solidFill>
              </a:rPr>
              <a:t>Kieruje bieżącą działalnością Wydziału.</a:t>
            </a:r>
          </a:p>
          <a:p>
            <a:pPr eaLnBrk="1" hangingPunct="1">
              <a:buFont typeface="Wingdings" pitchFamily="2" charset="2"/>
              <a:buChar char="Ø"/>
            </a:pPr>
            <a:r>
              <a:rPr lang="pl-PL" altLang="pl-PL" sz="1000" dirty="0">
                <a:solidFill>
                  <a:srgbClr val="053A98"/>
                </a:solidFill>
              </a:rPr>
              <a:t>Opracowuje strategię rozwoju wydziału zgodną ze strategią rozwoju Uniwersytetu.</a:t>
            </a:r>
          </a:p>
          <a:p>
            <a:pPr eaLnBrk="1" hangingPunct="1">
              <a:buFont typeface="Wingdings" pitchFamily="2" charset="2"/>
              <a:buChar char="Ø"/>
            </a:pPr>
            <a:r>
              <a:rPr lang="pl-PL" altLang="pl-PL" sz="1000" dirty="0">
                <a:solidFill>
                  <a:srgbClr val="053A98"/>
                </a:solidFill>
              </a:rPr>
              <a:t>Dysponuje środkami finansowymi wydziału zgodnie z zasadami obowiązującymi na Uniwersytecie.</a:t>
            </a:r>
          </a:p>
          <a:p>
            <a:pPr eaLnBrk="1" hangingPunct="1">
              <a:buFont typeface="Wingdings" pitchFamily="2" charset="2"/>
              <a:buChar char="Ø"/>
            </a:pPr>
            <a:r>
              <a:rPr lang="pl-PL" altLang="pl-PL" sz="1000" dirty="0">
                <a:solidFill>
                  <a:srgbClr val="053A98"/>
                </a:solidFill>
              </a:rPr>
              <a:t>Pełni funkcję przełożonego służbowego nauczycieli akademickich i pracowników inżynieryjno-technicznych Wydziału.</a:t>
            </a:r>
          </a:p>
          <a:p>
            <a:pPr eaLnBrk="1" hangingPunct="1">
              <a:buFont typeface="Wingdings" pitchFamily="2" charset="2"/>
              <a:buChar char="Ø"/>
            </a:pPr>
            <a:r>
              <a:rPr lang="pl-PL" altLang="pl-PL" sz="1000" dirty="0">
                <a:solidFill>
                  <a:srgbClr val="053A98"/>
                </a:solidFill>
              </a:rPr>
              <a:t>Pełni funkcję bezpośredniego przełożonego dziekanatu.</a:t>
            </a:r>
          </a:p>
          <a:p>
            <a:pPr eaLnBrk="1" hangingPunct="1">
              <a:buFont typeface="Wingdings" pitchFamily="2" charset="2"/>
              <a:buChar char="Ø"/>
            </a:pPr>
            <a:r>
              <a:rPr lang="pl-PL" altLang="pl-PL" sz="1000" b="1" dirty="0">
                <a:solidFill>
                  <a:srgbClr val="053A98"/>
                </a:solidFill>
              </a:rPr>
              <a:t>Pełni funkcję opiekuna studentów Wydziału.</a:t>
            </a:r>
          </a:p>
          <a:p>
            <a:pPr eaLnBrk="1" hangingPunct="1">
              <a:buFont typeface="Wingdings" pitchFamily="2" charset="2"/>
              <a:buChar char="Ø"/>
            </a:pPr>
            <a:r>
              <a:rPr lang="pl-PL" altLang="pl-PL" sz="1000" b="1" dirty="0">
                <a:solidFill>
                  <a:srgbClr val="053A98"/>
                </a:solidFill>
              </a:rPr>
              <a:t>Zapewnia prawidłowy przebieg procesu i jakości kształcenia.</a:t>
            </a:r>
          </a:p>
          <a:p>
            <a:pPr eaLnBrk="1" hangingPunct="1">
              <a:buFont typeface="Wingdings" pitchFamily="2" charset="2"/>
              <a:buChar char="Ø"/>
            </a:pPr>
            <a:r>
              <a:rPr lang="pl-PL" altLang="pl-PL" sz="1000" dirty="0">
                <a:solidFill>
                  <a:srgbClr val="053A98"/>
                </a:solidFill>
              </a:rPr>
              <a:t>Wyznacza zakres działania Prodziekanów.</a:t>
            </a:r>
          </a:p>
          <a:p>
            <a:pPr eaLnBrk="1" hangingPunct="1">
              <a:buFont typeface="Wingdings" pitchFamily="2" charset="2"/>
              <a:buChar char="Ø"/>
            </a:pPr>
            <a:r>
              <a:rPr lang="pl-PL" altLang="pl-PL" sz="1000" dirty="0">
                <a:solidFill>
                  <a:srgbClr val="053A98"/>
                </a:solidFill>
              </a:rPr>
              <a:t>Realizuje politykę osobową na Wydziale.</a:t>
            </a:r>
          </a:p>
          <a:p>
            <a:pPr eaLnBrk="1" hangingPunct="1">
              <a:buFont typeface="Wingdings" pitchFamily="2" charset="2"/>
              <a:buChar char="Ø"/>
            </a:pPr>
            <a:r>
              <a:rPr lang="pl-PL" altLang="pl-PL" sz="1000" dirty="0">
                <a:solidFill>
                  <a:srgbClr val="053A98"/>
                </a:solidFill>
              </a:rPr>
              <a:t>Podejmuje decyzje w sprawach pracowniczych, niezastrzeżonych do właściwości organów lub innych funkcji kierowniczych Uniwersytetu.</a:t>
            </a:r>
          </a:p>
          <a:p>
            <a:pPr eaLnBrk="1" hangingPunct="1">
              <a:buFont typeface="Wingdings" pitchFamily="2" charset="2"/>
              <a:buChar char="Ø"/>
            </a:pPr>
            <a:r>
              <a:rPr lang="pl-PL" altLang="pl-PL" sz="1000" dirty="0">
                <a:solidFill>
                  <a:srgbClr val="053A98"/>
                </a:solidFill>
              </a:rPr>
              <a:t>Decyduje w sprawach dotyczących wydziału, nienależących do kompetencji innych organów Uniwersytetu lub Kanclerza.</a:t>
            </a:r>
          </a:p>
          <a:p>
            <a:pPr eaLnBrk="1" hangingPunct="1">
              <a:buFont typeface="Wingdings" pitchFamily="2" charset="2"/>
              <a:buChar char="Ø"/>
            </a:pPr>
            <a:r>
              <a:rPr lang="pl-PL" altLang="pl-PL" sz="1000" dirty="0">
                <a:solidFill>
                  <a:srgbClr val="053A98"/>
                </a:solidFill>
              </a:rPr>
              <a:t>Sprawuje nadzór nad działalnością jednostek organizacyjnych Wydziału.</a:t>
            </a:r>
          </a:p>
          <a:p>
            <a:pPr eaLnBrk="1" hangingPunct="1">
              <a:buFont typeface="Wingdings" pitchFamily="2" charset="2"/>
              <a:buChar char="Ø"/>
            </a:pPr>
            <a:r>
              <a:rPr lang="pl-PL" altLang="pl-PL" sz="1000" dirty="0">
                <a:solidFill>
                  <a:srgbClr val="053A98"/>
                </a:solidFill>
              </a:rPr>
              <a:t>Reprezentuje Wydział.</a:t>
            </a:r>
          </a:p>
          <a:p>
            <a:pPr eaLnBrk="1" hangingPunct="1">
              <a:buFont typeface="Wingdings" pitchFamily="2" charset="2"/>
              <a:buChar char="Ø"/>
            </a:pPr>
            <a:r>
              <a:rPr lang="pl-PL" altLang="pl-PL" sz="1000" dirty="0">
                <a:solidFill>
                  <a:srgbClr val="053A98"/>
                </a:solidFill>
              </a:rPr>
              <a:t>Powołuje radę rozwoju dyscypliny naukowej dla dyscypliny naukowej niespełniającej kryterium liczbowego ewaluacji.</a:t>
            </a:r>
          </a:p>
          <a:p>
            <a:pPr eaLnBrk="1" hangingPunct="1">
              <a:buFont typeface="Wingdings" pitchFamily="2" charset="2"/>
              <a:buChar char="Ø"/>
            </a:pPr>
            <a:r>
              <a:rPr lang="pl-PL" altLang="pl-PL" sz="1000" dirty="0">
                <a:solidFill>
                  <a:srgbClr val="053A98"/>
                </a:solidFill>
              </a:rPr>
              <a:t>Powołuje pełnomocników Dziekana.</a:t>
            </a:r>
          </a:p>
          <a:p>
            <a:pPr eaLnBrk="1" hangingPunct="1">
              <a:buFont typeface="Wingdings" pitchFamily="2" charset="2"/>
              <a:buChar char="Ø"/>
            </a:pPr>
            <a:r>
              <a:rPr lang="pl-PL" altLang="pl-PL" sz="1000" dirty="0">
                <a:solidFill>
                  <a:srgbClr val="053A98"/>
                </a:solidFill>
              </a:rPr>
              <a:t>Powołuje komisje wydziałowe po zasięgnięciu opinii Rady Dziekańskiej.</a:t>
            </a:r>
          </a:p>
          <a:p>
            <a:pPr eaLnBrk="1" hangingPunct="1">
              <a:buFont typeface="Wingdings" pitchFamily="2" charset="2"/>
              <a:buChar char="Ø"/>
            </a:pPr>
            <a:r>
              <a:rPr lang="pl-PL" altLang="pl-PL" sz="1000" dirty="0">
                <a:solidFill>
                  <a:srgbClr val="053A98"/>
                </a:solidFill>
              </a:rPr>
              <a:t>Przydziela zajęcia dydaktyczne prowadzone przez pracowników wydziału.</a:t>
            </a:r>
          </a:p>
          <a:p>
            <a:pPr eaLnBrk="1" hangingPunct="1">
              <a:buFont typeface="Wingdings" pitchFamily="2" charset="2"/>
              <a:buChar char="Ø"/>
            </a:pPr>
            <a:r>
              <a:rPr lang="pl-PL" altLang="pl-PL" sz="1000" dirty="0">
                <a:solidFill>
                  <a:srgbClr val="053A98"/>
                </a:solidFill>
              </a:rPr>
              <a:t>Organizuje prace Rady Dziekańskiej.</a:t>
            </a:r>
          </a:p>
          <a:p>
            <a:pPr eaLnBrk="1" hangingPunct="1">
              <a:buFont typeface="Wingdings" pitchFamily="2" charset="2"/>
              <a:buChar char="Ø"/>
            </a:pPr>
            <a:r>
              <a:rPr lang="pl-PL" altLang="pl-PL" sz="1000" dirty="0">
                <a:solidFill>
                  <a:srgbClr val="053A98"/>
                </a:solidFill>
              </a:rPr>
              <a:t>Wykonuje inne zadania przekazane przez Rektora.</a:t>
            </a:r>
          </a:p>
        </p:txBody>
      </p:sp>
      <p:sp>
        <p:nvSpPr>
          <p:cNvPr id="22541" name="pole tekstowe 3">
            <a:extLst>
              <a:ext uri="{FF2B5EF4-FFF2-40B4-BE49-F238E27FC236}">
                <a16:creationId xmlns:a16="http://schemas.microsoft.com/office/drawing/2014/main" id="{1A45DEFA-6432-4ADA-08FC-E8B6C6954CC3}"/>
              </a:ext>
            </a:extLst>
          </p:cNvPr>
          <p:cNvSpPr txBox="1">
            <a:spLocks noChangeArrowheads="1"/>
          </p:cNvSpPr>
          <p:nvPr/>
        </p:nvSpPr>
        <p:spPr bwMode="auto">
          <a:xfrm>
            <a:off x="3849688" y="1211263"/>
            <a:ext cx="30543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pl-PL" altLang="pl-PL" sz="1400">
                <a:solidFill>
                  <a:srgbClr val="254AA5"/>
                </a:solidFill>
                <a:cs typeface="Calibri" panose="020F0502020204030204" pitchFamily="34" charset="0"/>
              </a:rPr>
              <a:t>ZAKRES OBOWIĄZKÓW</a:t>
            </a:r>
          </a:p>
        </p:txBody>
      </p:sp>
      <p:sp>
        <p:nvSpPr>
          <p:cNvPr id="22542" name="pole tekstowe 5">
            <a:extLst>
              <a:ext uri="{FF2B5EF4-FFF2-40B4-BE49-F238E27FC236}">
                <a16:creationId xmlns:a16="http://schemas.microsoft.com/office/drawing/2014/main" id="{97C56EE9-4AB7-6DBA-1EAE-87ABCD68ED03}"/>
              </a:ext>
            </a:extLst>
          </p:cNvPr>
          <p:cNvSpPr txBox="1">
            <a:spLocks noChangeArrowheads="1"/>
          </p:cNvSpPr>
          <p:nvPr/>
        </p:nvSpPr>
        <p:spPr bwMode="auto">
          <a:xfrm>
            <a:off x="180975" y="3951288"/>
            <a:ext cx="366871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endParaRPr lang="pl-PL" altLang="pl-PL" sz="1400" b="1" dirty="0">
              <a:solidFill>
                <a:srgbClr val="053A98"/>
              </a:solidFill>
            </a:endParaRPr>
          </a:p>
          <a:p>
            <a:pPr defTabSz="914400" eaLnBrk="1" hangingPunct="1"/>
            <a:r>
              <a:rPr lang="pl-PL" altLang="pl-PL" sz="1400" b="1" dirty="0">
                <a:solidFill>
                  <a:srgbClr val="053A98"/>
                </a:solidFill>
              </a:rPr>
              <a:t>DZIEKAN</a:t>
            </a:r>
            <a:endParaRPr lang="pl-PL" altLang="pl-PL" sz="1400" dirty="0">
              <a:solidFill>
                <a:srgbClr val="053A98"/>
              </a:solidFill>
            </a:endParaRPr>
          </a:p>
          <a:p>
            <a:pPr defTabSz="914400" eaLnBrk="1" hangingPunct="1"/>
            <a:r>
              <a:rPr lang="pl-PL" altLang="pl-PL" sz="1400" b="1" dirty="0">
                <a:solidFill>
                  <a:srgbClr val="053A98"/>
                </a:solidFill>
              </a:rPr>
              <a:t>dr hab. Iwona Sadowska-Krawczenko, prof. UMK</a:t>
            </a:r>
          </a:p>
          <a:p>
            <a:pPr defTabSz="914400" eaLnBrk="1" hangingPunct="1"/>
            <a:r>
              <a:rPr lang="pl-PL" altLang="pl-PL" sz="1400" b="1" dirty="0">
                <a:solidFill>
                  <a:srgbClr val="053A98"/>
                </a:solidFill>
              </a:rPr>
              <a:t>E-mail: dzieklek@cm.umk.pl</a:t>
            </a:r>
            <a:endParaRPr lang="pl-PL" altLang="pl-PL" sz="1400" dirty="0">
              <a:solidFill>
                <a:srgbClr val="053A98"/>
              </a:solidFill>
            </a:endParaRPr>
          </a:p>
          <a:p>
            <a:pPr defTabSz="914400" eaLnBrk="1" hangingPunct="1"/>
            <a:endParaRPr lang="pl-PL" altLang="pl-PL" sz="1400" dirty="0">
              <a:solidFill>
                <a:srgbClr val="053A98"/>
              </a:solidFill>
            </a:endParaRPr>
          </a:p>
          <a:p>
            <a:pPr defTabSz="914400" eaLnBrk="1" hangingPunct="1"/>
            <a:r>
              <a:rPr lang="pl-PL" altLang="pl-PL" sz="1400" dirty="0">
                <a:solidFill>
                  <a:srgbClr val="053A98"/>
                </a:solidFill>
              </a:rPr>
              <a:t>tel.: +48 52 585 33 96</a:t>
            </a:r>
            <a:br>
              <a:rPr lang="pl-PL" altLang="pl-PL" sz="1400" dirty="0">
                <a:solidFill>
                  <a:srgbClr val="053A98"/>
                </a:solidFill>
              </a:rPr>
            </a:br>
            <a:endParaRPr lang="pl-PL" altLang="pl-PL" sz="1400" dirty="0">
              <a:solidFill>
                <a:srgbClr val="053A98"/>
              </a:solidFill>
            </a:endParaRPr>
          </a:p>
        </p:txBody>
      </p:sp>
      <p:pic>
        <p:nvPicPr>
          <p:cNvPr id="20497" name="Picture 17" descr="dr hab. Iwona Sadowska-Krawczenko, prof. UMK">
            <a:extLst>
              <a:ext uri="{FF2B5EF4-FFF2-40B4-BE49-F238E27FC236}">
                <a16:creationId xmlns:a16="http://schemas.microsoft.com/office/drawing/2014/main" id="{FF2964A9-A786-2597-DC5A-8B2158A57431}"/>
              </a:ext>
            </a:extLst>
          </p:cNvPr>
          <p:cNvPicPr>
            <a:picLocks noChangeAspect="1" noChangeArrowheads="1"/>
          </p:cNvPicPr>
          <p:nvPr/>
        </p:nvPicPr>
        <p:blipFill>
          <a:blip r:embed="rId9"/>
          <a:srcRect/>
          <a:stretch>
            <a:fillRect/>
          </a:stretch>
        </p:blipFill>
        <p:spPr bwMode="auto">
          <a:xfrm>
            <a:off x="460375" y="1047750"/>
            <a:ext cx="1905000" cy="2847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sld>
</file>

<file path=ppt/theme/theme1.xml><?xml version="1.0" encoding="utf-8"?>
<a:theme xmlns:a="http://schemas.openxmlformats.org/drawingml/2006/main" name="UM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12700">
          <a:solidFill>
            <a:srgbClr val="000000">
              <a:alpha val="0"/>
            </a:srgbClr>
          </a:solid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rtlCol="0">
        <a:spAutoFit/>
      </a:bodyPr>
      <a:lstStyle>
        <a:defPPr>
          <a:lnSpc>
            <a:spcPts val="3000"/>
          </a:lnSpc>
          <a:tabLst/>
          <a:defRPr sz="2400" dirty="0" err="1" smtClean="0">
            <a:solidFill>
              <a:srgbClr val="254AA5"/>
            </a:solidFill>
            <a:latin typeface="Calibri" pitchFamily="18" charset="0"/>
            <a:cs typeface="Calibri" pitchFamily="18" charset="0"/>
          </a:defRPr>
        </a:defPPr>
      </a:lstStyle>
    </a:txDef>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17916</TotalTime>
  <Words>4829</Words>
  <Application>Microsoft Office PowerPoint</Application>
  <PresentationFormat>Pokaz na ekranie (4:3)</PresentationFormat>
  <Paragraphs>500</Paragraphs>
  <Slides>34</Slides>
  <Notes>0</Notes>
  <HiddenSlides>0</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34</vt:i4>
      </vt:variant>
    </vt:vector>
  </HeadingPairs>
  <TitlesOfParts>
    <vt:vector size="45" baseType="lpstr">
      <vt:lpstr>宋体</vt:lpstr>
      <vt:lpstr>Aptos</vt:lpstr>
      <vt:lpstr>Arial</vt:lpstr>
      <vt:lpstr>Calibri</vt:lpstr>
      <vt:lpstr>Carlito</vt:lpstr>
      <vt:lpstr>Lato</vt:lpstr>
      <vt:lpstr>Lucida Grande</vt:lpstr>
      <vt:lpstr>Symbol</vt:lpstr>
      <vt:lpstr>Times New Roman</vt:lpstr>
      <vt:lpstr>Wingdings</vt:lpstr>
      <vt:lpstr>UMK</vt:lpstr>
      <vt:lpstr>Praktyczny poradnik dla „Świeżaków” Wydziału Lekarskiego</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Powodzenia!!! Pamiętajcie, jesteśmy dla Was  i razem pracujemy  na przyszłość medycyny</vt:lpstr>
    </vt:vector>
  </TitlesOfParts>
  <Company>UMK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Szablon prezentacji Powerpoint 4:3</dc:title>
  <dc:creator>UMK</dc:creator>
  <cp:lastModifiedBy>Marek Klinger (marek.klinger)</cp:lastModifiedBy>
  <cp:revision>375</cp:revision>
  <cp:lastPrinted>2023-09-21T12:42:32Z</cp:lastPrinted>
  <dcterms:created xsi:type="dcterms:W3CDTF">2016-01-15T08:49:16Z</dcterms:created>
  <dcterms:modified xsi:type="dcterms:W3CDTF">2026-07-08T08:38:28Z</dcterms:modified>
</cp:coreProperties>
</file>