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4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3926-A9D8-44D2-A41B-E08D70826B81}" type="datetimeFigureOut">
              <a:rPr lang="pl-PL" smtClean="0"/>
              <a:t>18.02.2022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D8BF-160B-48C2-8097-9C71D042D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01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3926-A9D8-44D2-A41B-E08D70826B81}" type="datetimeFigureOut">
              <a:rPr lang="pl-PL" smtClean="0"/>
              <a:t>18.02.2022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D8BF-160B-48C2-8097-9C71D042D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194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3926-A9D8-44D2-A41B-E08D70826B81}" type="datetimeFigureOut">
              <a:rPr lang="pl-PL" smtClean="0"/>
              <a:t>18.02.2022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D8BF-160B-48C2-8097-9C71D042D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476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3926-A9D8-44D2-A41B-E08D70826B81}" type="datetimeFigureOut">
              <a:rPr lang="pl-PL" smtClean="0"/>
              <a:t>18.02.2022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D8BF-160B-48C2-8097-9C71D042D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597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3926-A9D8-44D2-A41B-E08D70826B81}" type="datetimeFigureOut">
              <a:rPr lang="pl-PL" smtClean="0"/>
              <a:t>18.02.2022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D8BF-160B-48C2-8097-9C71D042D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901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3926-A9D8-44D2-A41B-E08D70826B81}" type="datetimeFigureOut">
              <a:rPr lang="pl-PL" smtClean="0"/>
              <a:t>18.02.2022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D8BF-160B-48C2-8097-9C71D042D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506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3926-A9D8-44D2-A41B-E08D70826B81}" type="datetimeFigureOut">
              <a:rPr lang="pl-PL" smtClean="0"/>
              <a:t>18.02.2022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D8BF-160B-48C2-8097-9C71D042D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477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3926-A9D8-44D2-A41B-E08D70826B81}" type="datetimeFigureOut">
              <a:rPr lang="pl-PL" smtClean="0"/>
              <a:t>18.02.2022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D8BF-160B-48C2-8097-9C71D042D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604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3926-A9D8-44D2-A41B-E08D70826B81}" type="datetimeFigureOut">
              <a:rPr lang="pl-PL" smtClean="0"/>
              <a:t>18.02.2022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D8BF-160B-48C2-8097-9C71D042D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48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3926-A9D8-44D2-A41B-E08D70826B81}" type="datetimeFigureOut">
              <a:rPr lang="pl-PL" smtClean="0"/>
              <a:t>18.02.2022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D8BF-160B-48C2-8097-9C71D042D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482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3926-A9D8-44D2-A41B-E08D70826B81}" type="datetimeFigureOut">
              <a:rPr lang="pl-PL" smtClean="0"/>
              <a:t>18.02.2022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D8BF-160B-48C2-8097-9C71D042D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877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33926-A9D8-44D2-A41B-E08D70826B81}" type="datetimeFigureOut">
              <a:rPr lang="pl-PL" smtClean="0"/>
              <a:t>18.02.2022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7D8BF-160B-48C2-8097-9C71D042D8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464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g.cm.umk.pl/expertus/c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49ABFB9-1B81-4444-BF8A-2259C1D08422}"/>
              </a:ext>
            </a:extLst>
          </p:cNvPr>
          <p:cNvSpPr txBox="1"/>
          <p:nvPr/>
        </p:nvSpPr>
        <p:spPr>
          <a:xfrm>
            <a:off x="914400" y="91559"/>
            <a:ext cx="757237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/>
              <a:t>Ranking nieoficjalny jednostek WL za lata 2017-2021 wg IF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F0410538-4059-44AB-B2A5-CBC1C9861D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041324"/>
              </p:ext>
            </p:extLst>
          </p:nvPr>
        </p:nvGraphicFramePr>
        <p:xfrm>
          <a:off x="914400" y="591701"/>
          <a:ext cx="7572375" cy="6174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585">
                  <a:extLst>
                    <a:ext uri="{9D8B030D-6E8A-4147-A177-3AD203B41FA5}">
                      <a16:colId xmlns:a16="http://schemas.microsoft.com/office/drawing/2014/main" val="45402759"/>
                    </a:ext>
                  </a:extLst>
                </a:gridCol>
                <a:gridCol w="6371470">
                  <a:extLst>
                    <a:ext uri="{9D8B030D-6E8A-4147-A177-3AD203B41FA5}">
                      <a16:colId xmlns:a16="http://schemas.microsoft.com/office/drawing/2014/main" val="3768267687"/>
                    </a:ext>
                  </a:extLst>
                </a:gridCol>
                <a:gridCol w="867320">
                  <a:extLst>
                    <a:ext uri="{9D8B030D-6E8A-4147-A177-3AD203B41FA5}">
                      <a16:colId xmlns:a16="http://schemas.microsoft.com/office/drawing/2014/main" val="3152396959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>
                          <a:effectLst/>
                        </a:rPr>
                        <a:t>Katedra Pediatrii, Hematologii i Onkologii (*)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732,439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655364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Katedra Kardiologii i Chorób Wewnętrznych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600,194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29645501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strike="noStrike" dirty="0">
                          <a:effectLst/>
                        </a:rPr>
                        <a:t>Katedra Urologii (*)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strike="noStrike" dirty="0">
                          <a:effectLst/>
                        </a:rPr>
                        <a:t>329,845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436920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Katedra Patomorfologii Klinicznej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320,611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05601107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>
                          <a:effectLst/>
                        </a:rPr>
                        <a:t>Katedra Farmakologii i Terapii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279,899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44181936"/>
                  </a:ext>
                </a:extLst>
              </a:tr>
              <a:tr h="278249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>
                          <a:effectLst/>
                        </a:rPr>
                        <a:t>Katedra Biologii i Biochemii Medycznej (*)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257,544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8138626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Katedra Histologii i Embriologii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strike="noStrike" dirty="0">
                          <a:effectLst/>
                        </a:rPr>
                        <a:t>233,213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96097407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>
                          <a:effectLst/>
                        </a:rPr>
                        <a:t>Katedra Kardiochirurgii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214,155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6050809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9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>
                          <a:effectLst/>
                        </a:rPr>
                        <a:t>Katedra Otolaryngologii i Onkologii Laryngologicznej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163,430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7016593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10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>
                          <a:effectLst/>
                        </a:rPr>
                        <a:t>Katedra Dermatologii i Wenerologii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142,543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30811129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11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>
                          <a:effectLst/>
                        </a:rPr>
                        <a:t>Katedra Chorób Zakaźnych i Hepatologii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140,391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7227464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12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>
                          <a:effectLst/>
                        </a:rPr>
                        <a:t>Katedra Alergologii, Immunologii Klinicznej i Chorób Wewnętrznych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125,049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58508585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strike="noStrike" dirty="0">
                          <a:effectLst/>
                        </a:rPr>
                        <a:t>Katedra Anatomii Prawidłowej (*)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strike="noStrike" dirty="0">
                          <a:effectLst/>
                        </a:rPr>
                        <a:t>117,371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631755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14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Katedra Położnictwa, Chorób Kobiecych i Ginekologii Onkologicznej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111,336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8723488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15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Katedra Chirurgii Ogólnej, Gastroenterologicznej i Onkologicznej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103,211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09835507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strike="noStrike" dirty="0">
                          <a:effectLst/>
                        </a:rPr>
                        <a:t>Katedra Chorób Oczu (*)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strike="noStrike" dirty="0">
                          <a:effectLst/>
                        </a:rPr>
                        <a:t>98,849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46177968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17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Katedra Neurologii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96,501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51386658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18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Katedra Hematologii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84,254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9532642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19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>
                          <a:effectLst/>
                        </a:rPr>
                        <a:t>Katedra Onkologii i Brachyterapii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83,494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0418012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20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>
                          <a:effectLst/>
                        </a:rPr>
                        <a:t>Katedra Pediatrii, Alergologii i Gastroenterologii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77,486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08536718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21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>
                          <a:effectLst/>
                        </a:rPr>
                        <a:t>Katedra Fizjologii Człowieka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77,188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40907367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22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>
                          <a:effectLst/>
                        </a:rPr>
                        <a:t>Katedra Medycyny Sądowej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75,420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10084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431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549223DE-9F7D-4B68-B13E-E5402471834F}"/>
              </a:ext>
            </a:extLst>
          </p:cNvPr>
          <p:cNvSpPr txBox="1"/>
          <p:nvPr/>
        </p:nvSpPr>
        <p:spPr>
          <a:xfrm>
            <a:off x="485774" y="47228"/>
            <a:ext cx="833437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/>
              <a:t>Ranking nieoficjalny jednostek WL za lata 2017-2021 wg IF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EE8A340-2425-46D1-B557-6F8DFCB95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597889"/>
              </p:ext>
            </p:extLst>
          </p:nvPr>
        </p:nvGraphicFramePr>
        <p:xfrm>
          <a:off x="485775" y="571500"/>
          <a:ext cx="8334375" cy="5962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153">
                  <a:extLst>
                    <a:ext uri="{9D8B030D-6E8A-4147-A177-3AD203B41FA5}">
                      <a16:colId xmlns:a16="http://schemas.microsoft.com/office/drawing/2014/main" val="1230445458"/>
                    </a:ext>
                  </a:extLst>
                </a:gridCol>
                <a:gridCol w="7012624">
                  <a:extLst>
                    <a:ext uri="{9D8B030D-6E8A-4147-A177-3AD203B41FA5}">
                      <a16:colId xmlns:a16="http://schemas.microsoft.com/office/drawing/2014/main" val="2381942098"/>
                    </a:ext>
                  </a:extLst>
                </a:gridCol>
                <a:gridCol w="954598">
                  <a:extLst>
                    <a:ext uri="{9D8B030D-6E8A-4147-A177-3AD203B41FA5}">
                      <a16:colId xmlns:a16="http://schemas.microsoft.com/office/drawing/2014/main" val="4164971628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23</a:t>
                      </a: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strike="noStrike" dirty="0">
                          <a:effectLst/>
                        </a:rPr>
                        <a:t>Katedra Chirurgii Plastycznej (*)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strike="noStrike" dirty="0">
                          <a:effectLst/>
                        </a:rPr>
                        <a:t>71,086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120038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24</a:t>
                      </a: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strike="noStrike" dirty="0">
                          <a:effectLst/>
                        </a:rPr>
                        <a:t>Katedra Chirurgii Naczyniowej i Angiologii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strike="noStrike" dirty="0">
                          <a:effectLst/>
                        </a:rPr>
                        <a:t>67,529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54092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25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Katedra Chirurgii Klatki Piersiowej i Nowotworów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66,119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811949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26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>
                          <a:effectLst/>
                        </a:rPr>
                        <a:t>Katedra Anestezjologii i Intensywnej Terapii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64,900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35650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27</a:t>
                      </a:r>
                    </a:p>
                    <a:p>
                      <a:pPr algn="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strike="noStrike" dirty="0">
                          <a:effectLst/>
                        </a:rPr>
                        <a:t>Pracownia Endoskopii i Badań Czynnościowych Przewodu Pokarmowego Wieku Rozwojowego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strike="noStrike" dirty="0">
                          <a:effectLst/>
                        </a:rPr>
                        <a:t>63,052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65721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28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Katedra Psychiatrii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62,854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667351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29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>
                          <a:effectLst/>
                        </a:rPr>
                        <a:t>Katedra Genetyki Klinicznej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59,791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38337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30</a:t>
                      </a: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Katedra Chirurgii Ogólnej, Chirurgii Wątroby i Chirurgii Transplantacyjnej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54,561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19633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31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Katedra Radiologii i Diagnostyki Obrazowej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48,394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140689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32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strike="noStrike" dirty="0">
                          <a:effectLst/>
                        </a:rPr>
                        <a:t>Katedra Chorób Płuc, Nowotworów i Gruźlicy (*)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strike="noStrike" dirty="0">
                          <a:effectLst/>
                        </a:rPr>
                        <a:t>41,613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72845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33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Katedra Endokrynologii i Diabetologii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36,347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2576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34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>
                          <a:effectLst/>
                        </a:rPr>
                        <a:t>Katedra Neurochirurgii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35,140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400555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35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Katedra Nefrologii, Nadciśnienia Tętniczego i Chorób Wewnętrznych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26,954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135577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36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>
                          <a:effectLst/>
                        </a:rPr>
                        <a:t>Katedra Transplantologii i Chirurgii Ogólnej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24,695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695318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37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Klinika Chirurgii Ogólnej i Małoinwazyjnej (*)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23,678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567405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38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effectLst/>
                        </a:rPr>
                        <a:t>Katedra Medycyny Rodzinnej 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16,633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18085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39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>
                          <a:effectLst/>
                        </a:rPr>
                        <a:t>Katedra Neonatologii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5,547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335278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40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Pracownia Dydaktyki Medycznej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0,000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99132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41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Pracownia Medycyny Społecznej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0,000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92158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>
                          <a:effectLst/>
                        </a:rPr>
                        <a:t>42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Wydziałowy Zespół Naukowo-Dydaktyczny Zdrowia Kobiety i Rozrodczości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0,000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346641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60DCE389-3DD7-4EAB-ACAB-30F1CBBC75B3}"/>
              </a:ext>
            </a:extLst>
          </p:cNvPr>
          <p:cNvSpPr txBox="1"/>
          <p:nvPr/>
        </p:nvSpPr>
        <p:spPr>
          <a:xfrm>
            <a:off x="485775" y="6504087"/>
            <a:ext cx="75723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https://bg.cm.umk.pl/expertus/cm/</a:t>
            </a: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(wybrać: Ranking)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8222702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319</Words>
  <Application>Microsoft Office PowerPoint</Application>
  <PresentationFormat>Pokaz na ekranie (4:3)</PresentationFormat>
  <Paragraphs>129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Czcionka tekstu podstawowego</vt:lpstr>
      <vt:lpstr>Times New Roman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JS</dc:creator>
  <cp:lastModifiedBy>Anna Bielińska</cp:lastModifiedBy>
  <cp:revision>30</cp:revision>
  <dcterms:created xsi:type="dcterms:W3CDTF">2020-08-23T10:05:25Z</dcterms:created>
  <dcterms:modified xsi:type="dcterms:W3CDTF">2022-02-18T08:53:19Z</dcterms:modified>
</cp:coreProperties>
</file>