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4"/>
  </p:notesMasterIdLst>
  <p:sldIdLst>
    <p:sldId id="256" r:id="rId2"/>
    <p:sldId id="286" r:id="rId3"/>
    <p:sldId id="360" r:id="rId4"/>
    <p:sldId id="259" r:id="rId5"/>
    <p:sldId id="270" r:id="rId6"/>
    <p:sldId id="262" r:id="rId7"/>
    <p:sldId id="411" r:id="rId8"/>
    <p:sldId id="339" r:id="rId9"/>
    <p:sldId id="390" r:id="rId10"/>
    <p:sldId id="397" r:id="rId11"/>
    <p:sldId id="391" r:id="rId12"/>
    <p:sldId id="277" r:id="rId13"/>
    <p:sldId id="401" r:id="rId14"/>
    <p:sldId id="378" r:id="rId15"/>
    <p:sldId id="275" r:id="rId16"/>
    <p:sldId id="388" r:id="rId17"/>
    <p:sldId id="458" r:id="rId18"/>
    <p:sldId id="394" r:id="rId19"/>
    <p:sldId id="413" r:id="rId20"/>
    <p:sldId id="453" r:id="rId21"/>
    <p:sldId id="406" r:id="rId22"/>
    <p:sldId id="415" r:id="rId23"/>
    <p:sldId id="407" r:id="rId24"/>
    <p:sldId id="447" r:id="rId25"/>
    <p:sldId id="445" r:id="rId26"/>
    <p:sldId id="448" r:id="rId27"/>
    <p:sldId id="380" r:id="rId28"/>
    <p:sldId id="405" r:id="rId29"/>
    <p:sldId id="449" r:id="rId30"/>
    <p:sldId id="398" r:id="rId31"/>
    <p:sldId id="399" r:id="rId32"/>
    <p:sldId id="403" r:id="rId33"/>
    <p:sldId id="439" r:id="rId34"/>
    <p:sldId id="424" r:id="rId35"/>
    <p:sldId id="410" r:id="rId36"/>
    <p:sldId id="400" r:id="rId37"/>
    <p:sldId id="459" r:id="rId38"/>
    <p:sldId id="289" r:id="rId39"/>
    <p:sldId id="299" r:id="rId40"/>
    <p:sldId id="457" r:id="rId41"/>
    <p:sldId id="307" r:id="rId42"/>
    <p:sldId id="311" r:id="rId43"/>
    <p:sldId id="312" r:id="rId44"/>
    <p:sldId id="332" r:id="rId45"/>
    <p:sldId id="422" r:id="rId46"/>
    <p:sldId id="412" r:id="rId47"/>
    <p:sldId id="308" r:id="rId48"/>
    <p:sldId id="409" r:id="rId49"/>
    <p:sldId id="441" r:id="rId50"/>
    <p:sldId id="408" r:id="rId51"/>
    <p:sldId id="456" r:id="rId52"/>
    <p:sldId id="455" r:id="rId53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A56CE0-CA55-45A0-AD14-82369F76866B}" v="1" dt="2024-11-13T04:57:40.3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3155" autoAdjust="0"/>
    <p:restoredTop sz="94624" autoAdjust="0"/>
  </p:normalViewPr>
  <p:slideViewPr>
    <p:cSldViewPr>
      <p:cViewPr varScale="1">
        <p:scale>
          <a:sx n="101" d="100"/>
          <a:sy n="101" d="100"/>
        </p:scale>
        <p:origin x="462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k masztalerz" userId="6952155286fd4df5" providerId="LiveId" clId="{90210429-543C-4ADB-933F-F2536EBEA285}"/>
    <pc:docChg chg="custSel addSld delSld modSld">
      <pc:chgData name="marek masztalerz" userId="6952155286fd4df5" providerId="LiveId" clId="{90210429-543C-4ADB-933F-F2536EBEA285}" dt="2024-11-11T21:46:20.002" v="73" actId="20577"/>
      <pc:docMkLst>
        <pc:docMk/>
      </pc:docMkLst>
      <pc:sldChg chg="modSp mod">
        <pc:chgData name="marek masztalerz" userId="6952155286fd4df5" providerId="LiveId" clId="{90210429-543C-4ADB-933F-F2536EBEA285}" dt="2024-11-11T21:41:48.540" v="72" actId="20577"/>
        <pc:sldMkLst>
          <pc:docMk/>
          <pc:sldMk cId="0" sldId="256"/>
        </pc:sldMkLst>
        <pc:spChg chg="mod">
          <ac:chgData name="marek masztalerz" userId="6952155286fd4df5" providerId="LiveId" clId="{90210429-543C-4ADB-933F-F2536EBEA285}" dt="2024-11-11T21:41:48.540" v="72" actId="20577"/>
          <ac:spMkLst>
            <pc:docMk/>
            <pc:sldMk cId="0" sldId="256"/>
            <ac:spMk id="3074" creationId="{48359530-CFF4-07C9-3B57-6555A9563775}"/>
          </ac:spMkLst>
        </pc:spChg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256"/>
            <ac:spMk id="3075" creationId="{38E1AAD3-7CCB-F26A-2BB2-A1F66B708929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259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259"/>
            <ac:spMk id="5122" creationId="{143CA5DD-7645-3610-2266-4430BC292FF2}"/>
          </ac:spMkLst>
        </pc:spChg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259"/>
            <ac:spMk id="5123" creationId="{7FFA3A7A-1278-3148-ED0C-A1532B7207DA}"/>
          </ac:spMkLst>
        </pc:spChg>
      </pc:sldChg>
      <pc:sldChg chg="modSp add">
        <pc:chgData name="marek masztalerz" userId="6952155286fd4df5" providerId="LiveId" clId="{90210429-543C-4ADB-933F-F2536EBEA285}" dt="2024-11-11T21:35:44.707" v="45"/>
        <pc:sldMkLst>
          <pc:docMk/>
          <pc:sldMk cId="0" sldId="339"/>
        </pc:sldMkLst>
        <pc:spChg chg="mod">
          <ac:chgData name="marek masztalerz" userId="6952155286fd4df5" providerId="LiveId" clId="{90210429-543C-4ADB-933F-F2536EBEA285}" dt="2024-11-11T21:35:44.707" v="45"/>
          <ac:spMkLst>
            <pc:docMk/>
            <pc:sldMk cId="0" sldId="339"/>
            <ac:spMk id="4098" creationId="{2626BF00-7F46-1AA5-A732-9A6CA07B4AB3}"/>
          </ac:spMkLst>
        </pc:spChg>
        <pc:spChg chg="mod">
          <ac:chgData name="marek masztalerz" userId="6952155286fd4df5" providerId="LiveId" clId="{90210429-543C-4ADB-933F-F2536EBEA285}" dt="2024-11-11T21:35:44.707" v="45"/>
          <ac:spMkLst>
            <pc:docMk/>
            <pc:sldMk cId="0" sldId="339"/>
            <ac:spMk id="4099" creationId="{448CCD72-C393-44AF-6DCB-EB28BB1BE096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378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378"/>
            <ac:spMk id="16386" creationId="{BAD4A19A-6F46-C9F2-479A-60BA9C053634}"/>
          </ac:spMkLst>
        </pc:spChg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378"/>
            <ac:spMk id="16387" creationId="{43379278-0C0F-F2BB-F7C5-56A5EBA6CF2F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380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380"/>
            <ac:spMk id="40962" creationId="{9ACB3AD4-5D10-4CC0-3FCE-96DB93DBFE8A}"/>
          </ac:spMkLst>
        </pc:spChg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380"/>
            <ac:spMk id="40963" creationId="{0CD4739B-82A4-83BC-F511-E4001BDD8BD1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388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388"/>
            <ac:spMk id="22530" creationId="{D87A01B0-69BB-7DDD-4ABA-C41E0426F36C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398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398"/>
            <ac:spMk id="45058" creationId="{341D6551-0FDA-7ACD-9F71-990AE0DC1B3C}"/>
          </ac:spMkLst>
        </pc:spChg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398"/>
            <ac:spMk id="45059" creationId="{382B33B1-7A30-3069-59F2-EF722A820D3E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399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399"/>
            <ac:spMk id="46082" creationId="{B75E26C2-1F57-1C88-EDAB-B9C4F982BA7A}"/>
          </ac:spMkLst>
        </pc:spChg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399"/>
            <ac:spMk id="46083" creationId="{6233BFBF-3957-EAFA-7B7D-22A593BBEDF1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400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00"/>
            <ac:spMk id="53250" creationId="{FB9ECBDD-98DF-5E3A-5C4C-B7C22B48C496}"/>
          </ac:spMkLst>
        </pc:spChg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00"/>
            <ac:spMk id="53251" creationId="{FA93C6E7-D38A-EE4B-9A2F-E21C8C9A5D42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401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01"/>
            <ac:spMk id="13314" creationId="{05A0A8E1-A209-C650-65AF-E9FF69D295E7}"/>
          </ac:spMkLst>
        </pc:spChg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01"/>
            <ac:spMk id="13315" creationId="{6E7C8F3B-FB13-A16A-95BA-5A568D11BA82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407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07"/>
            <ac:spMk id="31746" creationId="{836D9E74-B7AA-906F-4E91-FA07EC0C0D0C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409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09"/>
            <ac:spMk id="63490" creationId="{54CE038F-73BE-6970-D57B-8FE669F97608}"/>
          </ac:spMkLst>
        </pc:spChg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09"/>
            <ac:spMk id="63491" creationId="{7BAA071F-2947-9ECF-D20C-54CC6AF000DE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410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10"/>
            <ac:spMk id="52226" creationId="{58E8135E-602E-7DEC-BF3F-D7480ABA6DFD}"/>
          </ac:spMkLst>
        </pc:spChg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10"/>
            <ac:spMk id="52227" creationId="{15C1BB47-7ACB-08A3-C9EC-3AA9FF9F4831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411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11"/>
            <ac:spMk id="7170" creationId="{C1310108-E566-787F-0D00-EB4A3F5368CC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412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12"/>
            <ac:spMk id="62466" creationId="{4851BA57-B503-C36F-850A-96262385E479}"/>
          </ac:spMkLst>
        </pc:spChg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12"/>
            <ac:spMk id="62467" creationId="{83EA14D2-5E16-C3F2-B427-469058870800}"/>
          </ac:spMkLst>
        </pc:spChg>
      </pc:sldChg>
      <pc:sldChg chg="modSp mod">
        <pc:chgData name="marek masztalerz" userId="6952155286fd4df5" providerId="LiveId" clId="{90210429-543C-4ADB-933F-F2536EBEA285}" dt="2024-11-11T21:39:36.509" v="68" actId="1076"/>
        <pc:sldMkLst>
          <pc:docMk/>
          <pc:sldMk cId="0" sldId="422"/>
        </pc:sldMkLst>
        <pc:spChg chg="mod">
          <ac:chgData name="marek masztalerz" userId="6952155286fd4df5" providerId="LiveId" clId="{90210429-543C-4ADB-933F-F2536EBEA285}" dt="2024-11-11T21:38:32.302" v="61" actId="14100"/>
          <ac:spMkLst>
            <pc:docMk/>
            <pc:sldMk cId="0" sldId="422"/>
            <ac:spMk id="61442" creationId="{C3481178-4BE6-D71F-0793-64EE98BD04AD}"/>
          </ac:spMkLst>
        </pc:spChg>
        <pc:spChg chg="mod">
          <ac:chgData name="marek masztalerz" userId="6952155286fd4df5" providerId="LiveId" clId="{90210429-543C-4ADB-933F-F2536EBEA285}" dt="2024-11-11T21:39:36.509" v="68" actId="1076"/>
          <ac:spMkLst>
            <pc:docMk/>
            <pc:sldMk cId="0" sldId="422"/>
            <ac:spMk id="61443" creationId="{1BA0AEA3-DBD5-D5F8-22A1-3D7E10CDB681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424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24"/>
            <ac:spMk id="51202" creationId="{BBAF32C3-ACE0-3521-D3A8-D023E4CF2D39}"/>
          </ac:spMkLst>
        </pc:spChg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24"/>
            <ac:spMk id="51203" creationId="{9BF44C99-1176-8810-80D4-BF6B8306A316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439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39"/>
            <ac:spMk id="50178" creationId="{3BAA68B7-49FE-805F-4C7C-79A4C2E04F4A}"/>
          </ac:spMkLst>
        </pc:spChg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39"/>
            <ac:spMk id="50179" creationId="{137D054F-2761-F4EC-DBCC-669A63A86C53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441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41"/>
            <ac:spMk id="64514" creationId="{10A10154-550D-574E-3A22-3FCBF1DD05D5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447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47"/>
            <ac:spMk id="32770" creationId="{F4399F96-4EA2-1464-2665-F299CD78AC3C}"/>
          </ac:spMkLst>
        </pc:spChg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47"/>
            <ac:spMk id="32771" creationId="{05376598-DB56-E7C1-6358-E9F0D0738770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449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49"/>
            <ac:spMk id="44034" creationId="{7CB1BE16-2D0A-AA3C-A90E-2837BC5F0F9F}"/>
          </ac:spMkLst>
        </pc:spChg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49"/>
            <ac:spMk id="44035" creationId="{73A612C0-26D1-33DA-7171-4F38E627255A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0" sldId="453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53"/>
            <ac:spMk id="26627" creationId="{0B525014-6FC6-4D0A-1B74-F1BF3F290EF3}"/>
          </ac:spMkLst>
        </pc:spChg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53"/>
            <ac:spMk id="26628" creationId="{B36FD6AE-61F3-6BE1-5A25-BC80956536B6}"/>
          </ac:spMkLst>
        </pc:spChg>
      </pc:sldChg>
      <pc:sldChg chg="modSp mod">
        <pc:chgData name="marek masztalerz" userId="6952155286fd4df5" providerId="LiveId" clId="{90210429-543C-4ADB-933F-F2536EBEA285}" dt="2024-11-11T21:46:20.002" v="73" actId="20577"/>
        <pc:sldMkLst>
          <pc:docMk/>
          <pc:sldMk cId="0" sldId="455"/>
        </pc:sldMkLst>
        <pc:spChg chg="mod">
          <ac:chgData name="marek masztalerz" userId="6952155286fd4df5" providerId="LiveId" clId="{90210429-543C-4ADB-933F-F2536EBEA285}" dt="2024-11-11T21:35:23.354" v="44"/>
          <ac:spMkLst>
            <pc:docMk/>
            <pc:sldMk cId="0" sldId="455"/>
            <ac:spMk id="4" creationId="{AD0FB072-230A-C816-F853-1A39C7B57C23}"/>
          </ac:spMkLst>
        </pc:spChg>
        <pc:spChg chg="mod">
          <ac:chgData name="marek masztalerz" userId="6952155286fd4df5" providerId="LiveId" clId="{90210429-543C-4ADB-933F-F2536EBEA285}" dt="2024-11-11T21:46:20.002" v="73" actId="20577"/>
          <ac:spMkLst>
            <pc:docMk/>
            <pc:sldMk cId="0" sldId="455"/>
            <ac:spMk id="67587" creationId="{0436ADA6-AD7A-9F0F-99BB-69DE68492DA9}"/>
          </ac:spMkLst>
        </pc:spChg>
      </pc:sldChg>
      <pc:sldChg chg="modSp">
        <pc:chgData name="marek masztalerz" userId="6952155286fd4df5" providerId="LiveId" clId="{90210429-543C-4ADB-933F-F2536EBEA285}" dt="2024-11-11T21:35:23.354" v="44"/>
        <pc:sldMkLst>
          <pc:docMk/>
          <pc:sldMk cId="2736968405" sldId="458"/>
        </pc:sldMkLst>
        <pc:picChg chg="mod">
          <ac:chgData name="marek masztalerz" userId="6952155286fd4df5" providerId="LiveId" clId="{90210429-543C-4ADB-933F-F2536EBEA285}" dt="2024-11-11T21:35:23.354" v="44"/>
          <ac:picMkLst>
            <pc:docMk/>
            <pc:sldMk cId="2736968405" sldId="458"/>
            <ac:picMk id="4" creationId="{D893542B-6DEE-7875-44D4-28B97DE92504}"/>
          </ac:picMkLst>
        </pc:picChg>
      </pc:sldChg>
      <pc:sldChg chg="add del">
        <pc:chgData name="marek masztalerz" userId="6952155286fd4df5" providerId="LiveId" clId="{90210429-543C-4ADB-933F-F2536EBEA285}" dt="2024-11-11T21:30:57.308" v="8" actId="47"/>
        <pc:sldMkLst>
          <pc:docMk/>
          <pc:sldMk cId="0" sldId="460"/>
        </pc:sldMkLst>
      </pc:sldChg>
      <pc:sldChg chg="new del">
        <pc:chgData name="marek masztalerz" userId="6952155286fd4df5" providerId="LiveId" clId="{90210429-543C-4ADB-933F-F2536EBEA285}" dt="2024-11-11T21:26:18.299" v="2" actId="2696"/>
        <pc:sldMkLst>
          <pc:docMk/>
          <pc:sldMk cId="4121430895" sldId="4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657F4FD1-EB2C-47EE-FAA9-1512E5F60F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Times New Roman" pitchFamily="16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168371C-4635-741C-892A-1A14505A973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Times New Roman" pitchFamily="16" charset="0"/>
              </a:defRPr>
            </a:lvl1pPr>
          </a:lstStyle>
          <a:p>
            <a:pPr>
              <a:defRPr/>
            </a:pPr>
            <a:fld id="{63503412-4E93-4A74-8E56-23C3AC6F3E3E}" type="datetimeFigureOut">
              <a:rPr lang="pl-PL"/>
              <a:pPr>
                <a:defRPr/>
              </a:pPr>
              <a:t>13.11.2024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EBE76CA4-91B5-1684-393D-744B6B37C3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F5C72238-AB2B-2B5D-1A62-FE01C9DCC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5327EBC-7D82-E2B2-BCFE-74ED2CF2DB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Times New Roman" pitchFamily="16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92094B2-4C0B-EEF3-1734-6C42F42B6C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F3E2D10-76DF-4A56-B1BA-462DFF9A51EB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DA2DAE0-13EC-53B1-4146-A1584AAF72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2386DF-A507-48FB-99AA-75F2B288BDFD}" type="slidenum">
              <a:rPr lang="en-US" altLang="pl-PL"/>
              <a:pPr/>
              <a:t>2</a:t>
            </a:fld>
            <a:endParaRPr lang="en-US" altLang="pl-PL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8488E360-AB96-BA47-1E47-B713A2D1845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C602F4B3-27FE-FA45-C72B-E2C632BE60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/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A7C6826-F31B-FA85-4B3D-FFC1AC9318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17E96-68C8-4C79-9D7B-81BC89FFD6DA}" type="slidenum">
              <a:rPr kumimoji="0" lang="en-US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032D2C60-FD01-9A0F-3407-4081B3FFBD9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EC988E21-85F8-774D-A88A-10CEA5B8B67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2E42B52-A8E2-5CD6-D73E-70E7CA991F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C79ED1-7F6D-4014-A1BE-4A82B6CD73C3}" type="slidenum">
              <a:rPr kumimoji="0" lang="en-US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6B50D966-5A7A-EA46-A2C7-B857F670397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9CD84345-0677-32CB-E68D-6F6B8F7F3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E106640-5C6C-B19D-8D55-254C14D69F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F8DDC-DE7D-45EF-9E43-2EA48C3EAE25}" type="slidenum">
              <a:rPr kumimoji="0" lang="en-US" altLang="pl-PL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pl-PL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24BE43DF-FB4B-0DA7-6412-040B3751FB2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F7FF4E6E-1069-46FE-FC8B-3140A142B4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98DFDB-1F36-3B4E-40F4-2FD9A54472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C94C637-B27D-2CDD-CEC8-CF3D03915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D3EAA4F-F4CF-307F-D6A4-5512AF8EF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9963578-EEAC-23E8-0D59-B6186946D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8BD7A75-3E14-DE61-9173-6BD9BA27B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647D3-CDED-41B0-8016-A78DCEA935C1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55082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EFF5DE-888B-CD21-F954-C28F5039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7A89EDC-2E8F-D87C-905E-EFFA92EA7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9FF623-01DE-DDC6-C4CE-9BAB37411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C626C69-A6A0-2C8D-1079-C21C9A85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A1BC2F-652E-1C14-57A0-B6D7D3035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C5732-9D26-4601-803C-576D96A222F4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61046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B8FB0C2-487B-85AE-88CE-4C97D7E6F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28EE558-8D47-1E6D-3405-739198775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7AF9213-C2EC-E54A-9AD7-09D16A548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01490A8-916A-4975-6382-6E4B2A20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DEF2F6-B85C-8E07-F101-67785286D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AD2F9-E850-423B-95F5-9623D7CAF9CC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69284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86E537-F717-94A4-9D3E-045FCEF79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990C7CA-212D-4475-48EA-C22CCE2EB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1DECF96-ACA6-D060-0966-F2FCD12B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3500A9A-B0B1-8887-E650-44196498E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68E483E-9BB0-4A96-84FB-DF38F0AAE138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196804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ytuł, tekst i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0162CC-6539-62B3-6C61-9E6DDA23D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29B5CEA-0CB9-AFE8-2DFF-399966776D4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obrazu online 3">
            <a:extLst>
              <a:ext uri="{FF2B5EF4-FFF2-40B4-BE49-F238E27FC236}">
                <a16:creationId xmlns:a16="http://schemas.microsoft.com/office/drawing/2014/main" id="{510D850E-6DE1-2595-209D-41287BDC2A0A}"/>
              </a:ext>
            </a:extLst>
          </p:cNvPr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pl-PL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FECD83B-E870-3CD0-3BBD-B76F8007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63A155E-AECF-17A1-A06C-9726DE222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403FEF8-00CF-36E9-3FA1-5D6EEE365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4181B7C-6711-47B5-8E59-8422D1E389FA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259091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ytuł i 2 elementy zawartości nad tek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2B8BFE-74F4-A95A-ED77-1AC4C36D5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408C80-12BA-039D-54A8-8E452859C5E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B4A0080-618B-4F58-4F89-8D79AB41FCA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108AEC7-5693-0138-DC00-AC3C3C29FE2E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daty 5">
            <a:extLst>
              <a:ext uri="{FF2B5EF4-FFF2-40B4-BE49-F238E27FC236}">
                <a16:creationId xmlns:a16="http://schemas.microsoft.com/office/drawing/2014/main" id="{5C6E088A-1BFC-C777-0DCC-FBCC391F0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id="{78A05BAF-893A-A25D-2F4E-204841742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5E1EC9D7-A8EB-D98E-FAEE-3992E0B1D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9A7075-E230-424F-9B99-5395A4FD884F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70453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E0802E-D25D-09B3-A5AE-6BF04BDA2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9C1C72-C1BB-EE5C-3542-CD2132A2B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EE348E2-63A3-91E0-FE25-26896182B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6DEBDE-8D6D-6646-5B5A-82F2DBD62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977696-141E-7E06-E1C1-F5EF47E2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49645E-8B78-420E-82FB-13AE34D1856C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473261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712667-7BB5-ADEB-EDA5-D73B2F6AE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7541419-80D4-11EA-8DB6-ED4B16508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DB055E6-3455-A44F-FF64-8404DF7B4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28C2AA3-2DD9-1876-2AA6-78FC6B767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61FF66B-E2D0-7359-F83E-E417E094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C4F86-656A-4176-8CCC-0DA27D30D064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896305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87B335-0328-D372-F38F-90E918716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2DDDFD-77D8-8F76-7B20-E96BB1D608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8E97800-8F0E-EC8B-27C0-26D72B274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012B04A-6758-B725-875A-1170C9C27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095398E-1C8E-FFF8-63D7-7687639D2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6213347-7C8C-2CC8-5380-9EEC1699B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F339F-C3E7-4E2D-BD19-6A18312BB012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68514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452EC7-B147-E647-B7DA-4F7747877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192801F-0625-0B53-4767-33057528F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D68AD9B-38F8-53E4-44B5-A0C021B06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F0AC612-1117-FFC7-9D39-8BA75DC84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37E212B-D317-7492-444F-D73351CB0C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992AD4C-0706-06C2-E8D6-AEEC3427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B2E21DBC-AD7D-829F-64CB-D9278324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E36BB05-00A4-168D-8A7A-97CBA6A9A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F15DB-9981-448D-ADEC-11CEE7828CB1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52085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F07DD6-1B4B-B1A3-5814-5203A8AFD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0ECD00B-E4C6-3B8A-E852-C1DDF99E6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BA07894-85E0-F969-120C-ECDD4A97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E54293C-C435-A1C9-8012-84704229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ED3B6-D893-43E0-8285-1989EEA4429E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00961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7C4BED8-356E-AD93-068B-29A334D1B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CB7A068-0F2A-D130-564A-0AB203E9C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731854B-95AA-60DD-C3F1-2353BEC4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F1B0F-ABD2-417F-AA36-000D32E63262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604956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959D1C-E411-C68F-6D78-1FA8D342A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012A82-88C1-6729-A1A5-E8E77BBEC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7C502BC-043E-7E48-B849-DAADE1E00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2D0A3C7-FE63-D65C-D65C-A8F91789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06B926E-E737-A021-9F37-FBA36918F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B743CD8-2A15-2D5A-726B-3489113E6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DD8F0-04C6-44D9-A91C-08D82DBB1680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508993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1408B4-E03B-9C78-6AE2-8140A2C8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0BA3AB4-CCDB-9085-938C-12F40A2C9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7BEBDCD-22BC-4D68-C74F-895F1EFD7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055E791-BE5C-EF66-485E-FFC3915FE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2209A97-7246-0FDD-B37E-814995715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D096656-F324-29FB-D92A-AB5D3D90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72086-4804-433B-845C-73552BBEA0E1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247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57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668E7F1-7D64-C82A-4F4A-79FD658510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EFB953D-F38B-0E78-71D4-240BA28EB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l-PL"/>
              <a:t>Click to edit Master text styles</a:t>
            </a:r>
          </a:p>
          <a:p>
            <a:pPr lvl="1"/>
            <a:r>
              <a:rPr lang="en-US" altLang="pl-PL"/>
              <a:t>Second level</a:t>
            </a:r>
          </a:p>
          <a:p>
            <a:pPr lvl="2"/>
            <a:r>
              <a:rPr lang="en-US" altLang="pl-PL"/>
              <a:t>Third level</a:t>
            </a:r>
          </a:p>
          <a:p>
            <a:pPr lvl="3"/>
            <a:r>
              <a:rPr lang="en-US" altLang="pl-PL"/>
              <a:t>Fourth level</a:t>
            </a:r>
          </a:p>
          <a:p>
            <a:pPr lvl="4"/>
            <a:r>
              <a:rPr lang="en-US" altLang="pl-PL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F7D3FCB-89CC-C7D9-3D94-881A2FE9B2E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 altLang="pl-PL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4579957-AA27-0535-8DEF-C0CCDBFA0E7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pl-PL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D3A4239-57AB-3BE4-F9A5-D066381264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fld id="{3C35D519-A56B-4A9B-B8E6-AEFF43499093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41325484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IQl9KaLfSQ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Administrator\Pulpit\Marta%20Prezentacja\Bagupdown.avi" TargetMode="External"/><Relationship Id="rId4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8359530-CFF4-07C9-3B57-6555A95637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b="1" dirty="0"/>
              <a:t>PRZESZCZEPIENIE </a:t>
            </a:r>
            <a:br>
              <a:rPr lang="pl-PL" altLang="pl-PL" b="1" dirty="0"/>
            </a:br>
            <a:r>
              <a:rPr lang="pl-PL" altLang="pl-PL" b="1" dirty="0"/>
              <a:t>TRZUSTKI i WYSEPEK TRZUSTKOWYCH </a:t>
            </a:r>
            <a:br>
              <a:rPr lang="pl-PL" altLang="pl-PL" b="1" dirty="0"/>
            </a:br>
            <a:endParaRPr lang="pl-PL" altLang="pl-PL" b="1" dirty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8E1AAD3-7CCB-F26A-2BB2-A1F66B70892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pl-PL" alt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>
            <a:extLst>
              <a:ext uri="{FF2B5EF4-FFF2-40B4-BE49-F238E27FC236}">
                <a16:creationId xmlns:a16="http://schemas.microsoft.com/office/drawing/2014/main" id="{3AE64F5F-79CD-F36B-DB5A-3C2AE750B9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081088"/>
          </a:xfrm>
        </p:spPr>
        <p:txBody>
          <a:bodyPr/>
          <a:lstStyle/>
          <a:p>
            <a:r>
              <a:rPr lang="pl-PL" altLang="pl-PL" b="1"/>
              <a:t>TP TRZUSTKI</a:t>
            </a:r>
          </a:p>
        </p:txBody>
      </p:sp>
      <p:sp>
        <p:nvSpPr>
          <p:cNvPr id="9219" name="Symbol zastępczy zawartości 2">
            <a:extLst>
              <a:ext uri="{FF2B5EF4-FFF2-40B4-BE49-F238E27FC236}">
                <a16:creationId xmlns:a16="http://schemas.microsoft.com/office/drawing/2014/main" id="{DA5CA9AC-AE4D-423B-DDBD-5B032C639F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196975"/>
            <a:ext cx="7772400" cy="4899025"/>
          </a:xfrm>
        </p:spPr>
        <p:txBody>
          <a:bodyPr/>
          <a:lstStyle/>
          <a:p>
            <a:r>
              <a:rPr lang="pl-PL" altLang="pl-PL"/>
              <a:t>SPK – simultaneous pancreas – kidney  80% przeszczepów trzustki</a:t>
            </a:r>
          </a:p>
          <a:p>
            <a:r>
              <a:rPr lang="pl-PL" altLang="pl-PL"/>
              <a:t>PTA – pancreas transplantation alone</a:t>
            </a:r>
          </a:p>
          <a:p>
            <a:r>
              <a:rPr lang="pl-PL" altLang="pl-PL"/>
              <a:t>PAK – pancreas after kidney</a:t>
            </a:r>
          </a:p>
          <a:p>
            <a:endParaRPr lang="pl-PL" altLang="pl-PL"/>
          </a:p>
          <a:p>
            <a:r>
              <a:rPr lang="pl-PL" altLang="pl-PL"/>
              <a:t>USA: przeżycie 1 rok po zabiegu </a:t>
            </a:r>
          </a:p>
          <a:p>
            <a:r>
              <a:rPr lang="pl-PL" altLang="pl-PL"/>
              <a:t>Pacjent - &gt; 96%</a:t>
            </a:r>
          </a:p>
          <a:p>
            <a:r>
              <a:rPr lang="pl-PL" altLang="pl-PL"/>
              <a:t>Przeszczep - 82-89%</a:t>
            </a:r>
            <a:endParaRPr lang="pl-PL" altLang="pl-PL"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>
            <a:extLst>
              <a:ext uri="{FF2B5EF4-FFF2-40B4-BE49-F238E27FC236}">
                <a16:creationId xmlns:a16="http://schemas.microsoft.com/office/drawing/2014/main" id="{1E2D4120-81D3-FF43-1248-A9F631826F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936625"/>
          </a:xfrm>
        </p:spPr>
        <p:txBody>
          <a:bodyPr/>
          <a:lstStyle/>
          <a:p>
            <a:r>
              <a:rPr lang="pl-PL" altLang="pl-PL" sz="3600" b="1"/>
              <a:t>TP samej trzustki – </a:t>
            </a:r>
            <a:r>
              <a:rPr lang="pl-PL" altLang="pl-PL" sz="3600" b="1">
                <a:solidFill>
                  <a:srgbClr val="FF0000"/>
                </a:solidFill>
              </a:rPr>
              <a:t>PTA</a:t>
            </a:r>
            <a:r>
              <a:rPr lang="pl-PL" altLang="pl-PL" sz="3600" b="1"/>
              <a:t> (pancreas transplantation alone) - wskazania</a:t>
            </a:r>
          </a:p>
        </p:txBody>
      </p:sp>
      <p:sp>
        <p:nvSpPr>
          <p:cNvPr id="10243" name="Symbol zastępczy zawartości 2">
            <a:extLst>
              <a:ext uri="{FF2B5EF4-FFF2-40B4-BE49-F238E27FC236}">
                <a16:creationId xmlns:a16="http://schemas.microsoft.com/office/drawing/2014/main" id="{823C1B34-C6F9-B27F-D344-F86F2335E7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125538"/>
            <a:ext cx="7772400" cy="6335712"/>
          </a:xfrm>
        </p:spPr>
        <p:txBody>
          <a:bodyPr/>
          <a:lstStyle/>
          <a:p>
            <a:pPr lvl="1"/>
            <a:r>
              <a:rPr lang="pl-PL" altLang="pl-PL"/>
              <a:t>wywiad niestabilnego przebiegu cukrzycy</a:t>
            </a:r>
          </a:p>
          <a:p>
            <a:pPr lvl="1"/>
            <a:r>
              <a:rPr lang="pl-PL" altLang="pl-PL"/>
              <a:t>ciężkie neuroglikopenie, epizody kwasicy ketonowej</a:t>
            </a:r>
          </a:p>
          <a:p>
            <a:pPr lvl="1"/>
            <a:r>
              <a:rPr lang="pl-PL" altLang="pl-PL"/>
              <a:t>psychiczna nietolerancja leczenia insuliną przez pacjenta</a:t>
            </a:r>
          </a:p>
          <a:p>
            <a:pPr lvl="1"/>
            <a:r>
              <a:rPr lang="pl-PL" altLang="pl-PL"/>
              <a:t>wyczerpano wszystkie dostępne możliwości poprawy kontroli glikemii</a:t>
            </a:r>
          </a:p>
          <a:p>
            <a:pPr lvl="1"/>
            <a:r>
              <a:rPr lang="pl-PL" altLang="pl-PL"/>
              <a:t>potencjalne korzyści przewyższają ryzyko (zabieg operacyjny, leczenie immunosupresyjne, pogorszenie czynności nerek (</a:t>
            </a:r>
            <a:r>
              <a:rPr lang="pl-PL" altLang="pl-PL">
                <a:solidFill>
                  <a:srgbClr val="FF0000"/>
                </a:solidFill>
              </a:rPr>
              <a:t>warunek: GFR &gt; 60ml/min</a:t>
            </a:r>
            <a:r>
              <a:rPr lang="pl-PL" altLang="pl-PL"/>
              <a:t>), immunizacja chorego)</a:t>
            </a:r>
          </a:p>
          <a:p>
            <a:pPr lvl="1">
              <a:buFontTx/>
              <a:buNone/>
            </a:pPr>
            <a:endParaRPr lang="pl-PL" altLang="pl-PL"/>
          </a:p>
          <a:p>
            <a:pPr lvl="1"/>
            <a:endParaRPr lang="pl-PL" altLang="pl-PL"/>
          </a:p>
          <a:p>
            <a:pPr lvl="1"/>
            <a:endParaRPr lang="pl-PL" alt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6E24DCD4-1FB1-0451-0634-09133E7477C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95288" y="981075"/>
            <a:ext cx="7777162" cy="5876925"/>
          </a:xfrm>
          <a:effectLst>
            <a:outerShdw dist="35921" dir="2700000" algn="ctr" rotWithShape="0">
              <a:schemeClr val="bg1"/>
            </a:outerShdw>
          </a:effectLst>
        </p:spPr>
        <p:txBody>
          <a:bodyPr rtlCol="0">
            <a:normAutofit fontScale="32500" lnSpcReduction="20000"/>
          </a:bodyPr>
          <a:lstStyle/>
          <a:p>
            <a:pPr marL="381000" indent="-3810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99FF66"/>
              </a:buClr>
              <a:buFont typeface="Wingdings 2" pitchFamily="18" charset="2"/>
              <a:buChar char=""/>
              <a:defRPr/>
            </a:pPr>
            <a:endParaRPr lang="pl-PL" sz="2000" b="1" dirty="0"/>
          </a:p>
          <a:p>
            <a:pPr marL="381000" indent="-3810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r>
              <a:rPr lang="pl-PL" sz="5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Cukrzyca typu 1 chwiejna  (5-10% chorych na cukrzycę)</a:t>
            </a:r>
          </a:p>
          <a:p>
            <a:pPr marL="381000" indent="-3810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pl-PL" sz="5500" b="1" dirty="0">
              <a:latin typeface="Arial" pitchFamily="34" charset="0"/>
              <a:cs typeface="Arial" pitchFamily="34" charset="0"/>
            </a:endParaRPr>
          </a:p>
          <a:p>
            <a:pPr marL="381000" indent="-3810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pl-PL" sz="5500" b="1" dirty="0">
                <a:latin typeface="Arial" pitchFamily="34" charset="0"/>
                <a:cs typeface="Arial" pitchFamily="34" charset="0"/>
              </a:rPr>
              <a:t>Cukrzyca typu 1, bez niewydolności nerek, lub w </a:t>
            </a:r>
          </a:p>
          <a:p>
            <a:pPr marL="381000" indent="-3810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r>
              <a:rPr lang="pl-PL" sz="5500" b="1" dirty="0">
                <a:latin typeface="Arial" pitchFamily="34" charset="0"/>
                <a:cs typeface="Arial" pitchFamily="34" charset="0"/>
              </a:rPr>
              <a:t>początkowym okresie nefropatii cukrzycowej (GFR </a:t>
            </a:r>
            <a:r>
              <a:rPr lang="en-US" sz="5500" b="1" dirty="0">
                <a:latin typeface="Arial" pitchFamily="34" charset="0"/>
                <a:cs typeface="Arial" pitchFamily="34" charset="0"/>
              </a:rPr>
              <a:t>&gt;</a:t>
            </a:r>
            <a:r>
              <a:rPr lang="pl-PL" sz="5500" b="1" dirty="0">
                <a:latin typeface="Arial" pitchFamily="34" charset="0"/>
                <a:cs typeface="Arial" pitchFamily="34" charset="0"/>
              </a:rPr>
              <a:t>60 </a:t>
            </a:r>
          </a:p>
          <a:p>
            <a:pPr marL="381000" indent="-3810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r>
              <a:rPr lang="pl-PL" sz="5500" b="1" dirty="0">
                <a:latin typeface="Arial" pitchFamily="34" charset="0"/>
                <a:cs typeface="Arial" pitchFamily="34" charset="0"/>
              </a:rPr>
              <a:t>ml/min/1,73m</a:t>
            </a:r>
            <a:r>
              <a:rPr lang="en-US" sz="5500" b="1" dirty="0">
                <a:latin typeface="Arial" pitchFamily="34" charset="0"/>
                <a:cs typeface="Arial" pitchFamily="34" charset="0"/>
              </a:rPr>
              <a:t>²</a:t>
            </a:r>
            <a:r>
              <a:rPr lang="pl-PL" sz="5500" b="1" dirty="0">
                <a:latin typeface="Arial" pitchFamily="34" charset="0"/>
                <a:cs typeface="Arial" pitchFamily="34" charset="0"/>
              </a:rPr>
              <a:t>) </a:t>
            </a:r>
          </a:p>
          <a:p>
            <a:pPr marL="381000" indent="-3810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pl-PL" sz="5500" b="1" dirty="0">
              <a:latin typeface="Arial" pitchFamily="34" charset="0"/>
              <a:cs typeface="Arial" pitchFamily="34" charset="0"/>
            </a:endParaRPr>
          </a:p>
          <a:p>
            <a:pPr marL="381000" indent="-3810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pl-PL" sz="5500" b="1" dirty="0">
                <a:latin typeface="Arial" pitchFamily="34" charset="0"/>
                <a:cs typeface="Arial" pitchFamily="34" charset="0"/>
              </a:rPr>
              <a:t>Częste ciężkie epizody hipoglikemii, bez poprzedzających </a:t>
            </a:r>
          </a:p>
          <a:p>
            <a:pPr marL="381000" indent="-3810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r>
              <a:rPr lang="pl-PL" sz="5500" b="1" dirty="0">
                <a:latin typeface="Arial" pitchFamily="34" charset="0"/>
                <a:cs typeface="Arial" pitchFamily="34" charset="0"/>
              </a:rPr>
              <a:t>objawów </a:t>
            </a:r>
          </a:p>
          <a:p>
            <a:pPr marL="381000" indent="-3810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pl-PL" sz="5500" b="1" dirty="0">
              <a:latin typeface="Arial" pitchFamily="34" charset="0"/>
              <a:cs typeface="Arial" pitchFamily="34" charset="0"/>
            </a:endParaRPr>
          </a:p>
          <a:p>
            <a:pPr marL="381000" indent="-3810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pl-PL" sz="5500" b="1" dirty="0">
                <a:latin typeface="Arial" pitchFamily="34" charset="0"/>
                <a:cs typeface="Arial" pitchFamily="34" charset="0"/>
              </a:rPr>
              <a:t>Chwiejny przebieg cukrzycy,  ze złą kontrolą metaboliczną, </a:t>
            </a:r>
          </a:p>
          <a:p>
            <a:pPr marL="381000" indent="-3810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r>
              <a:rPr lang="pl-PL" sz="5500" b="1" dirty="0">
                <a:latin typeface="Arial" pitchFamily="34" charset="0"/>
                <a:cs typeface="Arial" pitchFamily="34" charset="0"/>
              </a:rPr>
              <a:t>nawracającymi epizodami kwasicy ketonowej </a:t>
            </a:r>
          </a:p>
          <a:p>
            <a:pPr marL="381000" indent="-3810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pl-PL" sz="5500" b="1" dirty="0">
              <a:latin typeface="Arial" pitchFamily="34" charset="0"/>
              <a:cs typeface="Arial" pitchFamily="34" charset="0"/>
            </a:endParaRPr>
          </a:p>
          <a:p>
            <a:pPr marL="381000" indent="-3810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C00000"/>
              </a:buClr>
              <a:defRPr/>
            </a:pPr>
            <a:r>
              <a:rPr lang="pl-PL" sz="5500" b="1" dirty="0">
                <a:latin typeface="Arial" pitchFamily="34" charset="0"/>
                <a:cs typeface="Arial" pitchFamily="34" charset="0"/>
              </a:rPr>
              <a:t>Duże problemy emocjonalne z terapią egzogenną insuliną</a:t>
            </a:r>
          </a:p>
          <a:p>
            <a:pPr marL="381000" indent="-3810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pl-PL" sz="5500" b="1" dirty="0">
              <a:latin typeface="Arial" pitchFamily="34" charset="0"/>
              <a:cs typeface="Arial" pitchFamily="34" charset="0"/>
            </a:endParaRPr>
          </a:p>
          <a:p>
            <a:pPr marL="381000" indent="-38100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C00000"/>
              </a:buClr>
              <a:defRPr/>
            </a:pPr>
            <a:endParaRPr lang="pl-PL" sz="5500" b="1" dirty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C00000"/>
              </a:buClr>
              <a:buFont typeface="Arial" charset="0"/>
              <a:buNone/>
              <a:defRPr/>
            </a:pPr>
            <a:r>
              <a:rPr lang="pl-PL" sz="5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Cukrzyca typu 2 -</a:t>
            </a:r>
            <a:r>
              <a:rPr lang="pl-PL" sz="5500" b="1" dirty="0">
                <a:latin typeface="Arial" pitchFamily="34" charset="0"/>
                <a:cs typeface="Arial" pitchFamily="34" charset="0"/>
              </a:rPr>
              <a:t> wyczerpanie czynności komórek beta</a:t>
            </a:r>
          </a:p>
          <a:p>
            <a:pPr eaLnBrk="1" fontAlgn="auto" hangingPunct="1"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r>
              <a:rPr lang="pl-PL" sz="5500" b="1" dirty="0">
                <a:latin typeface="Arial" pitchFamily="34" charset="0"/>
                <a:cs typeface="Arial" pitchFamily="34" charset="0"/>
              </a:rPr>
              <a:t>trzustki</a:t>
            </a:r>
          </a:p>
          <a:p>
            <a:pPr eaLnBrk="1" fontAlgn="auto" hangingPunct="1">
              <a:spcAft>
                <a:spcPts val="0"/>
              </a:spcAft>
              <a:buClr>
                <a:srgbClr val="C00000"/>
              </a:buClr>
              <a:defRPr/>
            </a:pPr>
            <a:endParaRPr lang="pl-PL" sz="5500" b="1" dirty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C00000"/>
              </a:buClr>
              <a:buFont typeface="Arial" charset="0"/>
              <a:buNone/>
              <a:defRPr/>
            </a:pPr>
            <a:r>
              <a:rPr lang="pl-PL" sz="5500" b="1" dirty="0">
                <a:latin typeface="Arial" pitchFamily="34" charset="0"/>
                <a:cs typeface="Arial" pitchFamily="34" charset="0"/>
              </a:rPr>
              <a:t>Cukrzyca po przebytej całkowita resekcja trzustki- zapewnienie czynności wewnątrz i  zewnątrz wydzielniczej</a:t>
            </a:r>
          </a:p>
          <a:p>
            <a:pPr eaLnBrk="1" fontAlgn="auto" hangingPunct="1">
              <a:spcAft>
                <a:spcPts val="0"/>
              </a:spcAft>
              <a:buClr>
                <a:srgbClr val="C00000"/>
              </a:buClr>
              <a:buFont typeface="Arial" charset="0"/>
              <a:buNone/>
              <a:defRPr/>
            </a:pPr>
            <a:endParaRPr lang="pl-PL" sz="5500" b="1" dirty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C00000"/>
              </a:buClr>
              <a:buFont typeface="Arial" charset="0"/>
              <a:buNone/>
              <a:defRPr/>
            </a:pPr>
            <a:r>
              <a:rPr lang="pl-PL" sz="5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Przeszczepienie samej trzustki-  około  7% wszystkich  transplantacji trzustki</a:t>
            </a:r>
            <a:br>
              <a:rPr lang="pl-PL" sz="5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pl-PL" sz="5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None/>
              <a:defRPr/>
            </a:pPr>
            <a:endParaRPr lang="pl-PL" sz="5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4" name="Text Box 6">
            <a:extLst>
              <a:ext uri="{FF2B5EF4-FFF2-40B4-BE49-F238E27FC236}">
                <a16:creationId xmlns:a16="http://schemas.microsoft.com/office/drawing/2014/main" id="{E6246C99-66A6-3581-C8F0-AD0016AB2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33375"/>
            <a:ext cx="8647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Wskazania do przeszczepienia samej trzustki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ytuł 1">
            <a:extLst>
              <a:ext uri="{FF2B5EF4-FFF2-40B4-BE49-F238E27FC236}">
                <a16:creationId xmlns:a16="http://schemas.microsoft.com/office/drawing/2014/main" id="{05A0A8E1-A209-C650-65AF-E9FF69D295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Wpływ PTA na NC/PChN </a:t>
            </a:r>
            <a:r>
              <a:rPr lang="pl-PL" altLang="pl-PL">
                <a:solidFill>
                  <a:srgbClr val="92D050"/>
                </a:solidFill>
              </a:rPr>
              <a:t>własnych nerek </a:t>
            </a:r>
            <a:r>
              <a:rPr lang="pl-PL" altLang="pl-PL" sz="3200"/>
              <a:t>(Fioretto 1988)</a:t>
            </a:r>
          </a:p>
        </p:txBody>
      </p:sp>
      <p:sp>
        <p:nvSpPr>
          <p:cNvPr id="13315" name="Symbol zastępczy zawartości 2">
            <a:extLst>
              <a:ext uri="{FF2B5EF4-FFF2-40B4-BE49-F238E27FC236}">
                <a16:creationId xmlns:a16="http://schemas.microsoft.com/office/drawing/2014/main" id="{6E7C8F3B-FB13-A16A-95BA-5A568D11BA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/>
              <a:t>zapobieganie NC: pogrubienie GBM, przybytek macierzy mezangium po 10 latach większy w KTA</a:t>
            </a:r>
          </a:p>
          <a:p>
            <a:r>
              <a:rPr lang="pl-PL" altLang="pl-PL"/>
              <a:t>PTA vs insulina leczenie konwencjonalne:</a:t>
            </a:r>
          </a:p>
          <a:p>
            <a:pPr lvl="1"/>
            <a:r>
              <a:rPr lang="pl-PL" altLang="pl-PL"/>
              <a:t>Po 5 latach – niższy GFR po PTA </a:t>
            </a:r>
          </a:p>
          <a:p>
            <a:pPr lvl="1"/>
            <a:r>
              <a:rPr lang="pl-PL" altLang="pl-PL"/>
              <a:t>Ale: stabilizacja zmian strukturalnych typowych  dla NC, a po 10 latach regresja tych zmian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>
            <a:extLst>
              <a:ext uri="{FF2B5EF4-FFF2-40B4-BE49-F238E27FC236}">
                <a16:creationId xmlns:a16="http://schemas.microsoft.com/office/drawing/2014/main" id="{BAD4A19A-6F46-C9F2-479A-60BA9C0536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4000"/>
              <a:t>Przeszczepienie trzustki i nerki (</a:t>
            </a:r>
            <a:r>
              <a:rPr lang="pl-PL" altLang="pl-PL" sz="4000">
                <a:solidFill>
                  <a:srgbClr val="FF0000"/>
                </a:solidFill>
              </a:rPr>
              <a:t>SPK</a:t>
            </a:r>
            <a:r>
              <a:rPr lang="pl-PL" altLang="pl-PL" sz="4000"/>
              <a:t> - simultaneous pancreas – kidney)</a:t>
            </a:r>
          </a:p>
        </p:txBody>
      </p:sp>
      <p:sp>
        <p:nvSpPr>
          <p:cNvPr id="16387" name="Symbol zastępczy zawartości 2">
            <a:extLst>
              <a:ext uri="{FF2B5EF4-FFF2-40B4-BE49-F238E27FC236}">
                <a16:creationId xmlns:a16="http://schemas.microsoft.com/office/drawing/2014/main" id="{43379278-0C0F-F2BB-F7C5-56A5EBA6CF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/>
              <a:t>Początek: USA – 1966, Polska – 1988</a:t>
            </a:r>
          </a:p>
          <a:p>
            <a:endParaRPr lang="pl-PL" altLang="pl-PL"/>
          </a:p>
          <a:p>
            <a:r>
              <a:rPr lang="pl-PL" altLang="pl-PL"/>
              <a:t>Obecnie na świecie lepsze przeżycie biorców z cukrzycą typu 1 po SPK niż po TP samej nerki </a:t>
            </a:r>
          </a:p>
          <a:p>
            <a:r>
              <a:rPr lang="pl-PL" altLang="pl-PL"/>
              <a:t>Najlepsze wyniki – przeszczep wyprzedzający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A478735A-116F-2175-C398-13A28E51FA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</p:spPr>
        <p:txBody>
          <a:bodyPr/>
          <a:lstStyle/>
          <a:p>
            <a:pPr eaLnBrk="1" hangingPunct="1"/>
            <a:r>
              <a:rPr lang="pl-PL" altLang="pl-PL" sz="3600" b="1"/>
              <a:t>Opcje terapeutyczne dla pacjenta z cukrzycą i PChN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E2876E4A-3D9E-BDD3-803D-CAFE73DAEF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28775"/>
            <a:ext cx="7772400" cy="4824413"/>
          </a:xfrm>
        </p:spPr>
        <p:txBody>
          <a:bodyPr/>
          <a:lstStyle/>
          <a:p>
            <a:pPr eaLnBrk="1" hangingPunct="1">
              <a:defRPr/>
            </a:pPr>
            <a:r>
              <a:rPr lang="pl-PL" sz="2400" dirty="0"/>
              <a:t>Rozmowa z pacjentem o opcjach terapeutycznych gdy GFR&lt;30ml/min </a:t>
            </a:r>
          </a:p>
          <a:p>
            <a:pPr eaLnBrk="1" hangingPunct="1">
              <a:defRPr/>
            </a:pPr>
            <a:endParaRPr lang="pl-PL" sz="2400" dirty="0"/>
          </a:p>
          <a:p>
            <a:pPr marL="342900" lvl="1" indent="-342900" eaLnBrk="1" hangingPunct="1">
              <a:buFontTx/>
              <a:buChar char="•"/>
              <a:defRPr/>
            </a:pPr>
            <a:r>
              <a:rPr lang="pl-PL" sz="2400" b="1" dirty="0"/>
              <a:t>Przeszczepienie z pominięciem dializ - wyprzedzające – (</a:t>
            </a:r>
            <a:r>
              <a:rPr lang="pl-PL" sz="2400" b="1" dirty="0" err="1"/>
              <a:t>preemptive</a:t>
            </a:r>
            <a:r>
              <a:rPr lang="pl-PL" sz="2400" b="1" dirty="0"/>
              <a:t>): wczesne kierowanie na kwalifikację do TP</a:t>
            </a:r>
          </a:p>
          <a:p>
            <a:pPr marL="342900" lvl="1" indent="-342900" eaLnBrk="1" hangingPunct="1">
              <a:buFontTx/>
              <a:buChar char="•"/>
              <a:defRPr/>
            </a:pPr>
            <a:endParaRPr lang="pl-PL" sz="2400" b="1" dirty="0"/>
          </a:p>
          <a:p>
            <a:pPr eaLnBrk="1" hangingPunct="1">
              <a:defRPr/>
            </a:pPr>
            <a:r>
              <a:rPr lang="pl-PL" sz="2400" dirty="0"/>
              <a:t>Transplantacja gdy GFR &lt; 15ml/min</a:t>
            </a:r>
          </a:p>
          <a:p>
            <a:pPr lvl="1" eaLnBrk="1" hangingPunct="1">
              <a:defRPr/>
            </a:pPr>
            <a:r>
              <a:rPr lang="pl-PL" sz="2400" dirty="0"/>
              <a:t>Nerki (optymalnie od żywego dawcy)</a:t>
            </a:r>
          </a:p>
          <a:p>
            <a:pPr lvl="1" eaLnBrk="1" hangingPunct="1">
              <a:defRPr/>
            </a:pPr>
            <a:r>
              <a:rPr lang="pl-PL" sz="2400" dirty="0"/>
              <a:t>Trzustki i nerki</a:t>
            </a:r>
          </a:p>
          <a:p>
            <a:pPr lvl="2" eaLnBrk="1" hangingPunct="1">
              <a:defRPr/>
            </a:pPr>
            <a:r>
              <a:rPr lang="pl-PL" dirty="0"/>
              <a:t>Jednoczasowo  (SPK)</a:t>
            </a:r>
          </a:p>
          <a:p>
            <a:pPr lvl="2" eaLnBrk="1" hangingPunct="1">
              <a:defRPr/>
            </a:pPr>
            <a:r>
              <a:rPr lang="pl-PL" dirty="0"/>
              <a:t>Trzustka po nerce (PAK)</a:t>
            </a:r>
          </a:p>
          <a:p>
            <a:pPr eaLnBrk="1" hangingPunct="1">
              <a:defRPr/>
            </a:pPr>
            <a:endParaRPr lang="pl-PL" sz="2000" dirty="0"/>
          </a:p>
          <a:p>
            <a:pPr eaLnBrk="1" hangingPunct="1">
              <a:defRPr/>
            </a:pPr>
            <a:endParaRPr lang="pl-PL" sz="2000" dirty="0"/>
          </a:p>
          <a:p>
            <a:pPr eaLnBrk="1" hangingPunct="1">
              <a:defRPr/>
            </a:pPr>
            <a:endParaRPr lang="pl-PL" dirty="0"/>
          </a:p>
          <a:p>
            <a:pPr eaLnBrk="1" hangingPunct="1">
              <a:defRPr/>
            </a:pPr>
            <a:endParaRPr lang="pl-PL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1">
            <a:extLst>
              <a:ext uri="{FF2B5EF4-FFF2-40B4-BE49-F238E27FC236}">
                <a16:creationId xmlns:a16="http://schemas.microsoft.com/office/drawing/2014/main" id="{D87A01B0-69BB-7DDD-4ABA-C41E0426F3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Kwalifikacja w ct2 do SPK</a:t>
            </a:r>
            <a:br>
              <a:rPr lang="pl-PL" altLang="pl-PL"/>
            </a:br>
            <a:r>
              <a:rPr lang="pl-PL" altLang="pl-PL"/>
              <a:t> </a:t>
            </a:r>
            <a:r>
              <a:rPr lang="pl-PL" altLang="pl-PL" sz="2800"/>
              <a:t>(kryteria University of Wisconsin)</a:t>
            </a:r>
          </a:p>
        </p:txBody>
      </p:sp>
      <p:sp>
        <p:nvSpPr>
          <p:cNvPr id="22531" name="Symbol zastępczy zawartości 2">
            <a:extLst>
              <a:ext uri="{FF2B5EF4-FFF2-40B4-BE49-F238E27FC236}">
                <a16:creationId xmlns:a16="http://schemas.microsoft.com/office/drawing/2014/main" id="{2345225C-78F4-E07B-F078-84334C9C92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1700213"/>
            <a:ext cx="8353425" cy="5157787"/>
          </a:xfrm>
        </p:spPr>
        <p:txBody>
          <a:bodyPr/>
          <a:lstStyle/>
          <a:p>
            <a:r>
              <a:rPr lang="pl-PL" altLang="pl-PL"/>
              <a:t>Leczenie insuliną, zapotrzebowanie &lt; 75j/dobę</a:t>
            </a:r>
          </a:p>
          <a:p>
            <a:r>
              <a:rPr lang="pl-PL" altLang="pl-PL"/>
              <a:t>Zmienne glikemie</a:t>
            </a:r>
          </a:p>
          <a:p>
            <a:r>
              <a:rPr lang="pl-PL" altLang="pl-PL"/>
              <a:t>Czas trwania cukrzycy &gt; 5 lat</a:t>
            </a:r>
          </a:p>
          <a:p>
            <a:r>
              <a:rPr lang="pl-PL" altLang="pl-PL"/>
              <a:t>Wiek &lt; 55 r.ż</a:t>
            </a:r>
          </a:p>
          <a:p>
            <a:r>
              <a:rPr lang="pl-PL" altLang="pl-PL"/>
              <a:t>BMI &lt; 32kg/m2 </a:t>
            </a:r>
          </a:p>
          <a:p>
            <a:r>
              <a:rPr lang="pl-PL" altLang="pl-PL"/>
              <a:t>Bez (lub nieznaczne) zmiany w tętnicach wieńcowych i biodrowych</a:t>
            </a:r>
          </a:p>
          <a:p>
            <a:r>
              <a:rPr lang="pl-PL" altLang="pl-PL"/>
              <a:t>Nieobecność zespołu metabolicznego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ltimedia online 3" title="Synchronous pancreas-kidney (SPK) transplant">
            <a:hlinkClick r:id="" action="ppaction://media"/>
            <a:extLst>
              <a:ext uri="{FF2B5EF4-FFF2-40B4-BE49-F238E27FC236}">
                <a16:creationId xmlns:a16="http://schemas.microsoft.com/office/drawing/2014/main" id="{D893542B-6DEE-7875-44D4-28B97DE9250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 l="15399" r="9267"/>
          <a:stretch/>
        </p:blipFill>
        <p:spPr>
          <a:xfrm>
            <a:off x="0" y="604838"/>
            <a:ext cx="9144000" cy="5162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696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190DFD31-DC54-264C-55B1-EF8B29405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268413"/>
            <a:ext cx="874871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>
            <a:extLst>
              <a:ext uri="{FF2B5EF4-FFF2-40B4-BE49-F238E27FC236}">
                <a16:creationId xmlns:a16="http://schemas.microsoft.com/office/drawing/2014/main" id="{09FA03CC-019D-0BCA-C21A-D1E08C1EA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475" y="-315913"/>
            <a:ext cx="9972675" cy="894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>
            <a:extLst>
              <a:ext uri="{FF2B5EF4-FFF2-40B4-BE49-F238E27FC236}">
                <a16:creationId xmlns:a16="http://schemas.microsoft.com/office/drawing/2014/main" id="{20A4A194-C4B8-5523-DD2C-127AD8DDE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8" y="609600"/>
            <a:ext cx="9840912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rgbClr val="FFCC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l-PL">
                <a:cs typeface="Arial" panose="020B0604020202020204" pitchFamily="34" charset="0"/>
              </a:rPr>
              <a:t>Trzustka jest grucz</a:t>
            </a:r>
            <a:r>
              <a:rPr lang="pl-PL" altLang="pl-PL">
                <a:cs typeface="Arial" panose="020B0604020202020204" pitchFamily="34" charset="0"/>
              </a:rPr>
              <a:t>oł</a:t>
            </a:r>
            <a:r>
              <a:rPr lang="en-GB" altLang="pl-PL">
                <a:cs typeface="Arial" panose="020B0604020202020204" pitchFamily="34" charset="0"/>
              </a:rPr>
              <a:t>em wewn</a:t>
            </a:r>
            <a:r>
              <a:rPr lang="pl-PL" altLang="pl-PL">
                <a:cs typeface="Arial" panose="020B0604020202020204" pitchFamily="34" charset="0"/>
              </a:rPr>
              <a:t>ą</a:t>
            </a:r>
            <a:r>
              <a:rPr lang="en-GB" altLang="pl-PL">
                <a:cs typeface="Arial" panose="020B0604020202020204" pitchFamily="34" charset="0"/>
              </a:rPr>
              <a:t>trz- i zewnątrzwydzielniczym</a:t>
            </a:r>
          </a:p>
          <a:p>
            <a:pPr algn="r">
              <a:spcBef>
                <a:spcPts val="1500"/>
              </a:spcBef>
              <a:buClr>
                <a:srgbClr val="FFCC00"/>
              </a:buClr>
              <a:buSzPct val="100000"/>
              <a:buFont typeface="Arial" panose="020B0604020202020204" pitchFamily="34" charset="0"/>
              <a:buNone/>
            </a:pPr>
            <a:endParaRPr lang="en-GB" altLang="pl-PL">
              <a:cs typeface="Arial" panose="020B0604020202020204" pitchFamily="34" charset="0"/>
            </a:endParaRP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0C6718FA-07A7-7F49-4DB0-517B209EB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8569325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6" name="Rectangle 4">
            <a:extLst>
              <a:ext uri="{FF2B5EF4-FFF2-40B4-BE49-F238E27FC236}">
                <a16:creationId xmlns:a16="http://schemas.microsoft.com/office/drawing/2014/main" id="{1124E447-76E3-E962-6FAA-5B46EE61A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805488"/>
            <a:ext cx="7056437" cy="503237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5F68CCF3-ABE4-BAE6-7D15-6A723DB26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445125"/>
            <a:ext cx="2016125" cy="360363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4038" name="Text Box 6">
            <a:extLst>
              <a:ext uri="{FF2B5EF4-FFF2-40B4-BE49-F238E27FC236}">
                <a16:creationId xmlns:a16="http://schemas.microsoft.com/office/drawing/2014/main" id="{FE11BC91-BEAF-07ED-0B10-A8A70E6DE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5516563"/>
            <a:ext cx="24479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l-PL" sz="1400" b="1">
                <a:solidFill>
                  <a:srgbClr val="000000"/>
                </a:solidFill>
                <a:cs typeface="Arial" panose="020B0604020202020204" pitchFamily="34" charset="0"/>
              </a:rPr>
              <a:t>Insulina             Peptyd C</a:t>
            </a:r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94941218-9A18-B9DD-ACC4-BF57E2C9E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4724400"/>
            <a:ext cx="865188" cy="2159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4040" name="Text Box 8">
            <a:extLst>
              <a:ext uri="{FF2B5EF4-FFF2-40B4-BE49-F238E27FC236}">
                <a16:creationId xmlns:a16="http://schemas.microsoft.com/office/drawing/2014/main" id="{9486F03C-83B1-025A-A56C-51B3ECC1E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4724400"/>
            <a:ext cx="11509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l-PL" sz="1400" b="1">
                <a:solidFill>
                  <a:srgbClr val="000000"/>
                </a:solidFill>
                <a:cs typeface="Arial" panose="020B0604020202020204" pitchFamily="34" charset="0"/>
              </a:rPr>
              <a:t>Proinsulina</a:t>
            </a:r>
          </a:p>
        </p:txBody>
      </p:sp>
      <p:sp>
        <p:nvSpPr>
          <p:cNvPr id="44041" name="Rectangle 9">
            <a:extLst>
              <a:ext uri="{FF2B5EF4-FFF2-40B4-BE49-F238E27FC236}">
                <a16:creationId xmlns:a16="http://schemas.microsoft.com/office/drawing/2014/main" id="{BCF33329-79C0-B430-547E-4E54C1793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4365625"/>
            <a:ext cx="1008062" cy="2159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4042" name="Text Box 10">
            <a:extLst>
              <a:ext uri="{FF2B5EF4-FFF2-40B4-BE49-F238E27FC236}">
                <a16:creationId xmlns:a16="http://schemas.microsoft.com/office/drawing/2014/main" id="{7A44D839-4AC1-E06E-18E1-2AE089271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4276725"/>
            <a:ext cx="15843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l-PL" sz="1400" b="1">
                <a:solidFill>
                  <a:srgbClr val="000000"/>
                </a:solidFill>
                <a:cs typeface="Arial" panose="020B0604020202020204" pitchFamily="34" charset="0"/>
              </a:rPr>
              <a:t>        Komórka β</a:t>
            </a:r>
          </a:p>
        </p:txBody>
      </p:sp>
      <p:sp>
        <p:nvSpPr>
          <p:cNvPr id="44043" name="Rectangle 11">
            <a:extLst>
              <a:ext uri="{FF2B5EF4-FFF2-40B4-BE49-F238E27FC236}">
                <a16:creationId xmlns:a16="http://schemas.microsoft.com/office/drawing/2014/main" id="{E580B431-7E31-413C-8223-C3B21F9DD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292600"/>
            <a:ext cx="1008062" cy="2889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4044" name="Text Box 12">
            <a:extLst>
              <a:ext uri="{FF2B5EF4-FFF2-40B4-BE49-F238E27FC236}">
                <a16:creationId xmlns:a16="http://schemas.microsoft.com/office/drawing/2014/main" id="{FA99808B-74A1-401B-C9F9-10EDD531E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4292600"/>
            <a:ext cx="11525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l-PL" sz="1400" b="1">
                <a:solidFill>
                  <a:srgbClr val="000000"/>
                </a:solidFill>
                <a:cs typeface="Arial" panose="020B0604020202020204" pitchFamily="34" charset="0"/>
              </a:rPr>
              <a:t>Komórka α</a:t>
            </a:r>
          </a:p>
        </p:txBody>
      </p:sp>
      <p:sp>
        <p:nvSpPr>
          <p:cNvPr id="44045" name="Rectangle 13">
            <a:extLst>
              <a:ext uri="{FF2B5EF4-FFF2-40B4-BE49-F238E27FC236}">
                <a16:creationId xmlns:a16="http://schemas.microsoft.com/office/drawing/2014/main" id="{41978BF8-F792-BECD-494E-24F6C2298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5445125"/>
            <a:ext cx="863600" cy="2889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4046" name="Text Box 14">
            <a:extLst>
              <a:ext uri="{FF2B5EF4-FFF2-40B4-BE49-F238E27FC236}">
                <a16:creationId xmlns:a16="http://schemas.microsoft.com/office/drawing/2014/main" id="{008F793B-2C60-9233-F9F6-7188D2E61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516563"/>
            <a:ext cx="100806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l-PL" sz="1400" b="1">
                <a:solidFill>
                  <a:srgbClr val="000000"/>
                </a:solidFill>
                <a:cs typeface="Arial" panose="020B0604020202020204" pitchFamily="34" charset="0"/>
              </a:rPr>
              <a:t>Glukagon</a:t>
            </a:r>
          </a:p>
        </p:txBody>
      </p:sp>
      <p:sp>
        <p:nvSpPr>
          <p:cNvPr id="44047" name="Rectangle 15">
            <a:extLst>
              <a:ext uri="{FF2B5EF4-FFF2-40B4-BE49-F238E27FC236}">
                <a16:creationId xmlns:a16="http://schemas.microsoft.com/office/drawing/2014/main" id="{C6CEAF38-4067-6BE9-DFD4-8123174D4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5445125"/>
            <a:ext cx="1368425" cy="360363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4048" name="Text Box 16">
            <a:extLst>
              <a:ext uri="{FF2B5EF4-FFF2-40B4-BE49-F238E27FC236}">
                <a16:creationId xmlns:a16="http://schemas.microsoft.com/office/drawing/2014/main" id="{6FD24693-EE56-7A48-C48B-E14A76A95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5516563"/>
            <a:ext cx="17287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l-PL" sz="1400" b="1">
                <a:solidFill>
                  <a:srgbClr val="000000"/>
                </a:solidFill>
                <a:cs typeface="Arial" panose="020B0604020202020204" pitchFamily="34" charset="0"/>
              </a:rPr>
              <a:t>Somatostatyna</a:t>
            </a:r>
          </a:p>
        </p:txBody>
      </p:sp>
      <p:sp>
        <p:nvSpPr>
          <p:cNvPr id="44049" name="Rectangle 17">
            <a:extLst>
              <a:ext uri="{FF2B5EF4-FFF2-40B4-BE49-F238E27FC236}">
                <a16:creationId xmlns:a16="http://schemas.microsoft.com/office/drawing/2014/main" id="{8F053C21-B2FD-7851-AE38-F6FA2A859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850" y="4437063"/>
            <a:ext cx="863600" cy="144462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4050" name="Text Box 18">
            <a:extLst>
              <a:ext uri="{FF2B5EF4-FFF2-40B4-BE49-F238E27FC236}">
                <a16:creationId xmlns:a16="http://schemas.microsoft.com/office/drawing/2014/main" id="{AA60E0C3-9AF7-9F70-60E4-9932E9DD4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4348163"/>
            <a:ext cx="20875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l-PL" sz="1400" b="1">
                <a:solidFill>
                  <a:srgbClr val="000000"/>
                </a:solidFill>
                <a:cs typeface="Arial" panose="020B0604020202020204" pitchFamily="34" charset="0"/>
              </a:rPr>
              <a:t>Komórka δ</a:t>
            </a:r>
          </a:p>
        </p:txBody>
      </p:sp>
      <p:sp>
        <p:nvSpPr>
          <p:cNvPr id="44051" name="Rectangle 19">
            <a:extLst>
              <a:ext uri="{FF2B5EF4-FFF2-40B4-BE49-F238E27FC236}">
                <a16:creationId xmlns:a16="http://schemas.microsoft.com/office/drawing/2014/main" id="{600E97CF-CA04-07DB-A3C6-F748F0CA4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3357563"/>
            <a:ext cx="1008062" cy="2159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4052" name="Text Box 20">
            <a:extLst>
              <a:ext uri="{FF2B5EF4-FFF2-40B4-BE49-F238E27FC236}">
                <a16:creationId xmlns:a16="http://schemas.microsoft.com/office/drawing/2014/main" id="{BB8923FE-5CDA-BDD8-3B2A-3B143D8F9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3340100"/>
            <a:ext cx="7937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l-PL" sz="1400" b="1">
                <a:solidFill>
                  <a:srgbClr val="000000"/>
                </a:solidFill>
                <a:cs typeface="Arial" panose="020B0604020202020204" pitchFamily="34" charset="0"/>
              </a:rPr>
              <a:t>Jelito</a:t>
            </a:r>
          </a:p>
        </p:txBody>
      </p:sp>
      <p:sp>
        <p:nvSpPr>
          <p:cNvPr id="44053" name="Rectangle 21">
            <a:extLst>
              <a:ext uri="{FF2B5EF4-FFF2-40B4-BE49-F238E27FC236}">
                <a16:creationId xmlns:a16="http://schemas.microsoft.com/office/drawing/2014/main" id="{5AE43B65-70B2-AB4E-0FD3-369697CC1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997200"/>
            <a:ext cx="792162" cy="2159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4054" name="Text Box 22">
            <a:extLst>
              <a:ext uri="{FF2B5EF4-FFF2-40B4-BE49-F238E27FC236}">
                <a16:creationId xmlns:a16="http://schemas.microsoft.com/office/drawing/2014/main" id="{204BC77D-6B4E-E6D4-F8FC-5FD7530B4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997200"/>
            <a:ext cx="100806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l-PL" sz="1400" b="1">
                <a:solidFill>
                  <a:srgbClr val="000000"/>
                </a:solidFill>
                <a:cs typeface="Arial" panose="020B0604020202020204" pitchFamily="34" charset="0"/>
              </a:rPr>
              <a:t>Trzustka</a:t>
            </a:r>
          </a:p>
        </p:txBody>
      </p:sp>
      <p:sp>
        <p:nvSpPr>
          <p:cNvPr id="44055" name="Rectangle 23">
            <a:extLst>
              <a:ext uri="{FF2B5EF4-FFF2-40B4-BE49-F238E27FC236}">
                <a16:creationId xmlns:a16="http://schemas.microsoft.com/office/drawing/2014/main" id="{4979D0A4-2200-D316-339A-E0214FD3E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565400"/>
            <a:ext cx="792162" cy="2159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4056" name="Text Box 24">
            <a:extLst>
              <a:ext uri="{FF2B5EF4-FFF2-40B4-BE49-F238E27FC236}">
                <a16:creationId xmlns:a16="http://schemas.microsoft.com/office/drawing/2014/main" id="{0ED65213-7BEC-6C86-F54B-70844E846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2565400"/>
            <a:ext cx="10795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l-PL" sz="1400" b="1">
                <a:solidFill>
                  <a:srgbClr val="000000"/>
                </a:solidFill>
                <a:cs typeface="Arial" panose="020B0604020202020204" pitchFamily="34" charset="0"/>
              </a:rPr>
              <a:t>Żołądek</a:t>
            </a:r>
          </a:p>
        </p:txBody>
      </p:sp>
      <p:sp>
        <p:nvSpPr>
          <p:cNvPr id="44057" name="Rectangle 25">
            <a:extLst>
              <a:ext uri="{FF2B5EF4-FFF2-40B4-BE49-F238E27FC236}">
                <a16:creationId xmlns:a16="http://schemas.microsoft.com/office/drawing/2014/main" id="{E7F17A65-7FE9-BFF5-0FD3-4C941DDFC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708275"/>
            <a:ext cx="504825" cy="2889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4058" name="Rectangle 26">
            <a:extLst>
              <a:ext uri="{FF2B5EF4-FFF2-40B4-BE49-F238E27FC236}">
                <a16:creationId xmlns:a16="http://schemas.microsoft.com/office/drawing/2014/main" id="{3A3D7389-D949-52EF-246D-23C0249CE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41438"/>
            <a:ext cx="144463" cy="5256212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4059" name="Text Box 27">
            <a:extLst>
              <a:ext uri="{FF2B5EF4-FFF2-40B4-BE49-F238E27FC236}">
                <a16:creationId xmlns:a16="http://schemas.microsoft.com/office/drawing/2014/main" id="{10AF0E41-4570-926B-A93F-8B072CDE4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2692400"/>
            <a:ext cx="104298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l-PL" sz="1400" b="1">
                <a:solidFill>
                  <a:srgbClr val="000000"/>
                </a:solidFill>
                <a:cs typeface="Arial" panose="020B0604020202020204" pitchFamily="34" charset="0"/>
              </a:rPr>
              <a:t>Wątroba</a:t>
            </a:r>
          </a:p>
        </p:txBody>
      </p:sp>
      <p:sp>
        <p:nvSpPr>
          <p:cNvPr id="44060" name="Rectangle 28">
            <a:extLst>
              <a:ext uri="{FF2B5EF4-FFF2-40B4-BE49-F238E27FC236}">
                <a16:creationId xmlns:a16="http://schemas.microsoft.com/office/drawing/2014/main" id="{85441064-BBA5-D59A-72A3-4F276B226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205038"/>
            <a:ext cx="935038" cy="144462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4061" name="Text Box 29">
            <a:extLst>
              <a:ext uri="{FF2B5EF4-FFF2-40B4-BE49-F238E27FC236}">
                <a16:creationId xmlns:a16="http://schemas.microsoft.com/office/drawing/2014/main" id="{CF2CF2CB-6807-7350-0326-729E2AA2A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133600"/>
            <a:ext cx="12969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l-PL" sz="1400" b="1">
                <a:solidFill>
                  <a:srgbClr val="000000"/>
                </a:solidFill>
                <a:cs typeface="Arial" panose="020B0604020202020204" pitchFamily="34" charset="0"/>
              </a:rPr>
              <a:t>Dwunastnica</a:t>
            </a:r>
          </a:p>
        </p:txBody>
      </p:sp>
      <p:sp>
        <p:nvSpPr>
          <p:cNvPr id="44062" name="Rectangle 30">
            <a:extLst>
              <a:ext uri="{FF2B5EF4-FFF2-40B4-BE49-F238E27FC236}">
                <a16:creationId xmlns:a16="http://schemas.microsoft.com/office/drawing/2014/main" id="{2E4B4256-4FB6-B619-0493-7AA59CF5C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2420938"/>
            <a:ext cx="720725" cy="2159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4063" name="Text Box 31">
            <a:extLst>
              <a:ext uri="{FF2B5EF4-FFF2-40B4-BE49-F238E27FC236}">
                <a16:creationId xmlns:a16="http://schemas.microsoft.com/office/drawing/2014/main" id="{2F4B61FE-7F8B-6686-AFD0-6D54C34F6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420938"/>
            <a:ext cx="10810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l-PL" sz="1400" b="1">
                <a:solidFill>
                  <a:srgbClr val="000000"/>
                </a:solidFill>
                <a:cs typeface="Arial" panose="020B0604020202020204" pitchFamily="34" charset="0"/>
              </a:rPr>
              <a:t>Trzustka</a:t>
            </a:r>
          </a:p>
        </p:txBody>
      </p:sp>
      <p:sp>
        <p:nvSpPr>
          <p:cNvPr id="44064" name="Rectangle 32">
            <a:extLst>
              <a:ext uri="{FF2B5EF4-FFF2-40B4-BE49-F238E27FC236}">
                <a16:creationId xmlns:a16="http://schemas.microsoft.com/office/drawing/2014/main" id="{E3373A28-3217-EB1C-466F-FBCDF3A1E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3068638"/>
            <a:ext cx="1800225" cy="4318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4065" name="Text Box 33">
            <a:extLst>
              <a:ext uri="{FF2B5EF4-FFF2-40B4-BE49-F238E27FC236}">
                <a16:creationId xmlns:a16="http://schemas.microsoft.com/office/drawing/2014/main" id="{F200D7B0-1846-77CB-C1B1-571548796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3141663"/>
            <a:ext cx="17272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8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l-PL" sz="1400" b="1">
                <a:solidFill>
                  <a:srgbClr val="000000"/>
                </a:solidFill>
                <a:cs typeface="Arial" panose="020B0604020202020204" pitchFamily="34" charset="0"/>
              </a:rPr>
              <a:t>Wysepka Langerhansa</a:t>
            </a:r>
          </a:p>
        </p:txBody>
      </p:sp>
      <p:sp>
        <p:nvSpPr>
          <p:cNvPr id="44066" name="Rectangle 34">
            <a:extLst>
              <a:ext uri="{FF2B5EF4-FFF2-40B4-BE49-F238E27FC236}">
                <a16:creationId xmlns:a16="http://schemas.microsoft.com/office/drawing/2014/main" id="{35646EC0-74D2-B8A8-8602-C941D8E06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789363"/>
            <a:ext cx="936625" cy="2159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4067" name="Text Box 35">
            <a:extLst>
              <a:ext uri="{FF2B5EF4-FFF2-40B4-BE49-F238E27FC236}">
                <a16:creationId xmlns:a16="http://schemas.microsoft.com/office/drawing/2014/main" id="{B855C926-F3C1-1662-0DD7-F050FB98C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3860800"/>
            <a:ext cx="13684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l-PL" sz="1400" b="1">
                <a:solidFill>
                  <a:srgbClr val="000000"/>
                </a:solidFill>
                <a:cs typeface="Arial" panose="020B0604020202020204" pitchFamily="34" charset="0"/>
              </a:rPr>
              <a:t>Naczynia krwionośne</a:t>
            </a:r>
          </a:p>
        </p:txBody>
      </p:sp>
      <p:sp>
        <p:nvSpPr>
          <p:cNvPr id="44068" name="Rectangle 36">
            <a:extLst>
              <a:ext uri="{FF2B5EF4-FFF2-40B4-BE49-F238E27FC236}">
                <a16:creationId xmlns:a16="http://schemas.microsoft.com/office/drawing/2014/main" id="{373E34C4-E2F9-F0D4-592A-8312F3495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1412875"/>
            <a:ext cx="1728787" cy="287338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4069" name="Text Box 37">
            <a:extLst>
              <a:ext uri="{FF2B5EF4-FFF2-40B4-BE49-F238E27FC236}">
                <a16:creationId xmlns:a16="http://schemas.microsoft.com/office/drawing/2014/main" id="{5202033B-AC04-1633-93C2-7AD47F929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1468438"/>
            <a:ext cx="21590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875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en-GB" altLang="pl-PL" sz="1400" b="1">
                <a:solidFill>
                  <a:srgbClr val="000000"/>
                </a:solidFill>
                <a:cs typeface="Arial" panose="020B0604020202020204" pitchFamily="34" charset="0"/>
              </a:rPr>
              <a:t>Komórki egzokrynne</a:t>
            </a:r>
          </a:p>
        </p:txBody>
      </p:sp>
      <p:sp>
        <p:nvSpPr>
          <p:cNvPr id="44070" name="Rectangle 38">
            <a:extLst>
              <a:ext uri="{FF2B5EF4-FFF2-40B4-BE49-F238E27FC236}">
                <a16:creationId xmlns:a16="http://schemas.microsoft.com/office/drawing/2014/main" id="{70CF4581-4D91-8B64-4C38-E778B1B26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581400"/>
            <a:ext cx="7620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az 1">
            <a:extLst>
              <a:ext uri="{FF2B5EF4-FFF2-40B4-BE49-F238E27FC236}">
                <a16:creationId xmlns:a16="http://schemas.microsoft.com/office/drawing/2014/main" id="{4A9993C0-56B6-87FF-9EEA-45005AB9D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492375"/>
            <a:ext cx="3095625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ytuł 2">
            <a:extLst>
              <a:ext uri="{FF2B5EF4-FFF2-40B4-BE49-F238E27FC236}">
                <a16:creationId xmlns:a16="http://schemas.microsoft.com/office/drawing/2014/main" id="{0B525014-6FC6-4D0A-1B74-F1BF3F290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TP trzustki i nerki po tej samej stronie </a:t>
            </a:r>
            <a:r>
              <a:rPr lang="en-US" altLang="pl-PL" sz="1800"/>
              <a:t>Papachristos, Ann Transplant 2019</a:t>
            </a:r>
            <a:endParaRPr lang="pl-PL" altLang="pl-PL" sz="1800"/>
          </a:p>
        </p:txBody>
      </p:sp>
      <p:sp>
        <p:nvSpPr>
          <p:cNvPr id="26628" name="Symbol zastępczy zawartości 3">
            <a:extLst>
              <a:ext uri="{FF2B5EF4-FFF2-40B4-BE49-F238E27FC236}">
                <a16:creationId xmlns:a16="http://schemas.microsoft.com/office/drawing/2014/main" id="{B36FD6AE-61F3-6BE1-5A25-BC80956536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l-PL" altLang="pl-P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88ABF6-BB95-9CB7-6B50-9C3526C88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9144000" cy="67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>
            <a:extLst>
              <a:ext uri="{FF2B5EF4-FFF2-40B4-BE49-F238E27FC236}">
                <a16:creationId xmlns:a16="http://schemas.microsoft.com/office/drawing/2014/main" id="{F08E7821-2CD5-13D6-D6DC-E9923621CD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08050"/>
          </a:xfrm>
        </p:spPr>
        <p:txBody>
          <a:bodyPr/>
          <a:lstStyle/>
          <a:p>
            <a:r>
              <a:rPr lang="pl-PL" altLang="pl-PL" sz="3600"/>
              <a:t>Wczesna utrata trzustki przeszczepionej</a:t>
            </a:r>
          </a:p>
        </p:txBody>
      </p:sp>
      <p:sp>
        <p:nvSpPr>
          <p:cNvPr id="29699" name="Symbol zastępczy zawartości 2">
            <a:extLst>
              <a:ext uri="{FF2B5EF4-FFF2-40B4-BE49-F238E27FC236}">
                <a16:creationId xmlns:a16="http://schemas.microsoft.com/office/drawing/2014/main" id="{DC936610-8A2F-695B-42C5-F08EF84587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981075"/>
            <a:ext cx="7772400" cy="5876925"/>
          </a:xfrm>
        </p:spPr>
        <p:txBody>
          <a:bodyPr/>
          <a:lstStyle/>
          <a:p>
            <a:r>
              <a:rPr lang="pl-PL" altLang="pl-PL"/>
              <a:t>Częstość – 8-10%, najczęściej zakrzepica (usg doppler, angio-CT)</a:t>
            </a:r>
          </a:p>
          <a:p>
            <a:r>
              <a:rPr lang="pl-PL" altLang="pl-PL"/>
              <a:t>Czynniki ryzyka:</a:t>
            </a:r>
          </a:p>
          <a:p>
            <a:pPr lvl="1"/>
            <a:r>
              <a:rPr lang="pl-PL" altLang="pl-PL"/>
              <a:t>Dawca: </a:t>
            </a:r>
          </a:p>
          <a:p>
            <a:pPr lvl="2"/>
            <a:r>
              <a:rPr lang="pl-PL" altLang="pl-PL"/>
              <a:t>wiek&gt; 50r.ż, </a:t>
            </a:r>
          </a:p>
          <a:p>
            <a:pPr lvl="2"/>
            <a:r>
              <a:rPr lang="pl-PL" altLang="pl-PL"/>
              <a:t>BMI&gt;30kg/m2, </a:t>
            </a:r>
          </a:p>
          <a:p>
            <a:pPr lvl="2"/>
            <a:r>
              <a:rPr lang="pl-PL" altLang="pl-PL"/>
              <a:t>kreat&gt;2,5mg/dl, </a:t>
            </a:r>
          </a:p>
          <a:p>
            <a:pPr lvl="2"/>
            <a:r>
              <a:rPr lang="pl-PL" altLang="pl-PL"/>
              <a:t>CIT&gt;20h </a:t>
            </a:r>
          </a:p>
          <a:p>
            <a:pPr lvl="2"/>
            <a:r>
              <a:rPr lang="pl-PL" altLang="pl-PL">
                <a:sym typeface="Wingdings" panose="05000000000000000000" pitchFamily="2" charset="2"/>
              </a:rPr>
              <a:t> </a:t>
            </a:r>
            <a:r>
              <a:rPr lang="pl-PL" altLang="pl-PL">
                <a:solidFill>
                  <a:srgbClr val="FF0000"/>
                </a:solidFill>
                <a:sym typeface="Wingdings" panose="05000000000000000000" pitchFamily="2" charset="2"/>
              </a:rPr>
              <a:t>Pancreas Donor Risk Index</a:t>
            </a:r>
          </a:p>
          <a:p>
            <a:pPr lvl="1"/>
            <a:r>
              <a:rPr lang="pl-PL" altLang="pl-PL">
                <a:sym typeface="Wingdings" panose="05000000000000000000" pitchFamily="2" charset="2"/>
              </a:rPr>
              <a:t>Biorca: </a:t>
            </a:r>
          </a:p>
          <a:p>
            <a:pPr lvl="2"/>
            <a:r>
              <a:rPr lang="pl-PL" altLang="pl-PL">
                <a:sym typeface="Wingdings" panose="05000000000000000000" pitchFamily="2" charset="2"/>
              </a:rPr>
              <a:t>wiek&gt;45r.ż.</a:t>
            </a:r>
          </a:p>
          <a:p>
            <a:pPr lvl="2"/>
            <a:r>
              <a:rPr lang="pl-PL" altLang="pl-PL">
                <a:solidFill>
                  <a:srgbClr val="FF0000"/>
                </a:solidFill>
                <a:sym typeface="Wingdings" panose="05000000000000000000" pitchFamily="2" charset="2"/>
              </a:rPr>
              <a:t>BMI&gt;30kg/m2</a:t>
            </a:r>
            <a:endParaRPr lang="pl-PL" altLang="pl-PL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3">
            <a:extLst>
              <a:ext uri="{FF2B5EF4-FFF2-40B4-BE49-F238E27FC236}">
                <a16:creationId xmlns:a16="http://schemas.microsoft.com/office/drawing/2014/main" id="{39A32948-54E1-A286-BF99-3D36596602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12875"/>
          </a:xfrm>
        </p:spPr>
        <p:txBody>
          <a:bodyPr/>
          <a:lstStyle/>
          <a:p>
            <a:r>
              <a:rPr lang="pl-PL" altLang="pl-PL"/>
              <a:t>Powikłania po TP trzustki - cd</a:t>
            </a:r>
          </a:p>
        </p:txBody>
      </p:sp>
      <p:sp>
        <p:nvSpPr>
          <p:cNvPr id="30723" name="Symbol zastępczy zawartości 4">
            <a:extLst>
              <a:ext uri="{FF2B5EF4-FFF2-40B4-BE49-F238E27FC236}">
                <a16:creationId xmlns:a16="http://schemas.microsoft.com/office/drawing/2014/main" id="{E50D1ED4-D7C8-4322-67D8-4878D27AD5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125538"/>
            <a:ext cx="7772400" cy="5616575"/>
          </a:xfrm>
        </p:spPr>
        <p:txBody>
          <a:bodyPr/>
          <a:lstStyle/>
          <a:p>
            <a:pPr lvl="1"/>
            <a:r>
              <a:rPr lang="pl-PL" altLang="pl-PL">
                <a:solidFill>
                  <a:srgbClr val="FFC000"/>
                </a:solidFill>
              </a:rPr>
              <a:t>Chirurgiczne </a:t>
            </a:r>
          </a:p>
          <a:p>
            <a:pPr lvl="2"/>
            <a:r>
              <a:rPr lang="pl-PL" altLang="pl-PL"/>
              <a:t>zakrzepica</a:t>
            </a:r>
          </a:p>
          <a:p>
            <a:pPr lvl="2"/>
            <a:r>
              <a:rPr lang="pl-PL" altLang="pl-PL"/>
              <a:t>krwawienie</a:t>
            </a:r>
          </a:p>
          <a:p>
            <a:pPr lvl="2"/>
            <a:r>
              <a:rPr lang="pl-PL" altLang="pl-PL"/>
              <a:t>zapalenie trzustki przeszczepionej</a:t>
            </a:r>
          </a:p>
          <a:p>
            <a:pPr lvl="2"/>
            <a:r>
              <a:rPr lang="pl-PL" altLang="pl-PL"/>
              <a:t>przeciek soku trzustkowego  </a:t>
            </a:r>
          </a:p>
          <a:p>
            <a:pPr lvl="2"/>
            <a:r>
              <a:rPr lang="pl-PL" altLang="pl-PL"/>
              <a:t>ropień</a:t>
            </a:r>
          </a:p>
          <a:p>
            <a:pPr lvl="2"/>
            <a:r>
              <a:rPr lang="pl-PL" altLang="pl-PL"/>
              <a:t>przetoka trzustkowo-jelitowa</a:t>
            </a:r>
          </a:p>
          <a:p>
            <a:pPr lvl="1"/>
            <a:r>
              <a:rPr lang="pl-PL" altLang="pl-PL"/>
              <a:t>Zakażenia</a:t>
            </a:r>
          </a:p>
          <a:p>
            <a:pPr lvl="1"/>
            <a:r>
              <a:rPr lang="pl-PL" altLang="pl-PL"/>
              <a:t>Sercowo-naczyniowe</a:t>
            </a:r>
          </a:p>
          <a:p>
            <a:pPr lvl="1"/>
            <a:r>
              <a:rPr lang="pl-PL" altLang="pl-PL"/>
              <a:t>Odrzucanie ostre, przewlekłe</a:t>
            </a:r>
          </a:p>
          <a:p>
            <a:pPr lvl="1"/>
            <a:r>
              <a:rPr lang="pl-PL" altLang="pl-PL"/>
              <a:t>Nowotwory</a:t>
            </a:r>
          </a:p>
          <a:p>
            <a:endParaRPr lang="pl-PL" altLang="pl-PL"/>
          </a:p>
          <a:p>
            <a:endParaRPr lang="pl-PL" altLang="pl-PL"/>
          </a:p>
          <a:p>
            <a:endParaRPr lang="pl-PL" altLang="pl-PL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>
            <a:extLst>
              <a:ext uri="{FF2B5EF4-FFF2-40B4-BE49-F238E27FC236}">
                <a16:creationId xmlns:a16="http://schemas.microsoft.com/office/drawing/2014/main" id="{836D9E74-B7AA-906F-4E91-FA07EC0C0D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Inne powikłania </a:t>
            </a:r>
          </a:p>
        </p:txBody>
      </p:sp>
      <p:sp>
        <p:nvSpPr>
          <p:cNvPr id="31747" name="Symbol zastępczy zawartości 2">
            <a:extLst>
              <a:ext uri="{FF2B5EF4-FFF2-40B4-BE49-F238E27FC236}">
                <a16:creationId xmlns:a16="http://schemas.microsoft.com/office/drawing/2014/main" id="{F86BA7FA-8E3B-291F-A7A7-23B1A723B2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188" y="1989138"/>
            <a:ext cx="7772400" cy="4114800"/>
          </a:xfrm>
        </p:spPr>
        <p:txBody>
          <a:bodyPr/>
          <a:lstStyle/>
          <a:p>
            <a:r>
              <a:rPr lang="pl-PL" altLang="pl-PL"/>
              <a:t>W zespoleniu z pęcherzem:</a:t>
            </a:r>
          </a:p>
          <a:p>
            <a:pPr lvl="1"/>
            <a:r>
              <a:rPr lang="pl-PL" altLang="pl-PL"/>
              <a:t>kwasica metaboliczna (suplementacja 100-150mEq sody/dobę)</a:t>
            </a:r>
          </a:p>
          <a:p>
            <a:pPr lvl="1"/>
            <a:r>
              <a:rPr lang="pl-PL" altLang="pl-PL"/>
              <a:t>hipowolemia, hiponatremia</a:t>
            </a:r>
          </a:p>
          <a:p>
            <a:pPr lvl="1"/>
            <a:r>
              <a:rPr lang="pl-PL" altLang="pl-PL"/>
              <a:t>zapalenie trzustki</a:t>
            </a:r>
          </a:p>
          <a:p>
            <a:pPr lvl="1"/>
            <a:r>
              <a:rPr lang="pl-PL" altLang="pl-PL"/>
              <a:t>zakażenie układu moczowego</a:t>
            </a:r>
          </a:p>
          <a:p>
            <a:pPr lvl="1"/>
            <a:r>
              <a:rPr lang="pl-PL" altLang="pl-PL"/>
              <a:t>powikłania urologiczne</a:t>
            </a:r>
          </a:p>
          <a:p>
            <a:r>
              <a:rPr lang="pl-PL" altLang="pl-PL"/>
              <a:t>Konwersja zespolenia – po 3 latach -17%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1">
            <a:extLst>
              <a:ext uri="{FF2B5EF4-FFF2-40B4-BE49-F238E27FC236}">
                <a16:creationId xmlns:a16="http://schemas.microsoft.com/office/drawing/2014/main" id="{F4399F96-4EA2-1464-2665-F299CD78AC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Przyczyny utraty funkcji trzustki</a:t>
            </a:r>
          </a:p>
        </p:txBody>
      </p:sp>
      <p:sp>
        <p:nvSpPr>
          <p:cNvPr id="32771" name="Symbol zastępczy zawartości 2">
            <a:extLst>
              <a:ext uri="{FF2B5EF4-FFF2-40B4-BE49-F238E27FC236}">
                <a16:creationId xmlns:a16="http://schemas.microsoft.com/office/drawing/2014/main" id="{05376598-DB56-E7C1-6358-E9F0D07387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/>
              <a:t>Ostre odrzucanie</a:t>
            </a:r>
          </a:p>
          <a:p>
            <a:r>
              <a:rPr lang="pl-PL" altLang="pl-PL"/>
              <a:t>Przewlekła dysfunkcja: </a:t>
            </a:r>
          </a:p>
          <a:p>
            <a:pPr lvl="1"/>
            <a:r>
              <a:rPr lang="pl-PL" altLang="pl-PL">
                <a:solidFill>
                  <a:srgbClr val="FF0000"/>
                </a:solidFill>
              </a:rPr>
              <a:t>alloimmunizacja</a:t>
            </a:r>
          </a:p>
          <a:p>
            <a:pPr lvl="1"/>
            <a:r>
              <a:rPr lang="pl-PL" altLang="pl-PL"/>
              <a:t>„wyczerpanie się” wysepek</a:t>
            </a:r>
          </a:p>
          <a:p>
            <a:pPr lvl="1"/>
            <a:r>
              <a:rPr lang="pl-PL" altLang="pl-PL"/>
              <a:t>autoimmunizacja – nawrót cukrzycy t.1 (7-8% po 6 latach)</a:t>
            </a:r>
          </a:p>
          <a:p>
            <a:endParaRPr lang="pl-PL" altLang="pl-PL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ytuł 1">
            <a:extLst>
              <a:ext uri="{FF2B5EF4-FFF2-40B4-BE49-F238E27FC236}">
                <a16:creationId xmlns:a16="http://schemas.microsoft.com/office/drawing/2014/main" id="{E7EC8434-242D-C859-F891-E0CC82D3D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47738"/>
          </a:xfrm>
        </p:spPr>
        <p:txBody>
          <a:bodyPr/>
          <a:lstStyle/>
          <a:p>
            <a:r>
              <a:rPr lang="pl-PL" altLang="pl-PL"/>
              <a:t>Biopsja trzustki </a:t>
            </a:r>
          </a:p>
        </p:txBody>
      </p:sp>
      <p:sp>
        <p:nvSpPr>
          <p:cNvPr id="34819" name="Symbol zastępczy zawartości 2">
            <a:extLst>
              <a:ext uri="{FF2B5EF4-FFF2-40B4-BE49-F238E27FC236}">
                <a16:creationId xmlns:a16="http://schemas.microsoft.com/office/drawing/2014/main" id="{182E85CB-15FB-D3BF-9BC8-499480D053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28775"/>
            <a:ext cx="7772400" cy="4467225"/>
          </a:xfrm>
        </p:spPr>
        <p:txBody>
          <a:bodyPr/>
          <a:lstStyle/>
          <a:p>
            <a:r>
              <a:rPr lang="pl-PL" altLang="pl-PL"/>
              <a:t>Przezskórna</a:t>
            </a:r>
          </a:p>
          <a:p>
            <a:r>
              <a:rPr lang="pl-PL" altLang="pl-PL"/>
              <a:t>Laparoskopowa</a:t>
            </a:r>
          </a:p>
          <a:p>
            <a:r>
              <a:rPr lang="pl-PL" altLang="pl-PL"/>
              <a:t>Enteroskopowa</a:t>
            </a:r>
          </a:p>
          <a:p>
            <a:r>
              <a:rPr lang="pl-PL" altLang="pl-PL"/>
              <a:t>Cystoskopowa (przy zespoleniu z pęcherzem)</a:t>
            </a:r>
          </a:p>
          <a:p>
            <a:r>
              <a:rPr lang="pl-PL" altLang="pl-PL"/>
              <a:t>Surogaty: </a:t>
            </a:r>
          </a:p>
          <a:p>
            <a:pPr lvl="1"/>
            <a:r>
              <a:rPr lang="pl-PL" altLang="pl-PL"/>
              <a:t>biopsja nerki przeszczepionej od tego samego dawcy</a:t>
            </a:r>
          </a:p>
          <a:p>
            <a:pPr lvl="1"/>
            <a:r>
              <a:rPr lang="pl-PL" altLang="pl-PL"/>
              <a:t>biopsja dwunastnicy dawcy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ytuł 1">
            <a:extLst>
              <a:ext uri="{FF2B5EF4-FFF2-40B4-BE49-F238E27FC236}">
                <a16:creationId xmlns:a16="http://schemas.microsoft.com/office/drawing/2014/main" id="{57867535-F2D2-6190-84B2-3245307809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74713"/>
          </a:xfrm>
        </p:spPr>
        <p:txBody>
          <a:bodyPr/>
          <a:lstStyle/>
          <a:p>
            <a:r>
              <a:rPr lang="pl-PL" altLang="pl-PL"/>
              <a:t>Monitorowanie czynności trzustki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CDCEC6-B3AF-337D-8DF9-0471E3617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00213"/>
            <a:ext cx="7772400" cy="4897437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pl-PL" dirty="0"/>
              <a:t>Amylaza, lipaza – niespecyficzne (odrzucanie: wzrost w 50% przypadków AR)</a:t>
            </a:r>
          </a:p>
          <a:p>
            <a:pPr>
              <a:defRPr/>
            </a:pPr>
            <a:r>
              <a:rPr lang="pl-PL" dirty="0"/>
              <a:t>Glukoza, peptyd C, HbA1c – zbyt późno zmiany w odrzucaniu</a:t>
            </a:r>
          </a:p>
          <a:p>
            <a:pPr>
              <a:defRPr/>
            </a:pPr>
            <a:r>
              <a:rPr lang="pl-PL" dirty="0"/>
              <a:t>USG dopplerowskie, CT, MRI</a:t>
            </a:r>
          </a:p>
          <a:p>
            <a:pPr>
              <a:defRPr/>
            </a:pPr>
            <a:r>
              <a:rPr lang="pl-PL" dirty="0"/>
              <a:t>Biopsja trzustki </a:t>
            </a:r>
            <a:r>
              <a:rPr lang="pl-PL" dirty="0" err="1"/>
              <a:t>przezskórna</a:t>
            </a:r>
            <a:r>
              <a:rPr lang="pl-PL" dirty="0"/>
              <a:t>, endoskopowa, laparoskopowa -  ryzyko krwawienia, przetoki</a:t>
            </a:r>
          </a:p>
          <a:p>
            <a:pPr>
              <a:defRPr/>
            </a:pPr>
            <a:r>
              <a:rPr lang="pl-PL" dirty="0"/>
              <a:t>Biopsja nerki w SPK (ale odrzucanie nerki nie zawsze synchroniczne z odrzucaniem trzustki)</a:t>
            </a:r>
          </a:p>
          <a:p>
            <a:pPr>
              <a:defRPr/>
            </a:pPr>
            <a:r>
              <a:rPr lang="pl-PL" dirty="0"/>
              <a:t>Biopsja dwunastnicy dawcy</a:t>
            </a:r>
          </a:p>
          <a:p>
            <a:pPr>
              <a:defRPr/>
            </a:pPr>
            <a:r>
              <a:rPr lang="pl-PL" dirty="0"/>
              <a:t>DSA</a:t>
            </a:r>
          </a:p>
          <a:p>
            <a:pPr>
              <a:defRPr/>
            </a:pPr>
            <a:r>
              <a:rPr lang="pl-PL" dirty="0"/>
              <a:t>Autoprzeciwciała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ytuł 1">
            <a:extLst>
              <a:ext uri="{FF2B5EF4-FFF2-40B4-BE49-F238E27FC236}">
                <a16:creationId xmlns:a16="http://schemas.microsoft.com/office/drawing/2014/main" id="{9ACB3AD4-5D10-4CC0-3FCE-96DB93DBFE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Poprawa wyników przeszczepiania</a:t>
            </a:r>
          </a:p>
        </p:txBody>
      </p:sp>
      <p:sp>
        <p:nvSpPr>
          <p:cNvPr id="40963" name="Symbol zastępczy zawartości 2">
            <a:extLst>
              <a:ext uri="{FF2B5EF4-FFF2-40B4-BE49-F238E27FC236}">
                <a16:creationId xmlns:a16="http://schemas.microsoft.com/office/drawing/2014/main" id="{0CD4739B-82A4-83BC-F511-E4001BDD8B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/>
              <a:t>Rozwój techniki chirurgicznej</a:t>
            </a:r>
          </a:p>
          <a:p>
            <a:endParaRPr lang="pl-PL" altLang="pl-PL"/>
          </a:p>
          <a:p>
            <a:r>
              <a:rPr lang="pl-PL" altLang="pl-PL"/>
              <a:t>Doskonalsze leczenie immunosupresyjne</a:t>
            </a:r>
          </a:p>
          <a:p>
            <a:endParaRPr lang="pl-PL" altLang="pl-PL"/>
          </a:p>
          <a:p>
            <a:r>
              <a:rPr lang="pl-PL" altLang="pl-PL"/>
              <a:t>Kwalifikacja dawcy</a:t>
            </a:r>
          </a:p>
          <a:p>
            <a:r>
              <a:rPr lang="pl-PL" altLang="pl-PL"/>
              <a:t>Kwalifikacja biorcy</a:t>
            </a:r>
          </a:p>
          <a:p>
            <a:endParaRPr lang="pl-PL" altLang="pl-PL"/>
          </a:p>
          <a:p>
            <a:r>
              <a:rPr lang="pl-PL" altLang="pl-PL"/>
              <a:t>Biopsja trzustki</a:t>
            </a:r>
          </a:p>
          <a:p>
            <a:endParaRPr lang="pl-PL" altLang="pl-PL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ytuł 1">
            <a:extLst>
              <a:ext uri="{FF2B5EF4-FFF2-40B4-BE49-F238E27FC236}">
                <a16:creationId xmlns:a16="http://schemas.microsoft.com/office/drawing/2014/main" id="{CD4431AE-3C79-C6E0-6F3E-42313E403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792162"/>
          </a:xfrm>
        </p:spPr>
        <p:txBody>
          <a:bodyPr/>
          <a:lstStyle/>
          <a:p>
            <a:r>
              <a:rPr lang="pl-PL" altLang="pl-PL" sz="3200" b="1"/>
              <a:t>Przeżycie  biorcy i trzustki (USA)</a:t>
            </a:r>
          </a:p>
        </p:txBody>
      </p:sp>
      <p:sp>
        <p:nvSpPr>
          <p:cNvPr id="43011" name="Symbol zastępczy zawartości 2">
            <a:extLst>
              <a:ext uri="{FF2B5EF4-FFF2-40B4-BE49-F238E27FC236}">
                <a16:creationId xmlns:a16="http://schemas.microsoft.com/office/drawing/2014/main" id="{1E7A30F6-ADB0-73FC-0C84-E7DCF6855A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908050"/>
            <a:ext cx="7772400" cy="5949950"/>
          </a:xfrm>
        </p:spPr>
        <p:txBody>
          <a:bodyPr/>
          <a:lstStyle/>
          <a:p>
            <a:r>
              <a:rPr lang="pl-PL" altLang="pl-PL"/>
              <a:t>5-letnie przeżycie pacjenta: </a:t>
            </a:r>
          </a:p>
          <a:p>
            <a:pPr lvl="1"/>
            <a:r>
              <a:rPr lang="pl-PL" altLang="pl-PL">
                <a:solidFill>
                  <a:srgbClr val="92D050"/>
                </a:solidFill>
              </a:rPr>
              <a:t>SPK – 93%</a:t>
            </a:r>
          </a:p>
          <a:p>
            <a:pPr lvl="1"/>
            <a:r>
              <a:rPr lang="pl-PL" altLang="pl-PL"/>
              <a:t>PTA – 78%</a:t>
            </a:r>
          </a:p>
          <a:p>
            <a:pPr lvl="1"/>
            <a:r>
              <a:rPr lang="pl-PL" altLang="pl-PL"/>
              <a:t>PAK – 91%</a:t>
            </a:r>
          </a:p>
          <a:p>
            <a:r>
              <a:rPr lang="pl-PL" altLang="pl-PL"/>
              <a:t>5-letnie przeżycie trzustki:</a:t>
            </a:r>
          </a:p>
          <a:p>
            <a:pPr lvl="1"/>
            <a:r>
              <a:rPr lang="pl-PL" altLang="pl-PL">
                <a:solidFill>
                  <a:srgbClr val="92D050"/>
                </a:solidFill>
              </a:rPr>
              <a:t>SPK – 75%</a:t>
            </a:r>
          </a:p>
          <a:p>
            <a:pPr lvl="1"/>
            <a:r>
              <a:rPr lang="pl-PL" altLang="pl-PL"/>
              <a:t>PTA – 57%</a:t>
            </a:r>
          </a:p>
          <a:p>
            <a:pPr lvl="1"/>
            <a:r>
              <a:rPr lang="pl-PL" altLang="pl-PL"/>
              <a:t>PAK – 59%</a:t>
            </a:r>
          </a:p>
          <a:p>
            <a:r>
              <a:rPr lang="pl-PL" altLang="pl-PL"/>
              <a:t>10-letnie przeżycie trzustki:</a:t>
            </a:r>
          </a:p>
          <a:p>
            <a:pPr lvl="1"/>
            <a:r>
              <a:rPr lang="pl-PL" altLang="pl-PL">
                <a:solidFill>
                  <a:srgbClr val="92D050"/>
                </a:solidFill>
              </a:rPr>
              <a:t>SPK – 54%</a:t>
            </a:r>
          </a:p>
          <a:p>
            <a:pPr lvl="1"/>
            <a:r>
              <a:rPr lang="pl-PL" altLang="pl-PL"/>
              <a:t>PTA, PAK – 27%</a:t>
            </a:r>
          </a:p>
          <a:p>
            <a:endParaRPr lang="pl-PL" altLang="pl-PL"/>
          </a:p>
          <a:p>
            <a:endParaRPr lang="pl-PL" altLang="pl-PL"/>
          </a:p>
          <a:p>
            <a:endParaRPr lang="pl-PL" altLang="pl-PL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ytuł 1">
            <a:extLst>
              <a:ext uri="{FF2B5EF4-FFF2-40B4-BE49-F238E27FC236}">
                <a16:creationId xmlns:a16="http://schemas.microsoft.com/office/drawing/2014/main" id="{7CB1BE16-2D0A-AA3C-A90E-2837BC5F0F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Przeżycie biorcy i trzustki Polska (Poltransplant)</a:t>
            </a:r>
          </a:p>
        </p:txBody>
      </p:sp>
      <p:sp>
        <p:nvSpPr>
          <p:cNvPr id="44035" name="Symbol zastępczy zawartości 2">
            <a:extLst>
              <a:ext uri="{FF2B5EF4-FFF2-40B4-BE49-F238E27FC236}">
                <a16:creationId xmlns:a16="http://schemas.microsoft.com/office/drawing/2014/main" id="{73A612C0-26D1-33DA-7171-4F38E62725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/>
              <a:t>Roczne przeżycie pacjenta:</a:t>
            </a:r>
          </a:p>
          <a:p>
            <a:r>
              <a:rPr lang="pl-PL" altLang="pl-PL"/>
              <a:t>77% </a:t>
            </a:r>
            <a:r>
              <a:rPr lang="pl-PL" altLang="pl-PL">
                <a:solidFill>
                  <a:srgbClr val="FF0000"/>
                </a:solidFill>
              </a:rPr>
              <a:t>(1988-2006) </a:t>
            </a:r>
            <a:r>
              <a:rPr lang="pl-PL" altLang="pl-PL">
                <a:sym typeface="Wingdings" panose="05000000000000000000" pitchFamily="2" charset="2"/>
              </a:rPr>
              <a:t> 90% </a:t>
            </a:r>
            <a:r>
              <a:rPr lang="pl-PL" altLang="pl-PL">
                <a:solidFill>
                  <a:srgbClr val="92D050"/>
                </a:solidFill>
                <a:sym typeface="Wingdings" panose="05000000000000000000" pitchFamily="2" charset="2"/>
              </a:rPr>
              <a:t>(2007-2016)</a:t>
            </a:r>
          </a:p>
          <a:p>
            <a:endParaRPr lang="pl-PL" altLang="pl-PL">
              <a:sym typeface="Wingdings" panose="05000000000000000000" pitchFamily="2" charset="2"/>
            </a:endParaRPr>
          </a:p>
          <a:p>
            <a:r>
              <a:rPr lang="pl-PL" altLang="pl-PL">
                <a:sym typeface="Wingdings" panose="05000000000000000000" pitchFamily="2" charset="2"/>
              </a:rPr>
              <a:t>Roczne przeżycie trzustki:  </a:t>
            </a:r>
          </a:p>
          <a:p>
            <a:r>
              <a:rPr lang="pl-PL" altLang="pl-PL">
                <a:sym typeface="Wingdings" panose="05000000000000000000" pitchFamily="2" charset="2"/>
              </a:rPr>
              <a:t>59%                      75%</a:t>
            </a:r>
            <a:endParaRPr lang="pl-PL" altLang="pl-P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ytuł 1">
            <a:extLst>
              <a:ext uri="{FF2B5EF4-FFF2-40B4-BE49-F238E27FC236}">
                <a16:creationId xmlns:a16="http://schemas.microsoft.com/office/drawing/2014/main" id="{DEDC8C75-55CF-3B3E-A258-56985CBBC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96975"/>
          </a:xfrm>
        </p:spPr>
        <p:txBody>
          <a:bodyPr/>
          <a:lstStyle/>
          <a:p>
            <a:r>
              <a:rPr lang="pl-PL" altLang="pl-PL" b="1"/>
              <a:t>Cukrzyca</a:t>
            </a:r>
          </a:p>
        </p:txBody>
      </p:sp>
      <p:sp>
        <p:nvSpPr>
          <p:cNvPr id="4099" name="Symbol zastępczy zawartości 2">
            <a:extLst>
              <a:ext uri="{FF2B5EF4-FFF2-40B4-BE49-F238E27FC236}">
                <a16:creationId xmlns:a16="http://schemas.microsoft.com/office/drawing/2014/main" id="{3143A6C9-A218-27A8-A238-64B6FBE29A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68413"/>
            <a:ext cx="7772400" cy="4827587"/>
          </a:xfrm>
        </p:spPr>
        <p:txBody>
          <a:bodyPr/>
          <a:lstStyle/>
          <a:p>
            <a:r>
              <a:rPr lang="pl-PL" altLang="pl-PL"/>
              <a:t>Chorobowość w Europie, USA – 7-9%</a:t>
            </a:r>
          </a:p>
          <a:p>
            <a:r>
              <a:rPr lang="pl-PL" altLang="pl-PL"/>
              <a:t>Polska &gt; 3mln, cukrzyca t1 około 200 tys. </a:t>
            </a:r>
          </a:p>
          <a:p>
            <a:r>
              <a:rPr lang="pl-PL" altLang="pl-PL"/>
              <a:t>Prognoza światowa na rok 2030 – 500mln</a:t>
            </a:r>
          </a:p>
          <a:p>
            <a:r>
              <a:rPr lang="pl-PL" altLang="pl-PL"/>
              <a:t>Cukrzyca t2 – 90%, w tym rozpoznana 60%</a:t>
            </a:r>
          </a:p>
          <a:p>
            <a:r>
              <a:rPr lang="pl-PL" altLang="pl-PL"/>
              <a:t>Zgony z powodu powikłań sercowo-naczyniowych (makroangiopatia): - 70%</a:t>
            </a:r>
          </a:p>
          <a:p>
            <a:r>
              <a:rPr lang="pl-PL" altLang="pl-PL">
                <a:sym typeface="Wingdings" panose="05000000000000000000" pitchFamily="2" charset="2"/>
              </a:rPr>
              <a:t>Mikroangiopatia: </a:t>
            </a:r>
            <a:r>
              <a:rPr lang="pl-PL" altLang="pl-PL">
                <a:solidFill>
                  <a:srgbClr val="FF0000"/>
                </a:solidFill>
                <a:sym typeface="Wingdings" panose="05000000000000000000" pitchFamily="2" charset="2"/>
              </a:rPr>
              <a:t>nefropatia, </a:t>
            </a:r>
            <a:r>
              <a:rPr lang="pl-PL" altLang="pl-PL">
                <a:sym typeface="Wingdings" panose="05000000000000000000" pitchFamily="2" charset="2"/>
              </a:rPr>
              <a:t>retinopatia, polineuropatia, neuropatia wegetatywna</a:t>
            </a:r>
          </a:p>
          <a:p>
            <a:endParaRPr lang="pl-PL" altLang="pl-PL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ytuł 1">
            <a:extLst>
              <a:ext uri="{FF2B5EF4-FFF2-40B4-BE49-F238E27FC236}">
                <a16:creationId xmlns:a16="http://schemas.microsoft.com/office/drawing/2014/main" id="{341D6551-0FDA-7ACD-9F71-990AE0DC1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Korzyści z SPK – przeżycie pacjentów</a:t>
            </a:r>
          </a:p>
        </p:txBody>
      </p:sp>
      <p:sp>
        <p:nvSpPr>
          <p:cNvPr id="45059" name="Symbol zastępczy zawartości 2">
            <a:extLst>
              <a:ext uri="{FF2B5EF4-FFF2-40B4-BE49-F238E27FC236}">
                <a16:creationId xmlns:a16="http://schemas.microsoft.com/office/drawing/2014/main" id="{382B33B1-7A30-3069-59F2-EF722A820D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 b="1">
                <a:solidFill>
                  <a:srgbClr val="FF0000"/>
                </a:solidFill>
              </a:rPr>
              <a:t>SPK&gt; lub = LDK </a:t>
            </a:r>
            <a:r>
              <a:rPr lang="pl-PL" altLang="pl-PL">
                <a:solidFill>
                  <a:srgbClr val="FF0000"/>
                </a:solidFill>
              </a:rPr>
              <a:t>&gt; DDK &gt; dializy</a:t>
            </a:r>
          </a:p>
          <a:p>
            <a:endParaRPr lang="pl-PL" altLang="pl-PL">
              <a:solidFill>
                <a:srgbClr val="FF0000"/>
              </a:solidFill>
            </a:endParaRPr>
          </a:p>
          <a:p>
            <a:r>
              <a:rPr lang="pl-PL" altLang="pl-PL"/>
              <a:t>OPTN/UNOS:</a:t>
            </a:r>
          </a:p>
          <a:p>
            <a:r>
              <a:rPr lang="pl-PL" altLang="pl-PL">
                <a:solidFill>
                  <a:srgbClr val="FF0000"/>
                </a:solidFill>
              </a:rPr>
              <a:t>SPK lepsze niż LDK o ile trzustka dobrze funkcjonuje w 1. roku po TP</a:t>
            </a:r>
          </a:p>
          <a:p>
            <a:r>
              <a:rPr lang="pl-PL" altLang="pl-PL"/>
              <a:t>7-letnie przeżycie chorych:</a:t>
            </a:r>
          </a:p>
          <a:p>
            <a:r>
              <a:rPr lang="pl-PL" altLang="pl-PL">
                <a:solidFill>
                  <a:srgbClr val="FF0000"/>
                </a:solidFill>
              </a:rPr>
              <a:t>SPK z P &gt; LDK &gt; SPK bez P &gt; DDK</a:t>
            </a:r>
          </a:p>
          <a:p>
            <a:r>
              <a:rPr lang="pl-PL" altLang="pl-PL"/>
              <a:t> 89%          80%        74%            65%</a:t>
            </a:r>
          </a:p>
          <a:p>
            <a:endParaRPr lang="pl-PL" altLang="pl-PL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ytuł 1">
            <a:extLst>
              <a:ext uri="{FF2B5EF4-FFF2-40B4-BE49-F238E27FC236}">
                <a16:creationId xmlns:a16="http://schemas.microsoft.com/office/drawing/2014/main" id="{B75E26C2-1F57-1C88-EDAB-B9C4F982BA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Korzyści z SPK – przeżycie nerki</a:t>
            </a:r>
          </a:p>
        </p:txBody>
      </p:sp>
      <p:sp>
        <p:nvSpPr>
          <p:cNvPr id="46083" name="Symbol zastępczy zawartości 2">
            <a:extLst>
              <a:ext uri="{FF2B5EF4-FFF2-40B4-BE49-F238E27FC236}">
                <a16:creationId xmlns:a16="http://schemas.microsoft.com/office/drawing/2014/main" id="{6233BFBF-3957-EAFA-7B7D-22A593BBED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/>
              <a:t>SPK = lub &gt; LDK &gt; DDK</a:t>
            </a:r>
          </a:p>
          <a:p>
            <a:pPr lvl="1"/>
            <a:r>
              <a:rPr lang="pl-PL" altLang="pl-PL">
                <a:solidFill>
                  <a:srgbClr val="FF0000"/>
                </a:solidFill>
              </a:rPr>
              <a:t>Długotrwała normoglikemia po SPK </a:t>
            </a:r>
            <a:r>
              <a:rPr lang="pl-PL" altLang="pl-PL">
                <a:solidFill>
                  <a:srgbClr val="FF0000"/>
                </a:solidFill>
                <a:sym typeface="Wingdings" panose="05000000000000000000" pitchFamily="2" charset="2"/>
              </a:rPr>
              <a:t> zapobieganie NC przeszczepu</a:t>
            </a:r>
            <a:endParaRPr lang="pl-PL" altLang="pl-PL"/>
          </a:p>
          <a:p>
            <a:pPr lvl="1"/>
            <a:r>
              <a:rPr lang="pl-PL" altLang="pl-PL"/>
              <a:t>Wyselekcjonowany biorca SPK</a:t>
            </a:r>
          </a:p>
          <a:p>
            <a:pPr lvl="1"/>
            <a:r>
              <a:rPr lang="pl-PL" altLang="pl-PL"/>
              <a:t>Wyselekcjonowany dawca (wiek, CIT)</a:t>
            </a:r>
          </a:p>
          <a:p>
            <a:pPr lvl="1"/>
            <a:r>
              <a:rPr lang="pl-PL" altLang="pl-PL"/>
              <a:t>Indukcja przy SPK</a:t>
            </a:r>
          </a:p>
          <a:p>
            <a:r>
              <a:rPr lang="pl-PL" altLang="pl-PL"/>
              <a:t>Preemptive SPK &gt; SPK po rozpoczęciu dializ</a:t>
            </a:r>
          </a:p>
          <a:p>
            <a:endParaRPr lang="pl-PL" altLang="pl-PL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ytuł 1">
            <a:extLst>
              <a:ext uri="{FF2B5EF4-FFF2-40B4-BE49-F238E27FC236}">
                <a16:creationId xmlns:a16="http://schemas.microsoft.com/office/drawing/2014/main" id="{DF70B422-8766-0713-FF87-82684584DF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74713"/>
          </a:xfrm>
        </p:spPr>
        <p:txBody>
          <a:bodyPr/>
          <a:lstStyle/>
          <a:p>
            <a:r>
              <a:rPr lang="pl-PL" altLang="pl-PL"/>
              <a:t>Wpływ TP trzustki na inne </a:t>
            </a:r>
            <a:r>
              <a:rPr lang="pl-PL" altLang="pl-PL">
                <a:solidFill>
                  <a:srgbClr val="92D050"/>
                </a:solidFill>
              </a:rPr>
              <a:t>powikłania cukrzycy </a:t>
            </a:r>
          </a:p>
        </p:txBody>
      </p:sp>
      <p:sp>
        <p:nvSpPr>
          <p:cNvPr id="49155" name="Symbol zastępczy zawartości 2">
            <a:extLst>
              <a:ext uri="{FF2B5EF4-FFF2-40B4-BE49-F238E27FC236}">
                <a16:creationId xmlns:a16="http://schemas.microsoft.com/office/drawing/2014/main" id="{67B1F801-1C7E-D83F-5903-6FE4FF446E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060575"/>
            <a:ext cx="7772400" cy="4035425"/>
          </a:xfrm>
        </p:spPr>
        <p:txBody>
          <a:bodyPr/>
          <a:lstStyle/>
          <a:p>
            <a:r>
              <a:rPr lang="pl-PL" altLang="pl-PL"/>
              <a:t>Neuropatia wegetatywna, polineuropatia obwodowa – stabilizacja, poprawa</a:t>
            </a:r>
          </a:p>
          <a:p>
            <a:pPr lvl="1"/>
            <a:r>
              <a:rPr lang="pl-PL" altLang="pl-PL"/>
              <a:t>Wzrost prędkości przewodzenia włókien nerwowych</a:t>
            </a:r>
          </a:p>
          <a:p>
            <a:pPr lvl="1"/>
            <a:r>
              <a:rPr lang="pl-PL" altLang="pl-PL"/>
              <a:t>Wzrost amplitudy potencjałów czynnościowych</a:t>
            </a:r>
          </a:p>
          <a:p>
            <a:r>
              <a:rPr lang="pl-PL" altLang="pl-PL"/>
              <a:t>Poprawa termoregulacji i motoryki przewodu pokarmowego</a:t>
            </a:r>
          </a:p>
          <a:p>
            <a:r>
              <a:rPr lang="pl-PL" altLang="pl-PL">
                <a:solidFill>
                  <a:srgbClr val="FFFF00"/>
                </a:solidFill>
              </a:rPr>
              <a:t>Zmniejszenie neuroglikopenii</a:t>
            </a:r>
            <a:r>
              <a:rPr lang="pl-PL" altLang="pl-PL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endParaRPr lang="pl-PL" altLang="pl-PL">
              <a:solidFill>
                <a:srgbClr val="FFFF00"/>
              </a:solidFill>
            </a:endParaRPr>
          </a:p>
          <a:p>
            <a:r>
              <a:rPr lang="pl-PL" altLang="pl-PL"/>
              <a:t> </a:t>
            </a:r>
          </a:p>
          <a:p>
            <a:endParaRPr lang="pl-PL" altLang="pl-PL"/>
          </a:p>
          <a:p>
            <a:endParaRPr lang="pl-PL" altLang="pl-PL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ytuł 1">
            <a:extLst>
              <a:ext uri="{FF2B5EF4-FFF2-40B4-BE49-F238E27FC236}">
                <a16:creationId xmlns:a16="http://schemas.microsoft.com/office/drawing/2014/main" id="{3BAA68B7-49FE-805F-4C7C-79A4C2E04F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Wpływ TP trzustki na inne </a:t>
            </a:r>
            <a:r>
              <a:rPr lang="pl-PL" altLang="pl-PL">
                <a:solidFill>
                  <a:srgbClr val="92D050"/>
                </a:solidFill>
              </a:rPr>
              <a:t>powikłania cukrzycy </a:t>
            </a:r>
          </a:p>
        </p:txBody>
      </p:sp>
      <p:sp>
        <p:nvSpPr>
          <p:cNvPr id="50179" name="Symbol zastępczy zawartości 2">
            <a:extLst>
              <a:ext uri="{FF2B5EF4-FFF2-40B4-BE49-F238E27FC236}">
                <a16:creationId xmlns:a16="http://schemas.microsoft.com/office/drawing/2014/main" id="{137D054F-2761-F4EC-DBCC-669A63A86C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>
                <a:solidFill>
                  <a:srgbClr val="FFFF00"/>
                </a:solidFill>
              </a:rPr>
              <a:t>Poprawa jakości życia</a:t>
            </a:r>
          </a:p>
          <a:p>
            <a:r>
              <a:rPr lang="pl-PL" altLang="pl-PL">
                <a:solidFill>
                  <a:srgbClr val="FFFF00"/>
                </a:solidFill>
              </a:rPr>
              <a:t>Poprawa reakcji na hipoglikemię</a:t>
            </a:r>
          </a:p>
          <a:p>
            <a:r>
              <a:rPr lang="pl-PL" altLang="pl-PL">
                <a:solidFill>
                  <a:srgbClr val="FFFF00"/>
                </a:solidFill>
              </a:rPr>
              <a:t>Ryzyko złamań – spadek</a:t>
            </a:r>
          </a:p>
          <a:p>
            <a:r>
              <a:rPr lang="pl-PL" altLang="pl-PL"/>
              <a:t>Lipidy krwi – tendencja do poprawy</a:t>
            </a:r>
          </a:p>
          <a:p>
            <a:r>
              <a:rPr lang="pl-PL" altLang="pl-PL"/>
              <a:t>Miażdżyca – tendencja do poprawy</a:t>
            </a:r>
          </a:p>
          <a:p>
            <a:endParaRPr lang="pl-PL" altLang="pl-PL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ytuł 1">
            <a:extLst>
              <a:ext uri="{FF2B5EF4-FFF2-40B4-BE49-F238E27FC236}">
                <a16:creationId xmlns:a16="http://schemas.microsoft.com/office/drawing/2014/main" id="{BBAF32C3-ACE0-3521-D3A8-D023E4CF2D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>
                <a:solidFill>
                  <a:srgbClr val="FF0000"/>
                </a:solidFill>
              </a:rPr>
              <a:t>PAK</a:t>
            </a:r>
          </a:p>
        </p:txBody>
      </p:sp>
      <p:sp>
        <p:nvSpPr>
          <p:cNvPr id="51203" name="Symbol zastępczy zawartości 2">
            <a:extLst>
              <a:ext uri="{FF2B5EF4-FFF2-40B4-BE49-F238E27FC236}">
                <a16:creationId xmlns:a16="http://schemas.microsoft.com/office/drawing/2014/main" id="{9BF44C99-1176-8810-80D4-BF6B8306A3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/>
              <a:t>Warunki:</a:t>
            </a:r>
          </a:p>
          <a:p>
            <a:pPr lvl="1"/>
            <a:r>
              <a:rPr lang="pl-PL" altLang="pl-PL"/>
              <a:t>Dobra funkcja nerki przeszczepionej (eGFR &gt;50-60 ml/min)</a:t>
            </a:r>
          </a:p>
          <a:p>
            <a:pPr lvl="1"/>
            <a:r>
              <a:rPr lang="pl-PL" altLang="pl-PL"/>
              <a:t>Gotowość na obarczony powikłaniami zabieg</a:t>
            </a:r>
          </a:p>
          <a:p>
            <a:pPr lvl="1"/>
            <a:r>
              <a:rPr lang="pl-PL" altLang="pl-PL"/>
              <a:t>Możliwość intensyfikacji immunosupresji</a:t>
            </a:r>
          </a:p>
          <a:p>
            <a:pPr lvl="1"/>
            <a:r>
              <a:rPr lang="pl-PL" altLang="pl-PL">
                <a:solidFill>
                  <a:srgbClr val="FFFF00"/>
                </a:solidFill>
              </a:rPr>
              <a:t>Zła kontrola glikemii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ytuł 1">
            <a:extLst>
              <a:ext uri="{FF2B5EF4-FFF2-40B4-BE49-F238E27FC236}">
                <a16:creationId xmlns:a16="http://schemas.microsoft.com/office/drawing/2014/main" id="{58E8135E-602E-7DEC-BF3F-D7480ABA6D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PTA, PAK</a:t>
            </a:r>
          </a:p>
        </p:txBody>
      </p:sp>
      <p:sp>
        <p:nvSpPr>
          <p:cNvPr id="52227" name="Symbol zastępczy zawartości 2">
            <a:extLst>
              <a:ext uri="{FF2B5EF4-FFF2-40B4-BE49-F238E27FC236}">
                <a16:creationId xmlns:a16="http://schemas.microsoft.com/office/drawing/2014/main" id="{15C1BB47-7ACB-08A3-C9EC-3AA9FF9F48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/>
              <a:t>Czy przedłużają życie?</a:t>
            </a:r>
          </a:p>
          <a:p>
            <a:r>
              <a:rPr lang="pl-PL" altLang="pl-PL"/>
              <a:t>Przeżycie po PAK i PTA porównywalne do przeżycia na liście oczekujących do przeszczepu? </a:t>
            </a:r>
            <a:endParaRPr lang="pl-PL" altLang="pl-PL" sz="2400"/>
          </a:p>
          <a:p>
            <a:r>
              <a:rPr lang="pl-PL" altLang="pl-PL"/>
              <a:t>Normoglikemia</a:t>
            </a:r>
          </a:p>
          <a:p>
            <a:r>
              <a:rPr lang="pl-PL" altLang="pl-PL"/>
              <a:t>Normalizacja odpowiedzi na hipoglikemię i poprawa jej odczuwania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ytuł 1">
            <a:extLst>
              <a:ext uri="{FF2B5EF4-FFF2-40B4-BE49-F238E27FC236}">
                <a16:creationId xmlns:a16="http://schemas.microsoft.com/office/drawing/2014/main" id="{FB9ECBDD-98DF-5E3A-5C4C-B7C22B48C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Korzyści z PAK – przeżycie pacjentów</a:t>
            </a:r>
          </a:p>
        </p:txBody>
      </p:sp>
      <p:sp>
        <p:nvSpPr>
          <p:cNvPr id="53251" name="Symbol zastępczy zawartości 2">
            <a:extLst>
              <a:ext uri="{FF2B5EF4-FFF2-40B4-BE49-F238E27FC236}">
                <a16:creationId xmlns:a16="http://schemas.microsoft.com/office/drawing/2014/main" id="{FA93C6E7-D38A-EE4B-9A2F-E21C8C9A5D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/>
              <a:t>OPTN/UNOS:</a:t>
            </a:r>
          </a:p>
          <a:p>
            <a:r>
              <a:rPr lang="pl-PL" altLang="pl-PL">
                <a:solidFill>
                  <a:srgbClr val="FF0000"/>
                </a:solidFill>
              </a:rPr>
              <a:t>PALDK w czasie 1. roku </a:t>
            </a:r>
            <a:r>
              <a:rPr lang="pl-PL" altLang="pl-PL"/>
              <a:t>(n=480) vs LDK (n=3 tys):</a:t>
            </a:r>
          </a:p>
          <a:p>
            <a:r>
              <a:rPr lang="pl-PL" altLang="pl-PL">
                <a:sym typeface="Wingdings" panose="05000000000000000000" pitchFamily="2" charset="2"/>
              </a:rPr>
              <a:t> w</a:t>
            </a:r>
            <a:r>
              <a:rPr lang="pl-PL" altLang="pl-PL"/>
              <a:t>zrost śmiertelności w czasie pierwszych 3 mies. potem 8-letnie </a:t>
            </a:r>
            <a:r>
              <a:rPr lang="pl-PL" altLang="pl-PL">
                <a:solidFill>
                  <a:srgbClr val="FF0000"/>
                </a:solidFill>
              </a:rPr>
              <a:t>przeżycie po PALDK lepsze niż LDK</a:t>
            </a:r>
          </a:p>
          <a:p>
            <a:r>
              <a:rPr lang="pl-PL" altLang="pl-PL">
                <a:sym typeface="Wingdings" panose="05000000000000000000" pitchFamily="2" charset="2"/>
              </a:rPr>
              <a:t> zapobieganie NC w przeszczepie</a:t>
            </a:r>
            <a:endParaRPr lang="pl-PL" altLang="pl-PL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4">
            <a:extLst>
              <a:ext uri="{FF2B5EF4-FFF2-40B4-BE49-F238E27FC236}">
                <a16:creationId xmlns:a16="http://schemas.microsoft.com/office/drawing/2014/main" id="{E4869575-F92A-42EB-C055-B5D6E1B7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7525"/>
            <a:ext cx="8534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Wskazania do przeszczepienia wysepek trzustkowych</a:t>
            </a:r>
            <a:endParaRPr kumimoji="0" lang="en-US" altLang="pl-PL" sz="4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133" name="Text Box 5">
            <a:extLst>
              <a:ext uri="{FF2B5EF4-FFF2-40B4-BE49-F238E27FC236}">
                <a16:creationId xmlns:a16="http://schemas.microsoft.com/office/drawing/2014/main" id="{EAF23624-3706-871E-568A-95BE05E4D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133600"/>
            <a:ext cx="6705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4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8135" name="Rectangle 7">
            <a:extLst>
              <a:ext uri="{FF2B5EF4-FFF2-40B4-BE49-F238E27FC236}">
                <a16:creationId xmlns:a16="http://schemas.microsoft.com/office/drawing/2014/main" id="{8685B4B8-AF45-5A99-4615-BA7671AB7BD9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4618038"/>
            <a:ext cx="8229600" cy="1858962"/>
          </a:xfrm>
        </p:spPr>
        <p:txBody>
          <a:bodyPr/>
          <a:lstStyle/>
          <a:p>
            <a:pPr>
              <a:buClr>
                <a:srgbClr val="C60000"/>
              </a:buClr>
              <a:buFont typeface="Wingdings" panose="05000000000000000000" pitchFamily="2" charset="2"/>
              <a:buNone/>
            </a:pPr>
            <a:endParaRPr lang="pl-PL" altLang="pl-PL" sz="3600">
              <a:latin typeface="Times New Roman" panose="02020603050405020304" pitchFamily="18" charset="0"/>
            </a:endParaRPr>
          </a:p>
          <a:p>
            <a:pPr>
              <a:buClr>
                <a:srgbClr val="B80000"/>
              </a:buClr>
              <a:buFont typeface="Wingdings" panose="05000000000000000000" pitchFamily="2" charset="2"/>
              <a:buChar char="q"/>
            </a:pPr>
            <a:r>
              <a:rPr lang="pl-PL" altLang="pl-PL" sz="3600">
                <a:latin typeface="Times New Roman" panose="02020603050405020304" pitchFamily="18" charset="0"/>
              </a:rPr>
              <a:t> </a:t>
            </a:r>
            <a:r>
              <a:rPr lang="pl-PL" altLang="pl-PL" sz="3600"/>
              <a:t>Cukrzyca typu I (chwiejna cukrzyca)</a:t>
            </a:r>
          </a:p>
          <a:p>
            <a:pPr>
              <a:buClr>
                <a:srgbClr val="C60000"/>
              </a:buClr>
              <a:buFont typeface="Wingdings" panose="05000000000000000000" pitchFamily="2" charset="2"/>
              <a:buNone/>
            </a:pPr>
            <a:endParaRPr lang="pl-PL" altLang="pl-PL" sz="3600"/>
          </a:p>
          <a:p>
            <a:pPr>
              <a:buFontTx/>
              <a:buNone/>
            </a:pPr>
            <a:endParaRPr lang="pl-PL" altLang="pl-PL" sz="4400">
              <a:latin typeface="Times New Roman" panose="02020603050405020304" pitchFamily="18" charset="0"/>
            </a:endParaRPr>
          </a:p>
          <a:p>
            <a:pPr>
              <a:buClr>
                <a:srgbClr val="C60000"/>
              </a:buClr>
              <a:buFont typeface="Wingdings" panose="05000000000000000000" pitchFamily="2" charset="2"/>
              <a:buNone/>
            </a:pPr>
            <a:endParaRPr lang="pl-PL" altLang="pl-PL" sz="2800">
              <a:latin typeface="Times New Roman" panose="02020603050405020304" pitchFamily="18" charset="0"/>
            </a:endParaRPr>
          </a:p>
          <a:p>
            <a:pPr>
              <a:buClr>
                <a:srgbClr val="F0C200"/>
              </a:buClr>
              <a:buFont typeface="Wingdings" panose="05000000000000000000" pitchFamily="2" charset="2"/>
              <a:buNone/>
            </a:pPr>
            <a:endParaRPr lang="pl-PL" altLang="pl-PL" sz="2400"/>
          </a:p>
          <a:p>
            <a:pPr>
              <a:buClr>
                <a:srgbClr val="F0C200"/>
              </a:buClr>
              <a:buFont typeface="Wingdings" panose="05000000000000000000" pitchFamily="2" charset="2"/>
              <a:buNone/>
            </a:pPr>
            <a:endParaRPr lang="pl-PL" altLang="pl-PL" sz="2400"/>
          </a:p>
          <a:p>
            <a:pPr>
              <a:buFontTx/>
              <a:buNone/>
            </a:pPr>
            <a:endParaRPr lang="pl-PL" altLang="pl-PL" sz="2400"/>
          </a:p>
          <a:p>
            <a:pPr>
              <a:buFontTx/>
              <a:buNone/>
            </a:pPr>
            <a:endParaRPr lang="pl-PL" altLang="pl-PL" sz="2400"/>
          </a:p>
          <a:p>
            <a:pPr>
              <a:buFontTx/>
              <a:buNone/>
            </a:pPr>
            <a:endParaRPr lang="en-US" altLang="pl-PL" sz="2400"/>
          </a:p>
        </p:txBody>
      </p:sp>
      <p:sp>
        <p:nvSpPr>
          <p:cNvPr id="48137" name="Text Box 9">
            <a:extLst>
              <a:ext uri="{FF2B5EF4-FFF2-40B4-BE49-F238E27FC236}">
                <a16:creationId xmlns:a16="http://schemas.microsoft.com/office/drawing/2014/main" id="{4D3DAEC7-AB37-A730-24A2-CA429F784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590800"/>
            <a:ext cx="6553200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Zapalenie trzustki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Nowotwór łagodny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Uraz trzustki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l-PL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139" name="Text Box 11">
            <a:extLst>
              <a:ext uri="{FF2B5EF4-FFF2-40B4-BE49-F238E27FC236}">
                <a16:creationId xmlns:a16="http://schemas.microsoft.com/office/drawing/2014/main" id="{34B8280D-3FA8-2BE0-DFC6-16A7512A2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981200"/>
            <a:ext cx="670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pl-PL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Przeszczep autologiczny:</a:t>
            </a:r>
            <a:endParaRPr kumimoji="0" lang="en-US" altLang="pl-PL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140" name="Text Box 12">
            <a:extLst>
              <a:ext uri="{FF2B5EF4-FFF2-40B4-BE49-F238E27FC236}">
                <a16:creationId xmlns:a16="http://schemas.microsoft.com/office/drawing/2014/main" id="{D1F8CECF-6B7A-8EC2-3D3B-24CFFE9D1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54025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Przeszczep alogeniczny:</a:t>
            </a:r>
            <a:endParaRPr kumimoji="0" lang="en-US" altLang="pl-PL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>
            <a:extLst>
              <a:ext uri="{FF2B5EF4-FFF2-40B4-BE49-F238E27FC236}">
                <a16:creationId xmlns:a16="http://schemas.microsoft.com/office/drawing/2014/main" id="{452462D4-E3BF-8C48-8BCB-447EAD473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57200"/>
            <a:ext cx="8305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Zalety przeszczepiania wysepek trzustkowych</a:t>
            </a:r>
            <a:endParaRPr kumimoji="0" lang="en-US" altLang="pl-PL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181" name="Text Box 5">
            <a:extLst>
              <a:ext uri="{FF2B5EF4-FFF2-40B4-BE49-F238E27FC236}">
                <a16:creationId xmlns:a16="http://schemas.microsoft.com/office/drawing/2014/main" id="{04F076D7-32C5-34E2-4672-881E171D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95500"/>
            <a:ext cx="9906000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pl-PL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Prosta i mało inwazyjna metoda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pl-PL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przeszczepiania.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GB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Zabieg przeszczepiania wysepek można </a:t>
            </a:r>
            <a:r>
              <a:rPr kumimoji="0" lang="pl-PL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</a:t>
            </a:r>
            <a:r>
              <a:rPr kumimoji="0" lang="en-GB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przeprowadzać wielokrotnie. </a:t>
            </a:r>
            <a:endParaRPr kumimoji="0" lang="pl-PL" altLang="pl-PL" sz="3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GB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Wys</a:t>
            </a:r>
            <a:r>
              <a:rPr kumimoji="0" lang="pl-PL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epki</a:t>
            </a:r>
            <a:r>
              <a:rPr kumimoji="0" lang="en-GB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mogą być</a:t>
            </a:r>
            <a:r>
              <a:rPr kumimoji="0" lang="en-GB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przechowywane </a:t>
            </a:r>
            <a:r>
              <a:rPr kumimoji="0" lang="pl-PL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pl-PL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</a:t>
            </a:r>
            <a:r>
              <a:rPr kumimoji="0" lang="en-GB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</a:t>
            </a:r>
            <a:r>
              <a:rPr kumimoji="0" lang="pl-PL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warunkach hodowli </a:t>
            </a:r>
            <a:r>
              <a:rPr kumimoji="0" lang="en-GB" altLang="pl-PL" sz="3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vitro.</a:t>
            </a:r>
            <a:endParaRPr kumimoji="0" lang="pl-PL" altLang="pl-PL" sz="34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altLang="pl-PL" sz="3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en-GB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Wysepki mogą być przechowywane </a:t>
            </a:r>
            <a:endParaRPr kumimoji="0" lang="pl-PL" altLang="pl-PL" sz="3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pl-PL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</a:t>
            </a:r>
            <a:r>
              <a:rPr kumimoji="0" lang="en-GB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</a:t>
            </a:r>
            <a:r>
              <a:rPr kumimoji="0" lang="pl-PL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GB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ciekłym azocie lub jego oparach</a:t>
            </a:r>
            <a:r>
              <a:rPr kumimoji="0" lang="pl-PL" altLang="pl-PL" sz="3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GB" altLang="pl-PL" sz="3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pl-PL" sz="3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</a:t>
            </a:r>
            <a:endParaRPr kumimoji="0" lang="en-US" altLang="pl-PL" sz="3600" b="0" i="0" u="none" strike="noStrike" kern="1200" cap="none" spc="0" normalizeH="0" baseline="0" noProof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>
            <a:extLst>
              <a:ext uri="{FF2B5EF4-FFF2-40B4-BE49-F238E27FC236}">
                <a16:creationId xmlns:a16="http://schemas.microsoft.com/office/drawing/2014/main" id="{1A29A9C5-9F9C-6D08-BCAB-877E1C6D4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3048000"/>
            <a:ext cx="27590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pl-PL" altLang="pl-PL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596B6614-3DF3-CB9F-95F2-DD40D4499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9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pl-PL" altLang="pl-PL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6567" name="Text Box 7">
            <a:extLst>
              <a:ext uri="{FF2B5EF4-FFF2-40B4-BE49-F238E27FC236}">
                <a16:creationId xmlns:a16="http://schemas.microsoft.com/office/drawing/2014/main" id="{E0DB24E9-B356-273F-BB98-4B78DB748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686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Biorca wysepek trzustkowych</a:t>
            </a:r>
          </a:p>
        </p:txBody>
      </p:sp>
      <p:sp>
        <p:nvSpPr>
          <p:cNvPr id="66568" name="Text Box 8">
            <a:extLst>
              <a:ext uri="{FF2B5EF4-FFF2-40B4-BE49-F238E27FC236}">
                <a16:creationId xmlns:a16="http://schemas.microsoft.com/office/drawing/2014/main" id="{8BC7C82B-C19E-9373-C476-33B9723BD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81200"/>
            <a:ext cx="7239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4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6569" name="Text Box 9">
            <a:extLst>
              <a:ext uri="{FF2B5EF4-FFF2-40B4-BE49-F238E27FC236}">
                <a16:creationId xmlns:a16="http://schemas.microsoft.com/office/drawing/2014/main" id="{8D3D2496-9272-364B-0E85-0A2B14F14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316038"/>
            <a:ext cx="9372600" cy="500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altLang="pl-PL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Wiek biorcy 18- 55 lat.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altLang="pl-PL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Początek cukrzycy  do 40 roku życia.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altLang="pl-PL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Poziom peptydu C </a:t>
            </a:r>
            <a:r>
              <a:rPr kumimoji="0" lang="pl-PL" altLang="pl-PL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OpenSymbol" pitchFamily="2" charset="0"/>
              </a:rPr>
              <a:t>&lt; 0.3ng/ml.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altLang="pl-PL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Insulinozależni przez okres &gt; 5 lat.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altLang="pl-PL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Wahania glikemii pomimo prawidłowego leczenia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pl-PL" altLang="pl-PL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insuliną</a:t>
            </a:r>
            <a:r>
              <a:rPr kumimoji="0" lang="pl-PL" altLang="pl-PL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OpenSymbol" pitchFamily="2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altLang="pl-PL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OpenSymbol" pitchFamily="2" charset="0"/>
              </a:rPr>
              <a:t> Przynajmniej jeden epizod ostrej hipoglikemii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pl-PL" altLang="pl-PL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OpenSymbol" pitchFamily="2" charset="0"/>
              </a:rPr>
              <a:t>    (&lt;50mg/dl) w ciągu  trzech ostatnich lat.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143CA5DD-7645-3610-2266-4430BC292F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z="4000" b="1"/>
              <a:t>Powikłania cukrzycy -cd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7FFA3A7A-1278-3148-ED0C-A1532B7207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l-PL" altLang="pl-PL"/>
              <a:t>NC </a:t>
            </a:r>
            <a:r>
              <a:rPr lang="pl-PL" altLang="pl-PL">
                <a:sym typeface="Wingdings" panose="05000000000000000000" pitchFamily="2" charset="2"/>
              </a:rPr>
              <a:t> </a:t>
            </a:r>
            <a:r>
              <a:rPr lang="pl-PL" altLang="pl-PL"/>
              <a:t>SchNN (30-40% dializowanych)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Retinopatia </a:t>
            </a:r>
            <a:r>
              <a:rPr lang="pl-PL" altLang="pl-PL">
                <a:sym typeface="Wingdings" panose="05000000000000000000" pitchFamily="2" charset="2"/>
              </a:rPr>
              <a:t> ślepota</a:t>
            </a:r>
          </a:p>
          <a:p>
            <a:pPr eaLnBrk="1" hangingPunct="1"/>
            <a:endParaRPr lang="pl-PL" altLang="pl-PL">
              <a:sym typeface="Wingdings" panose="05000000000000000000" pitchFamily="2" charset="2"/>
            </a:endParaRPr>
          </a:p>
          <a:p>
            <a:pPr eaLnBrk="1" hangingPunct="1"/>
            <a:r>
              <a:rPr lang="pl-PL" altLang="pl-PL">
                <a:sym typeface="Wingdings" panose="05000000000000000000" pitchFamily="2" charset="2"/>
              </a:rPr>
              <a:t>Stopa cukrzycowa amputacje</a:t>
            </a:r>
          </a:p>
          <a:p>
            <a:pPr eaLnBrk="1" hangingPunct="1"/>
            <a:endParaRPr lang="pl-PL" altLang="pl-PL">
              <a:sym typeface="Wingdings" panose="05000000000000000000" pitchFamily="2" charset="2"/>
            </a:endParaRPr>
          </a:p>
          <a:p>
            <a:pPr eaLnBrk="1" hangingPunct="1"/>
            <a:r>
              <a:rPr lang="pl-PL" altLang="pl-PL">
                <a:sym typeface="Wingdings" panose="05000000000000000000" pitchFamily="2" charset="2"/>
              </a:rPr>
              <a:t>Zgony w przebiegu neuroglikopenii </a:t>
            </a:r>
            <a:endParaRPr lang="pl-PL" altLang="pl-PL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ytuł 1">
            <a:extLst>
              <a:ext uri="{FF2B5EF4-FFF2-40B4-BE49-F238E27FC236}">
                <a16:creationId xmlns:a16="http://schemas.microsoft.com/office/drawing/2014/main" id="{EE5D7AE4-4B56-B1BF-3C90-5EF0A69687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223962"/>
          </a:xfrm>
        </p:spPr>
        <p:txBody>
          <a:bodyPr/>
          <a:lstStyle/>
          <a:p>
            <a:r>
              <a:rPr lang="pl-PL" altLang="pl-PL"/>
              <a:t>Przeszczepienie wysp trzustkowych (ITA)</a:t>
            </a:r>
          </a:p>
        </p:txBody>
      </p:sp>
      <p:sp>
        <p:nvSpPr>
          <p:cNvPr id="60419" name="Symbol zastępczy zawartości 2">
            <a:extLst>
              <a:ext uri="{FF2B5EF4-FFF2-40B4-BE49-F238E27FC236}">
                <a16:creationId xmlns:a16="http://schemas.microsoft.com/office/drawing/2014/main" id="{43549F29-B23D-B27C-6103-827B44DA7F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412875"/>
            <a:ext cx="7772400" cy="4683125"/>
          </a:xfrm>
        </p:spPr>
        <p:txBody>
          <a:bodyPr/>
          <a:lstStyle/>
          <a:p>
            <a:r>
              <a:rPr lang="pl-PL" altLang="pl-PL"/>
              <a:t>Wskazania – jak do PTA</a:t>
            </a:r>
          </a:p>
          <a:p>
            <a:r>
              <a:rPr lang="pl-PL" altLang="pl-PL"/>
              <a:t>Cel: stabilizacja przebiegu cukrzycy, wyeliminowanie ciężkich hipoglikemii</a:t>
            </a:r>
          </a:p>
          <a:p>
            <a:r>
              <a:rPr lang="pl-PL" altLang="pl-PL"/>
              <a:t>P/wskazania: eGFR &lt; 60 ml/min, aktywna retinopatia proliferacyjna</a:t>
            </a:r>
          </a:p>
          <a:p>
            <a:r>
              <a:rPr lang="pl-PL" altLang="pl-PL"/>
              <a:t>Warunki: zgodność grup krwi, ujemny crossmatch (jak w PTA)</a:t>
            </a:r>
          </a:p>
          <a:p>
            <a:r>
              <a:rPr lang="pl-PL" altLang="pl-PL"/>
              <a:t>Zgłoszenie poprzez Rejestry Transplantacyjne</a:t>
            </a:r>
          </a:p>
          <a:p>
            <a:r>
              <a:rPr lang="pl-PL" altLang="pl-PL"/>
              <a:t>Przed TP ocena PRA, anty-HLA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2BC931C7-A018-1DCC-DAC0-EC6DBADAC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391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51" name="Rectangle 3">
            <a:extLst>
              <a:ext uri="{FF2B5EF4-FFF2-40B4-BE49-F238E27FC236}">
                <a16:creationId xmlns:a16="http://schemas.microsoft.com/office/drawing/2014/main" id="{53B6BD7F-E181-209E-64CA-650CAA3C7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19800"/>
            <a:ext cx="9525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52" name="Text Box 4">
            <a:extLst>
              <a:ext uri="{FF2B5EF4-FFF2-40B4-BE49-F238E27FC236}">
                <a16:creationId xmlns:a16="http://schemas.microsoft.com/office/drawing/2014/main" id="{906AC916-C07A-5D78-413A-8F2F165D0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262688"/>
            <a:ext cx="853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Robertson R.P. New Engl J of Med. 2004.</a:t>
            </a:r>
          </a:p>
        </p:txBody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1C2B7237-BE37-6D99-6936-6282F0B8C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54" name="Rectangle 6">
            <a:extLst>
              <a:ext uri="{FF2B5EF4-FFF2-40B4-BE49-F238E27FC236}">
                <a16:creationId xmlns:a16="http://schemas.microsoft.com/office/drawing/2014/main" id="{D7BAD537-9666-A986-4A86-F423E6D99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6200" cy="647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55" name="Rectangle 7">
            <a:extLst>
              <a:ext uri="{FF2B5EF4-FFF2-40B4-BE49-F238E27FC236}">
                <a16:creationId xmlns:a16="http://schemas.microsoft.com/office/drawing/2014/main" id="{94ABE7A3-718E-BBB2-8BF4-D82A85E07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0"/>
            <a:ext cx="228600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8856" name="Rectangle 8">
            <a:extLst>
              <a:ext uri="{FF2B5EF4-FFF2-40B4-BE49-F238E27FC236}">
                <a16:creationId xmlns:a16="http://schemas.microsoft.com/office/drawing/2014/main" id="{99A305DF-EDCF-4AE1-A99B-3D160FF07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90600" y="152400"/>
            <a:ext cx="9829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Wysepki trzustkowe przeszczepia się do wątroby poprzez infuzję do żyły wrotnej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3430B1B8-5EC0-BC26-0BED-3832C1E494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9200" cy="762000"/>
          </a:xfrm>
        </p:spPr>
        <p:txBody>
          <a:bodyPr/>
          <a:lstStyle/>
          <a:p>
            <a:r>
              <a:rPr lang="pl-PL" altLang="pl-PL">
                <a:solidFill>
                  <a:schemeClr val="tx1"/>
                </a:solidFill>
              </a:rPr>
              <a:t>Nakłucie wątroby</a:t>
            </a:r>
            <a:endParaRPr lang="en-US" altLang="pl-PL">
              <a:solidFill>
                <a:schemeClr val="tx1"/>
              </a:solidFill>
            </a:endParaRPr>
          </a:p>
        </p:txBody>
      </p:sp>
      <p:pic>
        <p:nvPicPr>
          <p:cNvPr id="86019" name="Picture 3">
            <a:extLst>
              <a:ext uri="{FF2B5EF4-FFF2-40B4-BE49-F238E27FC236}">
                <a16:creationId xmlns:a16="http://schemas.microsoft.com/office/drawing/2014/main" id="{3868F146-921F-3B9D-229B-AAC966261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8" t="12558" r="17755" b="16351"/>
          <a:stretch>
            <a:fillRect/>
          </a:stretch>
        </p:blipFill>
        <p:spPr bwMode="auto">
          <a:xfrm>
            <a:off x="1570038" y="912813"/>
            <a:ext cx="5821362" cy="598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6020" name="Group 4">
            <a:extLst>
              <a:ext uri="{FF2B5EF4-FFF2-40B4-BE49-F238E27FC236}">
                <a16:creationId xmlns:a16="http://schemas.microsoft.com/office/drawing/2014/main" id="{C3DCE037-D4B0-07FB-97D3-0D6812EC2084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762000"/>
            <a:ext cx="6019800" cy="6172200"/>
            <a:chOff x="912" y="336"/>
            <a:chExt cx="3792" cy="3888"/>
          </a:xfrm>
        </p:grpSpPr>
        <p:pic>
          <p:nvPicPr>
            <p:cNvPr id="86021" name="Picture 5">
              <a:extLst>
                <a:ext uri="{FF2B5EF4-FFF2-40B4-BE49-F238E27FC236}">
                  <a16:creationId xmlns:a16="http://schemas.microsoft.com/office/drawing/2014/main" id="{F99A68C6-24AB-43DE-723D-23B65F9608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06" t="5592" r="15414" b="31349"/>
            <a:stretch>
              <a:fillRect/>
            </a:stretch>
          </p:blipFill>
          <p:spPr bwMode="auto">
            <a:xfrm>
              <a:off x="989" y="336"/>
              <a:ext cx="3667" cy="3888"/>
            </a:xfrm>
            <a:prstGeom prst="rect">
              <a:avLst/>
            </a:prstGeom>
          </p:spPr>
        </p:pic>
        <p:sp>
          <p:nvSpPr>
            <p:cNvPr id="86022" name="Freeform 6">
              <a:extLst>
                <a:ext uri="{FF2B5EF4-FFF2-40B4-BE49-F238E27FC236}">
                  <a16:creationId xmlns:a16="http://schemas.microsoft.com/office/drawing/2014/main" id="{2A067E6B-753D-D9F0-26A7-BA890A6E5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" y="2160"/>
              <a:ext cx="336" cy="1920"/>
            </a:xfrm>
            <a:custGeom>
              <a:avLst/>
              <a:gdLst>
                <a:gd name="T0" fmla="*/ 96 w 336"/>
                <a:gd name="T1" fmla="*/ 48 h 1920"/>
                <a:gd name="T2" fmla="*/ 144 w 336"/>
                <a:gd name="T3" fmla="*/ 432 h 1920"/>
                <a:gd name="T4" fmla="*/ 96 w 336"/>
                <a:gd name="T5" fmla="*/ 816 h 1920"/>
                <a:gd name="T6" fmla="*/ 96 w 336"/>
                <a:gd name="T7" fmla="*/ 1008 h 1920"/>
                <a:gd name="T8" fmla="*/ 48 w 336"/>
                <a:gd name="T9" fmla="*/ 1296 h 1920"/>
                <a:gd name="T10" fmla="*/ 0 w 336"/>
                <a:gd name="T11" fmla="*/ 1536 h 1920"/>
                <a:gd name="T12" fmla="*/ 0 w 336"/>
                <a:gd name="T13" fmla="*/ 1728 h 1920"/>
                <a:gd name="T14" fmla="*/ 48 w 336"/>
                <a:gd name="T15" fmla="*/ 1920 h 1920"/>
                <a:gd name="T16" fmla="*/ 336 w 336"/>
                <a:gd name="T17" fmla="*/ 1920 h 1920"/>
                <a:gd name="T18" fmla="*/ 336 w 336"/>
                <a:gd name="T19" fmla="*/ 1680 h 1920"/>
                <a:gd name="T20" fmla="*/ 288 w 336"/>
                <a:gd name="T21" fmla="*/ 432 h 1920"/>
                <a:gd name="T22" fmla="*/ 144 w 336"/>
                <a:gd name="T23" fmla="*/ 192 h 1920"/>
                <a:gd name="T24" fmla="*/ 144 w 336"/>
                <a:gd name="T25" fmla="*/ 0 h 1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6" h="1920">
                  <a:moveTo>
                    <a:pt x="96" y="48"/>
                  </a:moveTo>
                  <a:lnTo>
                    <a:pt x="144" y="432"/>
                  </a:lnTo>
                  <a:lnTo>
                    <a:pt x="96" y="816"/>
                  </a:lnTo>
                  <a:lnTo>
                    <a:pt x="96" y="1008"/>
                  </a:lnTo>
                  <a:lnTo>
                    <a:pt x="48" y="1296"/>
                  </a:lnTo>
                  <a:lnTo>
                    <a:pt x="0" y="1536"/>
                  </a:lnTo>
                  <a:lnTo>
                    <a:pt x="0" y="1728"/>
                  </a:lnTo>
                  <a:lnTo>
                    <a:pt x="48" y="1920"/>
                  </a:lnTo>
                  <a:lnTo>
                    <a:pt x="336" y="1920"/>
                  </a:lnTo>
                  <a:lnTo>
                    <a:pt x="336" y="1680"/>
                  </a:lnTo>
                  <a:lnTo>
                    <a:pt x="288" y="432"/>
                  </a:lnTo>
                  <a:lnTo>
                    <a:pt x="144" y="192"/>
                  </a:lnTo>
                  <a:lnTo>
                    <a:pt x="144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6023" name="Freeform 7">
              <a:extLst>
                <a:ext uri="{FF2B5EF4-FFF2-40B4-BE49-F238E27FC236}">
                  <a16:creationId xmlns:a16="http://schemas.microsoft.com/office/drawing/2014/main" id="{5B199D1F-AF12-BB20-98C7-B1F28BE30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" y="2112"/>
              <a:ext cx="480" cy="2016"/>
            </a:xfrm>
            <a:custGeom>
              <a:avLst/>
              <a:gdLst>
                <a:gd name="T0" fmla="*/ 288 w 480"/>
                <a:gd name="T1" fmla="*/ 0 h 2016"/>
                <a:gd name="T2" fmla="*/ 288 w 480"/>
                <a:gd name="T3" fmla="*/ 240 h 2016"/>
                <a:gd name="T4" fmla="*/ 288 w 480"/>
                <a:gd name="T5" fmla="*/ 432 h 2016"/>
                <a:gd name="T6" fmla="*/ 288 w 480"/>
                <a:gd name="T7" fmla="*/ 672 h 2016"/>
                <a:gd name="T8" fmla="*/ 336 w 480"/>
                <a:gd name="T9" fmla="*/ 960 h 2016"/>
                <a:gd name="T10" fmla="*/ 384 w 480"/>
                <a:gd name="T11" fmla="*/ 1152 h 2016"/>
                <a:gd name="T12" fmla="*/ 432 w 480"/>
                <a:gd name="T13" fmla="*/ 1392 h 2016"/>
                <a:gd name="T14" fmla="*/ 432 w 480"/>
                <a:gd name="T15" fmla="*/ 1536 h 2016"/>
                <a:gd name="T16" fmla="*/ 480 w 480"/>
                <a:gd name="T17" fmla="*/ 1728 h 2016"/>
                <a:gd name="T18" fmla="*/ 432 w 480"/>
                <a:gd name="T19" fmla="*/ 1920 h 2016"/>
                <a:gd name="T20" fmla="*/ 384 w 480"/>
                <a:gd name="T21" fmla="*/ 2016 h 2016"/>
                <a:gd name="T22" fmla="*/ 192 w 480"/>
                <a:gd name="T23" fmla="*/ 1968 h 2016"/>
                <a:gd name="T24" fmla="*/ 0 w 480"/>
                <a:gd name="T25" fmla="*/ 1920 h 2016"/>
                <a:gd name="T26" fmla="*/ 0 w 480"/>
                <a:gd name="T27" fmla="*/ 1488 h 2016"/>
                <a:gd name="T28" fmla="*/ 48 w 480"/>
                <a:gd name="T29" fmla="*/ 816 h 2016"/>
                <a:gd name="T30" fmla="*/ 96 w 480"/>
                <a:gd name="T31" fmla="*/ 576 h 2016"/>
                <a:gd name="T32" fmla="*/ 240 w 480"/>
                <a:gd name="T33" fmla="*/ 480 h 2016"/>
                <a:gd name="T34" fmla="*/ 240 w 480"/>
                <a:gd name="T35" fmla="*/ 24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0" h="2016">
                  <a:moveTo>
                    <a:pt x="288" y="0"/>
                  </a:moveTo>
                  <a:lnTo>
                    <a:pt x="288" y="240"/>
                  </a:lnTo>
                  <a:lnTo>
                    <a:pt x="288" y="432"/>
                  </a:lnTo>
                  <a:lnTo>
                    <a:pt x="288" y="672"/>
                  </a:lnTo>
                  <a:lnTo>
                    <a:pt x="336" y="960"/>
                  </a:lnTo>
                  <a:lnTo>
                    <a:pt x="384" y="1152"/>
                  </a:lnTo>
                  <a:lnTo>
                    <a:pt x="432" y="1392"/>
                  </a:lnTo>
                  <a:lnTo>
                    <a:pt x="432" y="1536"/>
                  </a:lnTo>
                  <a:lnTo>
                    <a:pt x="480" y="1728"/>
                  </a:lnTo>
                  <a:lnTo>
                    <a:pt x="432" y="1920"/>
                  </a:lnTo>
                  <a:lnTo>
                    <a:pt x="384" y="2016"/>
                  </a:lnTo>
                  <a:lnTo>
                    <a:pt x="192" y="1968"/>
                  </a:lnTo>
                  <a:lnTo>
                    <a:pt x="0" y="1920"/>
                  </a:lnTo>
                  <a:lnTo>
                    <a:pt x="0" y="1488"/>
                  </a:lnTo>
                  <a:lnTo>
                    <a:pt x="48" y="816"/>
                  </a:lnTo>
                  <a:lnTo>
                    <a:pt x="96" y="576"/>
                  </a:lnTo>
                  <a:lnTo>
                    <a:pt x="240" y="480"/>
                  </a:lnTo>
                  <a:lnTo>
                    <a:pt x="240" y="24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6024" name="Picture 8">
            <a:extLst>
              <a:ext uri="{FF2B5EF4-FFF2-40B4-BE49-F238E27FC236}">
                <a16:creationId xmlns:a16="http://schemas.microsoft.com/office/drawing/2014/main" id="{72DD829F-8BA2-BF4C-CDA5-0F553F457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7"/>
          <a:stretch>
            <a:fillRect/>
          </a:stretch>
        </p:blipFill>
        <p:spPr bwMode="auto">
          <a:xfrm>
            <a:off x="2201863" y="2830513"/>
            <a:ext cx="4503737" cy="402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5" name="Text Box 9">
            <a:extLst>
              <a:ext uri="{FF2B5EF4-FFF2-40B4-BE49-F238E27FC236}">
                <a16:creationId xmlns:a16="http://schemas.microsoft.com/office/drawing/2014/main" id="{CB2097B9-31A8-41C4-4190-EC07D21ED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50" y="3689350"/>
            <a:ext cx="692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8000" b="0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.</a:t>
            </a:r>
          </a:p>
        </p:txBody>
      </p:sp>
      <p:sp>
        <p:nvSpPr>
          <p:cNvPr id="86026" name="Text Box 10">
            <a:extLst>
              <a:ext uri="{FF2B5EF4-FFF2-40B4-BE49-F238E27FC236}">
                <a16:creationId xmlns:a16="http://schemas.microsoft.com/office/drawing/2014/main" id="{1BBE52C5-0AA4-D3FC-33A9-36B950CEE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724400"/>
            <a:ext cx="5143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8000" b="0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6027" name="Line 11">
            <a:extLst>
              <a:ext uri="{FF2B5EF4-FFF2-40B4-BE49-F238E27FC236}">
                <a16:creationId xmlns:a16="http://schemas.microsoft.com/office/drawing/2014/main" id="{84802965-810B-CCC2-82E2-5657836163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5065713"/>
            <a:ext cx="1776413" cy="17922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6028" name="Line 12">
            <a:extLst>
              <a:ext uri="{FF2B5EF4-FFF2-40B4-BE49-F238E27FC236}">
                <a16:creationId xmlns:a16="http://schemas.microsoft.com/office/drawing/2014/main" id="{4E18FD4C-5B78-2C15-9576-B691200200A8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3733800"/>
            <a:ext cx="2698750" cy="1054100"/>
          </a:xfrm>
          <a:prstGeom prst="line">
            <a:avLst/>
          </a:prstGeom>
          <a:noFill/>
          <a:ln w="57150">
            <a:solidFill>
              <a:srgbClr val="E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6029" name="Text Box 13">
            <a:extLst>
              <a:ext uri="{FF2B5EF4-FFF2-40B4-BE49-F238E27FC236}">
                <a16:creationId xmlns:a16="http://schemas.microsoft.com/office/drawing/2014/main" id="{B8FE15BC-187E-DD4B-AF07-4CFF91B66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638550"/>
            <a:ext cx="42545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7600" b="0" i="0" u="none" strike="noStrike" kern="1200" cap="none" spc="0" normalizeH="0" baseline="0" noProof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6030" name="Line 14">
            <a:extLst>
              <a:ext uri="{FF2B5EF4-FFF2-40B4-BE49-F238E27FC236}">
                <a16:creationId xmlns:a16="http://schemas.microsoft.com/office/drawing/2014/main" id="{22E321F4-B1AD-FCCF-115C-B6D1400AC61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48200" y="4419600"/>
            <a:ext cx="2286000" cy="1524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5" grpId="0" autoUpdateAnimBg="0"/>
      <p:bldP spid="86026" grpId="0" autoUpdateAnimBg="0"/>
      <p:bldP spid="86029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B6A34885-CC10-88D7-E6B1-0B26FBA7EE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706563"/>
          </a:xfrm>
        </p:spPr>
        <p:txBody>
          <a:bodyPr/>
          <a:lstStyle/>
          <a:p>
            <a:r>
              <a:rPr lang="pl-PL" altLang="pl-PL" sz="4000">
                <a:solidFill>
                  <a:schemeClr val="tx1"/>
                </a:solidFill>
                <a:latin typeface="Tahoma" panose="020B0604030504040204" pitchFamily="34" charset="0"/>
              </a:rPr>
              <a:t>Cewnikowanie żyły wrotnej pod kontrolą USG</a:t>
            </a:r>
            <a:endParaRPr lang="en-US" altLang="pl-PL" sz="40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88067" name="Picture 3">
            <a:extLst>
              <a:ext uri="{FF2B5EF4-FFF2-40B4-BE49-F238E27FC236}">
                <a16:creationId xmlns:a16="http://schemas.microsoft.com/office/drawing/2014/main" id="{4FF308FE-1002-8890-1B1D-BE2A729C5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6" r="15945"/>
          <a:stretch>
            <a:fillRect/>
          </a:stretch>
        </p:blipFill>
        <p:spPr bwMode="auto">
          <a:xfrm>
            <a:off x="7010400" y="2078038"/>
            <a:ext cx="1870075" cy="34083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8" name="Picture 4">
            <a:extLst>
              <a:ext uri="{FF2B5EF4-FFF2-40B4-BE49-F238E27FC236}">
                <a16:creationId xmlns:a16="http://schemas.microsoft.com/office/drawing/2014/main" id="{E5E2D980-C66C-0AEF-32A1-EE37CA324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2076450"/>
            <a:ext cx="3105150" cy="34083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069" name="Picture 5">
            <a:extLst>
              <a:ext uri="{FF2B5EF4-FFF2-40B4-BE49-F238E27FC236}">
                <a16:creationId xmlns:a16="http://schemas.microsoft.com/office/drawing/2014/main" id="{8AFC0CE2-E789-BB5B-3DA6-C0C6668E2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" r="4109"/>
          <a:stretch>
            <a:fillRect/>
          </a:stretch>
        </p:blipFill>
        <p:spPr bwMode="auto">
          <a:xfrm>
            <a:off x="228600" y="2071688"/>
            <a:ext cx="3752850" cy="34210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0" name="Text Box 6">
            <a:extLst>
              <a:ext uri="{FF2B5EF4-FFF2-40B4-BE49-F238E27FC236}">
                <a16:creationId xmlns:a16="http://schemas.microsoft.com/office/drawing/2014/main" id="{F0947AFD-A6CA-33F8-6C90-7E1229AD2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576888"/>
            <a:ext cx="5181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Diabetes Research Institute, Miami 2006.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>
            <a:extLst>
              <a:ext uri="{FF2B5EF4-FFF2-40B4-BE49-F238E27FC236}">
                <a16:creationId xmlns:a16="http://schemas.microsoft.com/office/drawing/2014/main" id="{1EF874BE-6114-BF44-37F1-AADEB1759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191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39" name="Rectangle 3">
            <a:extLst>
              <a:ext uri="{FF2B5EF4-FFF2-40B4-BE49-F238E27FC236}">
                <a16:creationId xmlns:a16="http://schemas.microsoft.com/office/drawing/2014/main" id="{12B5520B-CC97-C691-AC34-F5942DC69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410200"/>
            <a:ext cx="38862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6740" name="Text Box 4">
            <a:extLst>
              <a:ext uri="{FF2B5EF4-FFF2-40B4-BE49-F238E27FC236}">
                <a16:creationId xmlns:a16="http://schemas.microsoft.com/office/drawing/2014/main" id="{A4A409D6-CF04-3B47-D8A7-4377871F5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4800" y="304800"/>
            <a:ext cx="5943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Woreczki infuzyjne</a:t>
            </a:r>
            <a:endParaRPr kumimoji="0" lang="en-US" altLang="pl-PL" sz="4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6741" name="Bagupdown.avi">
            <a:hlinkClick r:id="" action="ppaction://media"/>
            <a:extLst>
              <a:ext uri="{FF2B5EF4-FFF2-40B4-BE49-F238E27FC236}">
                <a16:creationId xmlns:a16="http://schemas.microsoft.com/office/drawing/2014/main" id="{DC11182F-9FEB-61D1-AF1E-A882BFCE181E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4572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2" name="Text Box 6">
            <a:extLst>
              <a:ext uri="{FF2B5EF4-FFF2-40B4-BE49-F238E27FC236}">
                <a16:creationId xmlns:a16="http://schemas.microsoft.com/office/drawing/2014/main" id="{3DE571C3-29DC-1140-A0E3-FEE4C8F89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6400800"/>
            <a:ext cx="51054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pl-PL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Diabetes Research Institute, Miami 2006.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pl-P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743" name="Text Box 7">
            <a:extLst>
              <a:ext uri="{FF2B5EF4-FFF2-40B4-BE49-F238E27FC236}">
                <a16:creationId xmlns:a16="http://schemas.microsoft.com/office/drawing/2014/main" id="{B2EA11E6-D130-6974-BEB2-1D9C8D6F7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3622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744" name="Rectangle 8">
            <a:extLst>
              <a:ext uri="{FF2B5EF4-FFF2-40B4-BE49-F238E27FC236}">
                <a16:creationId xmlns:a16="http://schemas.microsoft.com/office/drawing/2014/main" id="{61E849A3-53B7-52ED-3B22-E08E064E9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133600"/>
            <a:ext cx="8382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6745" name="Text Box 9">
            <a:extLst>
              <a:ext uri="{FF2B5EF4-FFF2-40B4-BE49-F238E27FC236}">
                <a16:creationId xmlns:a16="http://schemas.microsoft.com/office/drawing/2014/main" id="{E6830B23-8B2A-F552-4540-69C8DE417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997075"/>
            <a:ext cx="1447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Wysepki  rozpuszczone                   w 150 ml  medium</a:t>
            </a:r>
            <a:endParaRPr kumimoji="0" lang="en-US" altLang="pl-PL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746" name="Rectangle 10">
            <a:extLst>
              <a:ext uri="{FF2B5EF4-FFF2-40B4-BE49-F238E27FC236}">
                <a16:creationId xmlns:a16="http://schemas.microsoft.com/office/drawing/2014/main" id="{1532543B-E33C-E604-A228-AD70F1E57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828800"/>
            <a:ext cx="6096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6747" name="Text Box 11">
            <a:extLst>
              <a:ext uri="{FF2B5EF4-FFF2-40B4-BE49-F238E27FC236}">
                <a16:creationId xmlns:a16="http://schemas.microsoft.com/office/drawing/2014/main" id="{A069C012-A890-1EA3-0EB5-02DAC67DC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050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 ml medium</a:t>
            </a:r>
            <a:endParaRPr kumimoji="0" lang="en-US" altLang="pl-PL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748" name="Rectangle 12">
            <a:extLst>
              <a:ext uri="{FF2B5EF4-FFF2-40B4-BE49-F238E27FC236}">
                <a16:creationId xmlns:a16="http://schemas.microsoft.com/office/drawing/2014/main" id="{8B0CBE58-332D-1E95-30F6-4BDCB5A5F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581400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6749" name="Rectangle 13">
            <a:extLst>
              <a:ext uri="{FF2B5EF4-FFF2-40B4-BE49-F238E27FC236}">
                <a16:creationId xmlns:a16="http://schemas.microsoft.com/office/drawing/2014/main" id="{C8FC9656-C16A-B8BF-02F2-36900F25F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581400"/>
            <a:ext cx="4572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6750" name="Rectangle 14">
            <a:extLst>
              <a:ext uri="{FF2B5EF4-FFF2-40B4-BE49-F238E27FC236}">
                <a16:creationId xmlns:a16="http://schemas.microsoft.com/office/drawing/2014/main" id="{BA61B395-844F-3276-8205-8916276F5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581400"/>
            <a:ext cx="6096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6751" name="Rectangle 15">
            <a:extLst>
              <a:ext uri="{FF2B5EF4-FFF2-40B4-BE49-F238E27FC236}">
                <a16:creationId xmlns:a16="http://schemas.microsoft.com/office/drawing/2014/main" id="{F6457CA3-36DF-FF90-FC8D-8A1A371DE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191000"/>
            <a:ext cx="1066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6752" name="Rectangle 16">
            <a:extLst>
              <a:ext uri="{FF2B5EF4-FFF2-40B4-BE49-F238E27FC236}">
                <a16:creationId xmlns:a16="http://schemas.microsoft.com/office/drawing/2014/main" id="{A9C6CB0D-F7C4-22B1-DF1C-E0BBB66D2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257800"/>
            <a:ext cx="685800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6753" name="Rectangle 17">
            <a:extLst>
              <a:ext uri="{FF2B5EF4-FFF2-40B4-BE49-F238E27FC236}">
                <a16:creationId xmlns:a16="http://schemas.microsoft.com/office/drawing/2014/main" id="{3D27C48B-22CA-39FC-FA4D-11880C6AB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029200"/>
            <a:ext cx="8382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6754" name="Text Box 18">
            <a:extLst>
              <a:ext uri="{FF2B5EF4-FFF2-40B4-BE49-F238E27FC236}">
                <a16:creationId xmlns:a16="http://schemas.microsoft.com/office/drawing/2014/main" id="{C485D520-7122-C07B-240C-00C70D143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334000"/>
            <a:ext cx="1143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Do pacjenta</a:t>
            </a:r>
            <a:endParaRPr kumimoji="0" lang="en-US" altLang="pl-PL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755" name="Rectangle 19">
            <a:extLst>
              <a:ext uri="{FF2B5EF4-FFF2-40B4-BE49-F238E27FC236}">
                <a16:creationId xmlns:a16="http://schemas.microsoft.com/office/drawing/2014/main" id="{F43C611D-F105-FB60-8E9F-3BF406164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505200"/>
            <a:ext cx="685800" cy="685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6756" name="Text Box 20">
            <a:extLst>
              <a:ext uri="{FF2B5EF4-FFF2-40B4-BE49-F238E27FC236}">
                <a16:creationId xmlns:a16="http://schemas.microsoft.com/office/drawing/2014/main" id="{15375722-B2C2-D4E7-304C-7EA718D07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1910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60 ml medium</a:t>
            </a:r>
            <a:endParaRPr kumimoji="0" lang="en-US" altLang="pl-PL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67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67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4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6741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ytuł 1">
            <a:extLst>
              <a:ext uri="{FF2B5EF4-FFF2-40B4-BE49-F238E27FC236}">
                <a16:creationId xmlns:a16="http://schemas.microsoft.com/office/drawing/2014/main" id="{C3481178-4BE6-D71F-0793-64EE98BD0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31039"/>
            <a:ext cx="8784976" cy="661658"/>
          </a:xfrm>
        </p:spPr>
        <p:txBody>
          <a:bodyPr/>
          <a:lstStyle/>
          <a:p>
            <a:r>
              <a:rPr lang="pl-PL" altLang="pl-PL" sz="3600" dirty="0"/>
              <a:t>Przeszczepienie wysp </a:t>
            </a:r>
            <a:r>
              <a:rPr lang="pl-PL" altLang="pl-PL" sz="3600" dirty="0" err="1"/>
              <a:t>trzustkowych-IT</a:t>
            </a:r>
            <a:endParaRPr lang="pl-PL" altLang="pl-PL" sz="3600" dirty="0"/>
          </a:p>
        </p:txBody>
      </p:sp>
      <p:sp>
        <p:nvSpPr>
          <p:cNvPr id="61443" name="Symbol zastępczy zawartości 2">
            <a:extLst>
              <a:ext uri="{FF2B5EF4-FFF2-40B4-BE49-F238E27FC236}">
                <a16:creationId xmlns:a16="http://schemas.microsoft.com/office/drawing/2014/main" id="{1BA0AEA3-DBD5-D5F8-22A1-3D7E10CDB6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476672"/>
            <a:ext cx="7772400" cy="5761038"/>
          </a:xfrm>
        </p:spPr>
        <p:txBody>
          <a:bodyPr/>
          <a:lstStyle/>
          <a:p>
            <a:r>
              <a:rPr lang="pl-PL" altLang="pl-PL" dirty="0"/>
              <a:t>ITA – 5000 IEQ (ekwiwalentów wyspowych)/kg</a:t>
            </a:r>
          </a:p>
          <a:p>
            <a:r>
              <a:rPr lang="pl-PL" altLang="pl-PL" dirty="0"/>
              <a:t>IAK – 3000 IEQ/kg</a:t>
            </a:r>
          </a:p>
          <a:p>
            <a:r>
              <a:rPr lang="pl-PL" altLang="pl-PL" dirty="0"/>
              <a:t>SIKT – każda ilość</a:t>
            </a:r>
          </a:p>
          <a:p>
            <a:r>
              <a:rPr lang="pl-PL" altLang="pl-PL" dirty="0"/>
              <a:t>Cewnik do układu wrotnego – znieczulenie  miejscowe</a:t>
            </a:r>
          </a:p>
          <a:p>
            <a:r>
              <a:rPr lang="pl-PL" altLang="pl-PL" dirty="0"/>
              <a:t>Powikłania-krwawienia, zakrzepica – 10%</a:t>
            </a:r>
          </a:p>
          <a:p>
            <a:r>
              <a:rPr lang="pl-PL" altLang="pl-PL" dirty="0"/>
              <a:t>Leczenie immunosupresyjne </a:t>
            </a:r>
          </a:p>
          <a:p>
            <a:r>
              <a:rPr lang="pl-PL" altLang="pl-PL" dirty="0">
                <a:solidFill>
                  <a:srgbClr val="FF0000"/>
                </a:solidFill>
              </a:rPr>
              <a:t>5-lat </a:t>
            </a:r>
            <a:r>
              <a:rPr lang="pl-PL" altLang="pl-PL" dirty="0" err="1">
                <a:solidFill>
                  <a:srgbClr val="FF0000"/>
                </a:solidFill>
              </a:rPr>
              <a:t>insulinoniezależności</a:t>
            </a:r>
            <a:r>
              <a:rPr lang="pl-PL" altLang="pl-PL" dirty="0">
                <a:solidFill>
                  <a:srgbClr val="FF0000"/>
                </a:solidFill>
              </a:rPr>
              <a:t>- 40% </a:t>
            </a:r>
            <a:r>
              <a:rPr lang="pl-PL" altLang="pl-PL" dirty="0"/>
              <a:t>Zmniejszenie zapotrzebowania insulinę, stabilizacja przebiegu cukrzycy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ytuł 1">
            <a:extLst>
              <a:ext uri="{FF2B5EF4-FFF2-40B4-BE49-F238E27FC236}">
                <a16:creationId xmlns:a16="http://schemas.microsoft.com/office/drawing/2014/main" id="{4851BA57-B503-C36F-850A-96262385E4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Powikłania po ITA</a:t>
            </a:r>
          </a:p>
        </p:txBody>
      </p:sp>
      <p:sp>
        <p:nvSpPr>
          <p:cNvPr id="62467" name="Symbol zastępczy zawartości 2">
            <a:extLst>
              <a:ext uri="{FF2B5EF4-FFF2-40B4-BE49-F238E27FC236}">
                <a16:creationId xmlns:a16="http://schemas.microsoft.com/office/drawing/2014/main" id="{83EA14D2-5E16-C3F2-B427-4690588708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/>
              <a:t>Związane z immunosupresją</a:t>
            </a:r>
          </a:p>
          <a:p>
            <a:r>
              <a:rPr lang="pl-PL" altLang="pl-PL"/>
              <a:t>Związane z techniką zabiegu (krwawienie do otrzewnej)</a:t>
            </a:r>
          </a:p>
          <a:p>
            <a:r>
              <a:rPr lang="pl-PL" altLang="pl-PL"/>
              <a:t>Związane z immunizacją (wielu dawców wysepek) – DSA</a:t>
            </a:r>
          </a:p>
          <a:p>
            <a:r>
              <a:rPr lang="pl-PL" altLang="pl-PL"/>
              <a:t>Odrzucanie</a:t>
            </a:r>
          </a:p>
          <a:p>
            <a:endParaRPr lang="pl-PL" altLang="pl-PL"/>
          </a:p>
          <a:p>
            <a:endParaRPr lang="pl-PL" altLang="pl-PL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>
            <a:extLst>
              <a:ext uri="{FF2B5EF4-FFF2-40B4-BE49-F238E27FC236}">
                <a16:creationId xmlns:a16="http://schemas.microsoft.com/office/drawing/2014/main" id="{27FEAEDB-FC0C-A586-546D-60F56CA06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93725"/>
            <a:ext cx="8839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Definicja insulinoniezależności po przeszczepieniu wysepek</a:t>
            </a:r>
          </a:p>
        </p:txBody>
      </p:sp>
      <p:sp>
        <p:nvSpPr>
          <p:cNvPr id="81923" name="Text Box 3">
            <a:extLst>
              <a:ext uri="{FF2B5EF4-FFF2-40B4-BE49-F238E27FC236}">
                <a16:creationId xmlns:a16="http://schemas.microsoft.com/office/drawing/2014/main" id="{932C5D86-8F5F-60BA-FB55-3062DF0CA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578225"/>
            <a:ext cx="670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altLang="pl-PL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pl-PL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Hb1Ac &lt; 6,1%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Glukoza osocza &lt; 126 mg/dl,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E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pl-PL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Peptyd C &gt; 0,5 ng/ml.</a:t>
            </a:r>
          </a:p>
        </p:txBody>
      </p:sp>
      <p:sp>
        <p:nvSpPr>
          <p:cNvPr id="81925" name="Text Box 5">
            <a:extLst>
              <a:ext uri="{FF2B5EF4-FFF2-40B4-BE49-F238E27FC236}">
                <a16:creationId xmlns:a16="http://schemas.microsoft.com/office/drawing/2014/main" id="{2AB8B61B-267D-2718-B4CB-E93F9979F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98700"/>
            <a:ext cx="9372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Biorcy są traktowani jako niezależni od insuliny jeżeli w 75 </a:t>
            </a:r>
            <a:r>
              <a:rPr kumimoji="0" lang="pl-PL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±</a:t>
            </a:r>
            <a:r>
              <a:rPr kumimoji="0" lang="pl-PL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5 dni po przeszczepie: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ytuł 1">
            <a:extLst>
              <a:ext uri="{FF2B5EF4-FFF2-40B4-BE49-F238E27FC236}">
                <a16:creationId xmlns:a16="http://schemas.microsoft.com/office/drawing/2014/main" id="{54CE038F-73BE-6970-D57B-8FE669F976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PTA vs ITA</a:t>
            </a:r>
          </a:p>
        </p:txBody>
      </p:sp>
      <p:sp>
        <p:nvSpPr>
          <p:cNvPr id="63491" name="Symbol zastępczy zawartości 2">
            <a:extLst>
              <a:ext uri="{FF2B5EF4-FFF2-40B4-BE49-F238E27FC236}">
                <a16:creationId xmlns:a16="http://schemas.microsoft.com/office/drawing/2014/main" id="{7BAA071F-2947-9ECF-D20C-54CC6AF000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l-PL" altLang="pl-PL"/>
              <a:t>Insulinoniezależność</a:t>
            </a:r>
          </a:p>
          <a:p>
            <a:pPr lvl="1"/>
            <a:r>
              <a:rPr lang="pl-PL" altLang="pl-PL"/>
              <a:t>PTA  &gt; ITA</a:t>
            </a:r>
          </a:p>
          <a:p>
            <a:r>
              <a:rPr lang="pl-PL" altLang="pl-PL"/>
              <a:t>Chorobowość i powikłania</a:t>
            </a:r>
          </a:p>
          <a:p>
            <a:pPr lvl="1"/>
            <a:r>
              <a:rPr lang="pl-PL" altLang="pl-PL"/>
              <a:t>PTA &gt; ITA</a:t>
            </a:r>
          </a:p>
          <a:p>
            <a:r>
              <a:rPr lang="pl-PL" altLang="pl-PL"/>
              <a:t>Immunosupresja w PTA i ITA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ytuł 1">
            <a:extLst>
              <a:ext uri="{FF2B5EF4-FFF2-40B4-BE49-F238E27FC236}">
                <a16:creationId xmlns:a16="http://schemas.microsoft.com/office/drawing/2014/main" id="{10A10154-550D-574E-3A22-3FCBF1DD05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Podsumowanie </a:t>
            </a:r>
          </a:p>
        </p:txBody>
      </p:sp>
      <p:sp>
        <p:nvSpPr>
          <p:cNvPr id="64515" name="Symbol zastępczy zawartości 2">
            <a:extLst>
              <a:ext uri="{FF2B5EF4-FFF2-40B4-BE49-F238E27FC236}">
                <a16:creationId xmlns:a16="http://schemas.microsoft.com/office/drawing/2014/main" id="{FA23F94B-131F-BEF4-22C0-A0F1B381C9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188" y="1484313"/>
            <a:ext cx="7772400" cy="5043487"/>
          </a:xfrm>
        </p:spPr>
        <p:txBody>
          <a:bodyPr/>
          <a:lstStyle/>
          <a:p>
            <a:r>
              <a:rPr lang="pl-PL" altLang="pl-PL"/>
              <a:t>Przeżycie pacjentów po TP trzustki:</a:t>
            </a:r>
          </a:p>
          <a:p>
            <a:pPr lvl="1"/>
            <a:r>
              <a:rPr lang="pl-PL" altLang="pl-PL"/>
              <a:t>1 rok: 95%, 5 lat: 90%</a:t>
            </a:r>
          </a:p>
          <a:p>
            <a:r>
              <a:rPr lang="pl-PL" altLang="pl-PL"/>
              <a:t>Przeżycie trzustki:</a:t>
            </a:r>
          </a:p>
          <a:p>
            <a:pPr lvl="1"/>
            <a:r>
              <a:rPr lang="pl-PL" altLang="pl-PL"/>
              <a:t>SPK &gt; PAK &gt; PTA</a:t>
            </a:r>
          </a:p>
          <a:p>
            <a:r>
              <a:rPr lang="pl-PL" altLang="pl-PL"/>
              <a:t>Poprawa wyników przeszczepiania wiąże się ze ścisłą selekcją dawców i biorców, doskonaleniem technik operacyjnych i poprawą opieki potransplantacyjnej</a:t>
            </a:r>
          </a:p>
          <a:p>
            <a:r>
              <a:rPr lang="pl-PL" altLang="pl-PL"/>
              <a:t>Warunek PTA, PAK - GFR &gt; 60 ml/min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4D43B0E-2837-83B1-64DE-FB32DCB88A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pPr eaLnBrk="1" hangingPunct="1"/>
            <a:r>
              <a:rPr lang="pl-PL" altLang="pl-PL" sz="3600" b="1" u="sng"/>
              <a:t>Zapobieganie</a:t>
            </a:r>
            <a:r>
              <a:rPr lang="pl-PL" altLang="pl-PL" sz="3600" b="1"/>
              <a:t> powikłaniom cukrzycy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E1BA9365-CC24-674C-C8CC-C82FD7D57F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l-PL" altLang="pl-PL" sz="2800" u="sng">
                <a:solidFill>
                  <a:srgbClr val="FF0000"/>
                </a:solidFill>
              </a:rPr>
              <a:t>Intensywna kontrola glikemii  </a:t>
            </a:r>
          </a:p>
          <a:p>
            <a:pPr lvl="1" eaLnBrk="1" hangingPunct="1">
              <a:lnSpc>
                <a:spcPct val="90000"/>
              </a:lnSpc>
            </a:pPr>
            <a:r>
              <a:rPr lang="pl-PL" altLang="pl-PL" sz="2400"/>
              <a:t>Diabetes Control and Complications Trial (DCCT):</a:t>
            </a:r>
          </a:p>
          <a:p>
            <a:pPr lvl="1" eaLnBrk="1" hangingPunct="1">
              <a:lnSpc>
                <a:spcPct val="90000"/>
              </a:lnSpc>
            </a:pPr>
            <a:r>
              <a:rPr lang="pl-PL" altLang="pl-PL" sz="2400"/>
              <a:t>U.K. Prospective Diabetes Study (UKPDS)</a:t>
            </a:r>
          </a:p>
          <a:p>
            <a:pPr lvl="1" eaLnBrk="1" hangingPunct="1">
              <a:lnSpc>
                <a:spcPct val="90000"/>
              </a:lnSpc>
            </a:pPr>
            <a:r>
              <a:rPr lang="pl-PL" altLang="pl-PL" sz="2400"/>
              <a:t>DCCT/EDIC </a:t>
            </a:r>
          </a:p>
          <a:p>
            <a:pPr lvl="1" eaLnBrk="1" hangingPunct="1">
              <a:lnSpc>
                <a:spcPct val="90000"/>
              </a:lnSpc>
            </a:pPr>
            <a:r>
              <a:rPr lang="pl-PL" altLang="pl-PL" sz="2400">
                <a:sym typeface="Wingdings" panose="05000000000000000000" pitchFamily="2" charset="2"/>
              </a:rPr>
              <a:t> </a:t>
            </a:r>
            <a:r>
              <a:rPr lang="pl-PL" altLang="pl-PL" sz="2400"/>
              <a:t>zapobiega spadkowi GFR i powikłaniom s-n</a:t>
            </a:r>
          </a:p>
          <a:p>
            <a:pPr eaLnBrk="1" hangingPunct="1">
              <a:lnSpc>
                <a:spcPct val="90000"/>
              </a:lnSpc>
            </a:pPr>
            <a:r>
              <a:rPr lang="pl-PL" altLang="pl-PL" sz="2800" u="sng"/>
              <a:t>Intensywna kontrola ciśnienia tętniczego (</a:t>
            </a:r>
            <a:r>
              <a:rPr lang="pl-PL" altLang="pl-PL" sz="2800"/>
              <a:t>ACE-I , sartany)</a:t>
            </a:r>
            <a:endParaRPr lang="pl-PL" altLang="pl-PL" sz="2800" u="sng"/>
          </a:p>
          <a:p>
            <a:pPr eaLnBrk="1" hangingPunct="1">
              <a:lnSpc>
                <a:spcPct val="90000"/>
              </a:lnSpc>
            </a:pPr>
            <a:r>
              <a:rPr lang="pl-PL" altLang="pl-PL" sz="2800"/>
              <a:t>Intensywna kontrola lipidów – statyna, fenofibrat</a:t>
            </a:r>
          </a:p>
          <a:p>
            <a:pPr eaLnBrk="1" hangingPunct="1">
              <a:lnSpc>
                <a:spcPct val="90000"/>
              </a:lnSpc>
            </a:pPr>
            <a:r>
              <a:rPr lang="pl-PL" altLang="pl-PL" sz="2800"/>
              <a:t>Redukcja wagi u otyłych</a:t>
            </a:r>
          </a:p>
          <a:p>
            <a:pPr eaLnBrk="1" hangingPunct="1">
              <a:lnSpc>
                <a:spcPct val="90000"/>
              </a:lnSpc>
            </a:pPr>
            <a:r>
              <a:rPr lang="pl-PL" altLang="pl-PL" sz="2800"/>
              <a:t>Zaprzestanie palenia tytoniu</a:t>
            </a:r>
          </a:p>
          <a:p>
            <a:pPr eaLnBrk="1" hangingPunct="1">
              <a:lnSpc>
                <a:spcPct val="90000"/>
              </a:lnSpc>
            </a:pPr>
            <a:r>
              <a:rPr lang="pl-PL" altLang="pl-PL" sz="2800"/>
              <a:t>Wysiłek fizyczny</a:t>
            </a:r>
          </a:p>
          <a:p>
            <a:pPr eaLnBrk="1" hangingPunct="1">
              <a:lnSpc>
                <a:spcPct val="90000"/>
              </a:lnSpc>
            </a:pPr>
            <a:r>
              <a:rPr lang="pl-PL" altLang="pl-PL" sz="2800"/>
              <a:t>Dieta</a:t>
            </a:r>
          </a:p>
          <a:p>
            <a:pPr eaLnBrk="1" hangingPunct="1">
              <a:lnSpc>
                <a:spcPct val="90000"/>
              </a:lnSpc>
            </a:pPr>
            <a:endParaRPr lang="pl-PL" altLang="pl-PL" sz="2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ytuł 1">
            <a:extLst>
              <a:ext uri="{FF2B5EF4-FFF2-40B4-BE49-F238E27FC236}">
                <a16:creationId xmlns:a16="http://schemas.microsoft.com/office/drawing/2014/main" id="{F620CBA9-87CD-B9BE-9631-8D48FE2659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223963"/>
          </a:xfrm>
        </p:spPr>
        <p:txBody>
          <a:bodyPr/>
          <a:lstStyle/>
          <a:p>
            <a:r>
              <a:rPr lang="pl-PL" altLang="pl-PL"/>
              <a:t>Podsumowanie -cd</a:t>
            </a:r>
          </a:p>
        </p:txBody>
      </p:sp>
      <p:sp>
        <p:nvSpPr>
          <p:cNvPr id="65539" name="Symbol zastępczy zawartości 2">
            <a:extLst>
              <a:ext uri="{FF2B5EF4-FFF2-40B4-BE49-F238E27FC236}">
                <a16:creationId xmlns:a16="http://schemas.microsoft.com/office/drawing/2014/main" id="{DBED6C63-5D20-0C49-E1A7-B9DC270F9F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412875"/>
            <a:ext cx="7772400" cy="5184775"/>
          </a:xfrm>
        </p:spPr>
        <p:txBody>
          <a:bodyPr/>
          <a:lstStyle/>
          <a:p>
            <a:r>
              <a:rPr lang="pl-PL" altLang="pl-PL"/>
              <a:t>SPK – przedłuża życie</a:t>
            </a:r>
          </a:p>
          <a:p>
            <a:r>
              <a:rPr lang="pl-PL" altLang="pl-PL"/>
              <a:t>TP trzustki poprawia jakość życia, poprawia metabolizm glukozy, lipidów, zapobiega rozwojowi NC, w tym w nerce przeszczepionej, stabilizuje i poprawia przebieg neuropatii i retinopatii cukrzycowej</a:t>
            </a:r>
          </a:p>
          <a:p>
            <a:r>
              <a:rPr lang="pl-PL" altLang="pl-PL"/>
              <a:t>Utrata przeszczepionej trzustki po SPK w czasie 1. roku po TP wiąże się z gorszym rokowaniem niż TPN od dawcy żywego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ytuł 1">
            <a:extLst>
              <a:ext uri="{FF2B5EF4-FFF2-40B4-BE49-F238E27FC236}">
                <a16:creationId xmlns:a16="http://schemas.microsoft.com/office/drawing/2014/main" id="{C3026EA1-4E38-43DC-7F43-38858A0EBA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12875"/>
          </a:xfrm>
        </p:spPr>
        <p:txBody>
          <a:bodyPr/>
          <a:lstStyle/>
          <a:p>
            <a:r>
              <a:rPr lang="pl-PL" altLang="pl-PL"/>
              <a:t>Kompleksowa opieka po TP trzustki</a:t>
            </a:r>
          </a:p>
        </p:txBody>
      </p:sp>
      <p:sp>
        <p:nvSpPr>
          <p:cNvPr id="66563" name="Symbol zastępczy zawartości 2">
            <a:extLst>
              <a:ext uri="{FF2B5EF4-FFF2-40B4-BE49-F238E27FC236}">
                <a16:creationId xmlns:a16="http://schemas.microsoft.com/office/drawing/2014/main" id="{74A68391-8D13-0435-0214-774939A735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57338"/>
            <a:ext cx="7772400" cy="4538662"/>
          </a:xfrm>
        </p:spPr>
        <p:txBody>
          <a:bodyPr/>
          <a:lstStyle/>
          <a:p>
            <a:r>
              <a:rPr lang="pl-PL" altLang="pl-PL" sz="2800"/>
              <a:t>Kreatynina, amylaza, lipaza, glukoza, HbA1c, peptyd C, albuminuria, białkomocz (PTA!)</a:t>
            </a:r>
          </a:p>
          <a:p>
            <a:r>
              <a:rPr lang="pl-PL" altLang="pl-PL" sz="2800"/>
              <a:t>EKG, ECHO serca, lipidogram, monitorowanie ciśnienia tętniczego</a:t>
            </a:r>
          </a:p>
          <a:p>
            <a:r>
              <a:rPr lang="pl-PL" altLang="pl-PL" sz="2800"/>
              <a:t>Ocena stóp</a:t>
            </a:r>
          </a:p>
          <a:p>
            <a:r>
              <a:rPr lang="pl-PL" altLang="pl-PL" sz="2800"/>
              <a:t>Ocena neurologiczna – mikroskopia konfokalna rogówki? (confocal corneal microscopy)</a:t>
            </a:r>
          </a:p>
          <a:p>
            <a:r>
              <a:rPr lang="pl-PL" altLang="pl-PL" sz="2800"/>
              <a:t>Ocena okulistyczna (epizody AR, utrata trzustki – negatywny wpływ na postęp retinopatii) laseroterapia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D0FB072-230A-C816-F853-1A39C7B5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 dirty="0"/>
          </a:p>
        </p:txBody>
      </p:sp>
      <p:sp>
        <p:nvSpPr>
          <p:cNvPr id="67587" name="Symbol zastępczy tekstu 4">
            <a:extLst>
              <a:ext uri="{FF2B5EF4-FFF2-40B4-BE49-F238E27FC236}">
                <a16:creationId xmlns:a16="http://schemas.microsoft.com/office/drawing/2014/main" id="{0436ADA6-AD7A-9F0F-99BB-69DE68492D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2313" y="2420938"/>
            <a:ext cx="7772400" cy="1512887"/>
          </a:xfrm>
        </p:spPr>
        <p:txBody>
          <a:bodyPr/>
          <a:lstStyle/>
          <a:p>
            <a:r>
              <a:rPr lang="pl-PL" altLang="pl-PL" sz="6600" dirty="0"/>
              <a:t>   Dziękuję</a:t>
            </a:r>
          </a:p>
          <a:p>
            <a:r>
              <a:rPr lang="pl-PL" altLang="pl-PL" sz="6600" dirty="0"/>
              <a:t> za uwagę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Rectangle 9">
            <a:extLst>
              <a:ext uri="{FF2B5EF4-FFF2-40B4-BE49-F238E27FC236}">
                <a16:creationId xmlns:a16="http://schemas.microsoft.com/office/drawing/2014/main" id="{F0B5035A-03D6-0D3B-F477-5C682513E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590800"/>
            <a:ext cx="35814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Konwencjonalne </a:t>
            </a:r>
            <a:r>
              <a:rPr kumimoji="0" lang="pl-PL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</a:t>
            </a:r>
            <a:r>
              <a:rPr kumimoji="0" lang="en-GB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sposoby leczenia</a:t>
            </a:r>
            <a:endParaRPr kumimoji="0" lang="pl-PL" altLang="pl-PL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cukrzycy</a:t>
            </a:r>
            <a:r>
              <a:rPr kumimoji="0" lang="en-GB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pl-PL" altLang="pl-PL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(insulinoterapia)</a:t>
            </a:r>
            <a:endParaRPr kumimoji="0" lang="en-GB" altLang="pl-PL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8" name="Text Box 10">
            <a:extLst>
              <a:ext uri="{FF2B5EF4-FFF2-40B4-BE49-F238E27FC236}">
                <a16:creationId xmlns:a16="http://schemas.microsoft.com/office/drawing/2014/main" id="{D25C492C-22C9-747C-F8AD-91A5E5A48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105400"/>
            <a:ext cx="3962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Przeszczep trzustki</a:t>
            </a:r>
            <a:endParaRPr kumimoji="0" lang="en-US" altLang="pl-PL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99" name="Text Box 11">
            <a:extLst>
              <a:ext uri="{FF2B5EF4-FFF2-40B4-BE49-F238E27FC236}">
                <a16:creationId xmlns:a16="http://schemas.microsoft.com/office/drawing/2014/main" id="{F548E8EB-25B3-4502-B287-E1124811B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2286000"/>
            <a:ext cx="44196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Przeszczep                izolowanych               wysp trzustkowych</a:t>
            </a:r>
            <a:endParaRPr kumimoji="0" lang="en-US" altLang="pl-PL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02" name="Text Box 14">
            <a:extLst>
              <a:ext uri="{FF2B5EF4-FFF2-40B4-BE49-F238E27FC236}">
                <a16:creationId xmlns:a16="http://schemas.microsoft.com/office/drawing/2014/main" id="{76370765-AACA-D9CE-DBD4-D9A5ADECA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85800"/>
            <a:ext cx="7315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Leczenie cukrzycy typu I</a:t>
            </a:r>
            <a:endParaRPr kumimoji="0" lang="en-US" altLang="pl-PL" sz="4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08" name="Text Box 20">
            <a:extLst>
              <a:ext uri="{FF2B5EF4-FFF2-40B4-BE49-F238E27FC236}">
                <a16:creationId xmlns:a16="http://schemas.microsoft.com/office/drawing/2014/main" id="{5D992BE6-A197-7A97-2A9F-671646360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124200"/>
            <a:ext cx="1371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0000" b="0" i="0" u="none" strike="noStrike" kern="1200" cap="none" spc="0" normalizeH="0" baseline="0" noProof="0">
                <a:ln>
                  <a:noFill/>
                </a:ln>
                <a:solidFill>
                  <a:srgbClr val="E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en-US" altLang="pl-PL" sz="10000" b="0" i="0" u="none" strike="noStrike" kern="1200" cap="none" spc="0" normalizeH="0" baseline="0" noProof="0">
              <a:ln>
                <a:noFill/>
              </a:ln>
              <a:solidFill>
                <a:srgbClr val="E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09" name="Oval 21">
            <a:extLst>
              <a:ext uri="{FF2B5EF4-FFF2-40B4-BE49-F238E27FC236}">
                <a16:creationId xmlns:a16="http://schemas.microsoft.com/office/drawing/2014/main" id="{AD3EC2A6-4AF7-4A42-730F-FB99C67DD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133600"/>
            <a:ext cx="3962400" cy="2667000"/>
          </a:xfrm>
          <a:prstGeom prst="ellipse">
            <a:avLst/>
          </a:prstGeom>
          <a:noFill/>
          <a:ln w="9525">
            <a:solidFill>
              <a:srgbClr val="FF070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altLang="pl-PL" sz="4800" b="0" i="0" u="none" strike="noStrike" kern="1200" cap="none" spc="0" normalizeH="0" baseline="0" noProof="0">
              <a:ln>
                <a:noFill/>
              </a:ln>
              <a:solidFill>
                <a:srgbClr val="E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>
            <a:extLst>
              <a:ext uri="{FF2B5EF4-FFF2-40B4-BE49-F238E27FC236}">
                <a16:creationId xmlns:a16="http://schemas.microsoft.com/office/drawing/2014/main" id="{C1310108-E566-787F-0D00-EB4A3F5368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pl-PL" altLang="pl-PL"/>
            </a:br>
            <a:br>
              <a:rPr lang="pl-PL" altLang="pl-PL"/>
            </a:br>
            <a:br>
              <a:rPr lang="pl-PL" altLang="pl-PL"/>
            </a:br>
            <a:r>
              <a:rPr lang="pl-PL" altLang="pl-PL"/>
              <a:t>TP trzustki  </a:t>
            </a:r>
            <a:br>
              <a:rPr lang="pl-PL" altLang="pl-PL"/>
            </a:br>
            <a:r>
              <a:rPr lang="pl-PL" altLang="pl-PL"/>
              <a:t>vs </a:t>
            </a:r>
            <a:br>
              <a:rPr lang="pl-PL" altLang="pl-PL"/>
            </a:br>
            <a:r>
              <a:rPr lang="pl-PL" altLang="pl-PL"/>
              <a:t>leczenie intensywne</a:t>
            </a:r>
            <a:br>
              <a:rPr lang="pl-PL" altLang="pl-PL"/>
            </a:br>
            <a:r>
              <a:rPr lang="pl-PL" altLang="pl-PL"/>
              <a:t>vs</a:t>
            </a:r>
            <a:br>
              <a:rPr lang="pl-PL" altLang="pl-PL"/>
            </a:br>
            <a:endParaRPr lang="pl-PL" altLang="pl-PL"/>
          </a:p>
        </p:txBody>
      </p:sp>
      <p:sp>
        <p:nvSpPr>
          <p:cNvPr id="7171" name="Symbol zastępczy zawartości 2">
            <a:extLst>
              <a:ext uri="{FF2B5EF4-FFF2-40B4-BE49-F238E27FC236}">
                <a16:creationId xmlns:a16="http://schemas.microsoft.com/office/drawing/2014/main" id="{A6467493-ECD9-CFFD-2811-1DE40FDC5D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4213" y="2060575"/>
            <a:ext cx="7772400" cy="4114800"/>
          </a:xfrm>
        </p:spPr>
        <p:txBody>
          <a:bodyPr/>
          <a:lstStyle/>
          <a:p>
            <a:endParaRPr lang="pl-PL" altLang="pl-PL"/>
          </a:p>
          <a:p>
            <a:endParaRPr lang="pl-PL" altLang="pl-PL"/>
          </a:p>
          <a:p>
            <a:r>
              <a:rPr lang="pl-PL" altLang="pl-PL">
                <a:solidFill>
                  <a:srgbClr val="FFFF00"/>
                </a:solidFill>
              </a:rPr>
              <a:t>Osobista pompa insulinowa</a:t>
            </a:r>
          </a:p>
          <a:p>
            <a:r>
              <a:rPr lang="pl-PL" altLang="pl-PL">
                <a:solidFill>
                  <a:srgbClr val="FFFF00"/>
                </a:solidFill>
              </a:rPr>
              <a:t>                                 vs</a:t>
            </a:r>
          </a:p>
          <a:p>
            <a:r>
              <a:rPr lang="pl-PL" altLang="pl-PL">
                <a:solidFill>
                  <a:srgbClr val="FFFF00"/>
                </a:solidFill>
              </a:rPr>
              <a:t>Biotechnologiczna sztuczna trzustka, czyli pompa insulinowa sprzężona z sensorem glikemii (Ilet) </a:t>
            </a:r>
          </a:p>
          <a:p>
            <a:r>
              <a:rPr lang="pl-PL" altLang="pl-PL">
                <a:solidFill>
                  <a:srgbClr val="FFFF00"/>
                </a:solidFill>
              </a:rPr>
              <a:t>                             ?????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ytuł 1">
            <a:extLst>
              <a:ext uri="{FF2B5EF4-FFF2-40B4-BE49-F238E27FC236}">
                <a16:creationId xmlns:a16="http://schemas.microsoft.com/office/drawing/2014/main" id="{2626BF00-7F46-1AA5-A732-9A6CA07B4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Transplantacja</a:t>
            </a:r>
          </a:p>
        </p:txBody>
      </p:sp>
      <p:sp>
        <p:nvSpPr>
          <p:cNvPr id="4099" name="Symbol zastępczy zawartości 2">
            <a:extLst>
              <a:ext uri="{FF2B5EF4-FFF2-40B4-BE49-F238E27FC236}">
                <a16:creationId xmlns:a16="http://schemas.microsoft.com/office/drawing/2014/main" id="{448CCD72-C393-44AF-6DCB-EB28BB1BE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Clr>
                <a:srgbClr val="C00000"/>
              </a:buClr>
            </a:pPr>
            <a:r>
              <a:rPr lang="pl-PL" altLang="pl-PL" sz="2400" b="1">
                <a:latin typeface="Arial" panose="020B0604020202020204" pitchFamily="34" charset="0"/>
                <a:cs typeface="Arial" panose="020B0604020202020204" pitchFamily="34" charset="0"/>
              </a:rPr>
              <a:t>Przeszczepienie nerki jest uznaną metodą leczenia nerkozastępczego</a:t>
            </a:r>
          </a:p>
          <a:p>
            <a:pPr lvl="1" eaLnBrk="1" hangingPunct="1">
              <a:buClr>
                <a:srgbClr val="C00000"/>
              </a:buClr>
            </a:pPr>
            <a:r>
              <a:rPr lang="pl-PL" altLang="pl-PL" sz="2400" b="1">
                <a:latin typeface="Arial" panose="020B0604020202020204" pitchFamily="34" charset="0"/>
                <a:cs typeface="Arial" panose="020B0604020202020204" pitchFamily="34" charset="0"/>
              </a:rPr>
              <a:t>Przedłuża życie</a:t>
            </a:r>
          </a:p>
          <a:p>
            <a:pPr lvl="1" eaLnBrk="1" hangingPunct="1">
              <a:buClr>
                <a:srgbClr val="C00000"/>
              </a:buClr>
            </a:pPr>
            <a:r>
              <a:rPr lang="pl-PL" altLang="pl-PL" sz="2400" b="1">
                <a:latin typeface="Arial" panose="020B0604020202020204" pitchFamily="34" charset="0"/>
                <a:cs typeface="Arial" panose="020B0604020202020204" pitchFamily="34" charset="0"/>
              </a:rPr>
              <a:t>Poprawia jakość</a:t>
            </a:r>
          </a:p>
          <a:p>
            <a:pPr eaLnBrk="1" hangingPunct="1">
              <a:buClr>
                <a:srgbClr val="C00000"/>
              </a:buClr>
            </a:pPr>
            <a:r>
              <a:rPr lang="pl-PL" altLang="pl-PL" sz="2400" b="1">
                <a:latin typeface="Arial" panose="020B0604020202020204" pitchFamily="34" charset="0"/>
                <a:cs typeface="Arial" panose="020B0604020202020204" pitchFamily="34" charset="0"/>
              </a:rPr>
              <a:t>Przeszczepienie trzustki</a:t>
            </a:r>
          </a:p>
          <a:p>
            <a:pPr lvl="1" eaLnBrk="1" hangingPunct="1">
              <a:buClr>
                <a:srgbClr val="C00000"/>
              </a:buClr>
            </a:pPr>
            <a:r>
              <a:rPr lang="pl-PL" altLang="pl-PL" sz="2400" b="1">
                <a:latin typeface="Arial" panose="020B0604020202020204" pitchFamily="34" charset="0"/>
                <a:cs typeface="Arial" panose="020B0604020202020204" pitchFamily="34" charset="0"/>
              </a:rPr>
              <a:t>Uznanym wskazaniem jest cukrzyca typu 1-go i schyłkowa niewydolność nerek</a:t>
            </a:r>
          </a:p>
          <a:p>
            <a:pPr eaLnBrk="1" hangingPunct="1">
              <a:buClr>
                <a:srgbClr val="C00000"/>
              </a:buClr>
            </a:pPr>
            <a:r>
              <a:rPr lang="pl-PL" altLang="pl-PL" sz="2400" b="1">
                <a:latin typeface="Arial" panose="020B0604020202020204" pitchFamily="34" charset="0"/>
                <a:cs typeface="Arial" panose="020B0604020202020204" pitchFamily="34" charset="0"/>
              </a:rPr>
              <a:t>Przeszczepienie  nerki i trzustki w cukrzycy typu 2</a:t>
            </a:r>
          </a:p>
          <a:p>
            <a:pPr eaLnBrk="1" hangingPunct="1">
              <a:buClr>
                <a:srgbClr val="C00000"/>
              </a:buClr>
            </a:pPr>
            <a:r>
              <a:rPr lang="pl-PL" altLang="pl-PL" sz="2400" b="1">
                <a:latin typeface="Arial" panose="020B0604020202020204" pitchFamily="34" charset="0"/>
                <a:cs typeface="Arial" panose="020B0604020202020204" pitchFamily="34" charset="0"/>
              </a:rPr>
              <a:t>Metoda leczenia cukrzycy transplantacją </a:t>
            </a:r>
          </a:p>
          <a:p>
            <a:pPr lvl="1" eaLnBrk="1" hangingPunct="1">
              <a:buClr>
                <a:srgbClr val="C00000"/>
              </a:buClr>
            </a:pPr>
            <a: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  <a:t>Przeszczepienie samej trzustki w cukrzycy typu 1 lub 2</a:t>
            </a:r>
          </a:p>
          <a:p>
            <a:pPr lvl="1" eaLnBrk="1" hangingPunct="1">
              <a:buClr>
                <a:srgbClr val="C00000"/>
              </a:buClr>
            </a:pPr>
            <a:r>
              <a:rPr lang="pl-PL" altLang="pl-PL" sz="2000" b="1">
                <a:latin typeface="Arial" panose="020B0604020202020204" pitchFamily="34" charset="0"/>
                <a:cs typeface="Arial" panose="020B0604020202020204" pitchFamily="34" charset="0"/>
              </a:rPr>
              <a:t>Przeszczepienie wysp trzustkowych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>
            <a:extLst>
              <a:ext uri="{FF2B5EF4-FFF2-40B4-BE49-F238E27FC236}">
                <a16:creationId xmlns:a16="http://schemas.microsoft.com/office/drawing/2014/main" id="{96348177-6032-9126-6E36-269357AC0F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936625"/>
          </a:xfrm>
        </p:spPr>
        <p:txBody>
          <a:bodyPr/>
          <a:lstStyle/>
          <a:p>
            <a:r>
              <a:rPr lang="pl-PL" altLang="pl-PL" b="1"/>
              <a:t>Cel TP trzustki</a:t>
            </a:r>
          </a:p>
        </p:txBody>
      </p:sp>
      <p:sp>
        <p:nvSpPr>
          <p:cNvPr id="8195" name="Symbol zastępczy zawartości 2">
            <a:extLst>
              <a:ext uri="{FF2B5EF4-FFF2-40B4-BE49-F238E27FC236}">
                <a16:creationId xmlns:a16="http://schemas.microsoft.com/office/drawing/2014/main" id="{A5A16A76-A43F-5C38-AC8F-1B6B688D6D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052513"/>
            <a:ext cx="7772400" cy="5043487"/>
          </a:xfrm>
        </p:spPr>
        <p:txBody>
          <a:bodyPr/>
          <a:lstStyle/>
          <a:p>
            <a:r>
              <a:rPr lang="pl-PL" altLang="pl-PL"/>
              <a:t>Normoglikemia bez insuliny</a:t>
            </a:r>
          </a:p>
          <a:p>
            <a:r>
              <a:rPr lang="pl-PL" altLang="pl-PL"/>
              <a:t>Poprawa jakości życia</a:t>
            </a:r>
          </a:p>
          <a:p>
            <a:r>
              <a:rPr lang="pl-PL" altLang="pl-PL"/>
              <a:t>Zapobieganie powikłaniom cukrzycy (w tym ciężkim hipoglikemiom), zahamowanie postępu i regresja powikłań</a:t>
            </a:r>
          </a:p>
          <a:p>
            <a:r>
              <a:rPr lang="pl-PL" altLang="pl-PL">
                <a:solidFill>
                  <a:srgbClr val="FF0000"/>
                </a:solidFill>
              </a:rPr>
              <a:t>Ale:</a:t>
            </a:r>
            <a:r>
              <a:rPr lang="pl-PL" altLang="pl-PL"/>
              <a:t> </a:t>
            </a:r>
          </a:p>
          <a:p>
            <a:pPr lvl="1"/>
            <a:r>
              <a:rPr lang="pl-PL" altLang="pl-PL"/>
              <a:t>powikłania chirurgiczne, infekcyjne</a:t>
            </a:r>
          </a:p>
          <a:p>
            <a:pPr lvl="1"/>
            <a:r>
              <a:rPr lang="pl-PL" altLang="pl-PL"/>
              <a:t>większa śmiertelność okołooperacyjna niż w przypadku TP nerki</a:t>
            </a:r>
          </a:p>
          <a:p>
            <a:pPr lvl="1"/>
            <a:r>
              <a:rPr lang="pl-PL" altLang="pl-PL"/>
              <a:t>powikłania leczenia immunosupresyjnego </a:t>
            </a:r>
          </a:p>
          <a:p>
            <a:pPr lvl="1"/>
            <a:r>
              <a:rPr lang="pl-PL" altLang="pl-PL">
                <a:sym typeface="Wingdings" panose="05000000000000000000" pitchFamily="2" charset="2"/>
              </a:rPr>
              <a:t> wnikliwa kwalifikacja chorych</a:t>
            </a:r>
            <a:endParaRPr lang="pl-PL" altLang="pl-P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336699"/>
        </a:dk1>
        <a:lt1>
          <a:srgbClr val="FFFFFF"/>
        </a:lt1>
        <a:dk2>
          <a:srgbClr val="001C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B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7575</TotalTime>
  <Words>1950</Words>
  <Application>Microsoft Office PowerPoint</Application>
  <PresentationFormat>Pokaz na ekranie (4:3)</PresentationFormat>
  <Paragraphs>378</Paragraphs>
  <Slides>52</Slides>
  <Notes>4</Notes>
  <HiddenSlides>0</HiddenSlides>
  <MMClips>2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52</vt:i4>
      </vt:variant>
    </vt:vector>
  </HeadingPairs>
  <TitlesOfParts>
    <vt:vector size="59" baseType="lpstr">
      <vt:lpstr>Arial</vt:lpstr>
      <vt:lpstr>Calibri</vt:lpstr>
      <vt:lpstr>Tahoma</vt:lpstr>
      <vt:lpstr>Times New Roman</vt:lpstr>
      <vt:lpstr>Wingdings</vt:lpstr>
      <vt:lpstr>Wingdings 2</vt:lpstr>
      <vt:lpstr>Default Design</vt:lpstr>
      <vt:lpstr>PRZESZCZEPIENIE  TRZUSTKI i WYSEPEK TRZUSTKOWYCH  </vt:lpstr>
      <vt:lpstr>Prezentacja programu PowerPoint</vt:lpstr>
      <vt:lpstr>Cukrzyca</vt:lpstr>
      <vt:lpstr>Powikłania cukrzycy -cd</vt:lpstr>
      <vt:lpstr>Zapobieganie powikłaniom cukrzycy</vt:lpstr>
      <vt:lpstr>Prezentacja programu PowerPoint</vt:lpstr>
      <vt:lpstr>   TP trzustki   vs  leczenie intensywne vs </vt:lpstr>
      <vt:lpstr>Transplantacja</vt:lpstr>
      <vt:lpstr>Cel TP trzustki</vt:lpstr>
      <vt:lpstr>TP TRZUSTKI</vt:lpstr>
      <vt:lpstr>TP samej trzustki – PTA (pancreas transplantation alone) - wskazania</vt:lpstr>
      <vt:lpstr>Prezentacja programu PowerPoint</vt:lpstr>
      <vt:lpstr>Wpływ PTA na NC/PChN własnych nerek (Fioretto 1988)</vt:lpstr>
      <vt:lpstr>Przeszczepienie trzustki i nerki (SPK - simultaneous pancreas – kidney)</vt:lpstr>
      <vt:lpstr>Opcje terapeutyczne dla pacjenta z cukrzycą i PChN</vt:lpstr>
      <vt:lpstr>Kwalifikacja w ct2 do SPK  (kryteria University of Wisconsin)</vt:lpstr>
      <vt:lpstr>Prezentacja programu PowerPoint</vt:lpstr>
      <vt:lpstr>Prezentacja programu PowerPoint</vt:lpstr>
      <vt:lpstr>Prezentacja programu PowerPoint</vt:lpstr>
      <vt:lpstr>TP trzustki i nerki po tej samej stronie Papachristos, Ann Transplant 2019</vt:lpstr>
      <vt:lpstr>Wczesna utrata trzustki przeszczepionej</vt:lpstr>
      <vt:lpstr>Powikłania po TP trzustki - cd</vt:lpstr>
      <vt:lpstr>Inne powikłania </vt:lpstr>
      <vt:lpstr>Przyczyny utraty funkcji trzustki</vt:lpstr>
      <vt:lpstr>Biopsja trzustki </vt:lpstr>
      <vt:lpstr>Monitorowanie czynności trzustki</vt:lpstr>
      <vt:lpstr>Poprawa wyników przeszczepiania</vt:lpstr>
      <vt:lpstr>Przeżycie  biorcy i trzustki (USA)</vt:lpstr>
      <vt:lpstr>Przeżycie biorcy i trzustki Polska (Poltransplant)</vt:lpstr>
      <vt:lpstr>Korzyści z SPK – przeżycie pacjentów</vt:lpstr>
      <vt:lpstr>Korzyści z SPK – przeżycie nerki</vt:lpstr>
      <vt:lpstr>Wpływ TP trzustki na inne powikłania cukrzycy </vt:lpstr>
      <vt:lpstr>Wpływ TP trzustki na inne powikłania cukrzycy </vt:lpstr>
      <vt:lpstr>PAK</vt:lpstr>
      <vt:lpstr>PTA, PAK</vt:lpstr>
      <vt:lpstr>Korzyści z PAK – przeżycie pacjentów</vt:lpstr>
      <vt:lpstr>Prezentacja programu PowerPoint</vt:lpstr>
      <vt:lpstr>Prezentacja programu PowerPoint</vt:lpstr>
      <vt:lpstr>Prezentacja programu PowerPoint</vt:lpstr>
      <vt:lpstr>Przeszczepienie wysp trzustkowych (ITA)</vt:lpstr>
      <vt:lpstr>Prezentacja programu PowerPoint</vt:lpstr>
      <vt:lpstr>Nakłucie wątroby</vt:lpstr>
      <vt:lpstr>Cewnikowanie żyły wrotnej pod kontrolą USG</vt:lpstr>
      <vt:lpstr>Prezentacja programu PowerPoint</vt:lpstr>
      <vt:lpstr>Przeszczepienie wysp trzustkowych-IT</vt:lpstr>
      <vt:lpstr>Powikłania po ITA</vt:lpstr>
      <vt:lpstr>Prezentacja programu PowerPoint</vt:lpstr>
      <vt:lpstr>PTA vs ITA</vt:lpstr>
      <vt:lpstr>Podsumowanie </vt:lpstr>
      <vt:lpstr>Podsumowanie -cd</vt:lpstr>
      <vt:lpstr>Kompleksowa opieka po TP trzustki</vt:lpstr>
      <vt:lpstr>Prezentacja programu PowerPoint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DIABETES MELLITUS</dc:title>
  <dc:creator>.</dc:creator>
  <cp:lastModifiedBy>marek masztalerz</cp:lastModifiedBy>
  <cp:revision>494</cp:revision>
  <dcterms:created xsi:type="dcterms:W3CDTF">2005-09-27T19:06:29Z</dcterms:created>
  <dcterms:modified xsi:type="dcterms:W3CDTF">2024-11-13T04:57:51Z</dcterms:modified>
</cp:coreProperties>
</file>