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113"/>
  </p:notesMasterIdLst>
  <p:sldIdLst>
    <p:sldId id="387" r:id="rId2"/>
    <p:sldId id="439" r:id="rId3"/>
    <p:sldId id="327" r:id="rId4"/>
    <p:sldId id="328" r:id="rId5"/>
    <p:sldId id="432" r:id="rId6"/>
    <p:sldId id="445" r:id="rId7"/>
    <p:sldId id="312" r:id="rId8"/>
    <p:sldId id="313" r:id="rId9"/>
    <p:sldId id="332" r:id="rId10"/>
    <p:sldId id="315" r:id="rId11"/>
    <p:sldId id="282" r:id="rId12"/>
    <p:sldId id="434" r:id="rId13"/>
    <p:sldId id="435" r:id="rId14"/>
    <p:sldId id="283" r:id="rId15"/>
    <p:sldId id="433" r:id="rId16"/>
    <p:sldId id="437" r:id="rId17"/>
    <p:sldId id="392" r:id="rId18"/>
    <p:sldId id="316" r:id="rId19"/>
    <p:sldId id="290" r:id="rId20"/>
    <p:sldId id="257" r:id="rId21"/>
    <p:sldId id="329" r:id="rId22"/>
    <p:sldId id="263" r:id="rId23"/>
    <p:sldId id="333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261" r:id="rId32"/>
    <p:sldId id="344" r:id="rId33"/>
    <p:sldId id="345" r:id="rId34"/>
    <p:sldId id="346" r:id="rId35"/>
    <p:sldId id="347" r:id="rId36"/>
    <p:sldId id="259" r:id="rId37"/>
    <p:sldId id="260" r:id="rId38"/>
    <p:sldId id="367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442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280" r:id="rId56"/>
    <p:sldId id="424" r:id="rId57"/>
    <p:sldId id="319" r:id="rId58"/>
    <p:sldId id="368" r:id="rId59"/>
    <p:sldId id="389" r:id="rId60"/>
    <p:sldId id="426" r:id="rId61"/>
    <p:sldId id="427" r:id="rId62"/>
    <p:sldId id="440" r:id="rId63"/>
    <p:sldId id="370" r:id="rId64"/>
    <p:sldId id="324" r:id="rId65"/>
    <p:sldId id="371" r:id="rId66"/>
    <p:sldId id="372" r:id="rId67"/>
    <p:sldId id="325" r:id="rId68"/>
    <p:sldId id="374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429" r:id="rId79"/>
    <p:sldId id="430" r:id="rId80"/>
    <p:sldId id="386" r:id="rId81"/>
    <p:sldId id="446" r:id="rId82"/>
    <p:sldId id="447" r:id="rId83"/>
    <p:sldId id="258" r:id="rId84"/>
    <p:sldId id="448" r:id="rId85"/>
    <p:sldId id="449" r:id="rId86"/>
    <p:sldId id="450" r:id="rId87"/>
    <p:sldId id="262" r:id="rId88"/>
    <p:sldId id="451" r:id="rId89"/>
    <p:sldId id="264" r:id="rId90"/>
    <p:sldId id="265" r:id="rId91"/>
    <p:sldId id="452" r:id="rId92"/>
    <p:sldId id="293" r:id="rId93"/>
    <p:sldId id="266" r:id="rId94"/>
    <p:sldId id="267" r:id="rId95"/>
    <p:sldId id="268" r:id="rId96"/>
    <p:sldId id="269" r:id="rId97"/>
    <p:sldId id="270" r:id="rId98"/>
    <p:sldId id="278" r:id="rId99"/>
    <p:sldId id="279" r:id="rId100"/>
    <p:sldId id="453" r:id="rId101"/>
    <p:sldId id="281" r:id="rId102"/>
    <p:sldId id="454" r:id="rId103"/>
    <p:sldId id="455" r:id="rId104"/>
    <p:sldId id="284" r:id="rId105"/>
    <p:sldId id="285" r:id="rId106"/>
    <p:sldId id="287" r:id="rId107"/>
    <p:sldId id="456" r:id="rId108"/>
    <p:sldId id="291" r:id="rId109"/>
    <p:sldId id="457" r:id="rId110"/>
    <p:sldId id="458" r:id="rId111"/>
    <p:sldId id="431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6B48DBB9-C5AA-4E39-8FBC-E8889350E1B9}">
          <p14:sldIdLst>
            <p14:sldId id="387"/>
            <p14:sldId id="439"/>
            <p14:sldId id="327"/>
            <p14:sldId id="328"/>
            <p14:sldId id="432"/>
            <p14:sldId id="445"/>
            <p14:sldId id="312"/>
            <p14:sldId id="313"/>
            <p14:sldId id="332"/>
            <p14:sldId id="315"/>
            <p14:sldId id="282"/>
            <p14:sldId id="434"/>
            <p14:sldId id="435"/>
            <p14:sldId id="283"/>
            <p14:sldId id="433"/>
            <p14:sldId id="437"/>
            <p14:sldId id="392"/>
            <p14:sldId id="316"/>
            <p14:sldId id="290"/>
            <p14:sldId id="257"/>
            <p14:sldId id="329"/>
            <p14:sldId id="263"/>
            <p14:sldId id="333"/>
            <p14:sldId id="337"/>
            <p14:sldId id="338"/>
            <p14:sldId id="339"/>
            <p14:sldId id="340"/>
            <p14:sldId id="341"/>
            <p14:sldId id="342"/>
            <p14:sldId id="343"/>
            <p14:sldId id="261"/>
            <p14:sldId id="344"/>
            <p14:sldId id="345"/>
            <p14:sldId id="346"/>
            <p14:sldId id="347"/>
            <p14:sldId id="259"/>
            <p14:sldId id="260"/>
            <p14:sldId id="367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442"/>
            <p14:sldId id="359"/>
            <p14:sldId id="360"/>
            <p14:sldId id="361"/>
            <p14:sldId id="362"/>
            <p14:sldId id="363"/>
            <p14:sldId id="364"/>
            <p14:sldId id="365"/>
            <p14:sldId id="280"/>
            <p14:sldId id="424"/>
            <p14:sldId id="319"/>
            <p14:sldId id="368"/>
            <p14:sldId id="389"/>
            <p14:sldId id="426"/>
            <p14:sldId id="427"/>
            <p14:sldId id="440"/>
            <p14:sldId id="370"/>
            <p14:sldId id="324"/>
            <p14:sldId id="371"/>
            <p14:sldId id="372"/>
            <p14:sldId id="325"/>
            <p14:sldId id="374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429"/>
            <p14:sldId id="430"/>
            <p14:sldId id="386"/>
            <p14:sldId id="446"/>
            <p14:sldId id="447"/>
          </p14:sldIdLst>
        </p14:section>
        <p14:section name="klatka piersiuowa" id="{61A6164D-493D-4EA2-8537-9D8F1A5CF58C}">
          <p14:sldIdLst>
            <p14:sldId id="258"/>
          </p14:sldIdLst>
        </p14:section>
        <p14:section name="Sekcja bez tytułu" id="{CDA63DED-8012-4B18-9A04-CCA2CBAA40A9}">
          <p14:sldIdLst>
            <p14:sldId id="448"/>
            <p14:sldId id="449"/>
            <p14:sldId id="450"/>
            <p14:sldId id="262"/>
            <p14:sldId id="451"/>
            <p14:sldId id="264"/>
            <p14:sldId id="265"/>
            <p14:sldId id="452"/>
            <p14:sldId id="293"/>
            <p14:sldId id="266"/>
            <p14:sldId id="267"/>
            <p14:sldId id="268"/>
            <p14:sldId id="269"/>
            <p14:sldId id="270"/>
            <p14:sldId id="278"/>
            <p14:sldId id="279"/>
            <p14:sldId id="453"/>
            <p14:sldId id="281"/>
            <p14:sldId id="454"/>
            <p14:sldId id="455"/>
            <p14:sldId id="284"/>
            <p14:sldId id="285"/>
            <p14:sldId id="287"/>
            <p14:sldId id="456"/>
            <p14:sldId id="291"/>
            <p14:sldId id="457"/>
            <p14:sldId id="458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1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7720CF-61FC-4E9B-AFDB-29FBA0ECDD12}" v="32" dt="2024-12-05T06:12:17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33" autoAdjust="0"/>
  </p:normalViewPr>
  <p:slideViewPr>
    <p:cSldViewPr snapToGrid="0"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masztalerz" userId="6952155286fd4df5" providerId="LiveId" clId="{3F7B0273-4252-452E-AC17-12FAE04C1991}"/>
    <pc:docChg chg="undo custSel delSld modSld">
      <pc:chgData name="marek masztalerz" userId="6952155286fd4df5" providerId="LiveId" clId="{3F7B0273-4252-452E-AC17-12FAE04C1991}" dt="2024-11-11T22:38:50.205" v="511"/>
      <pc:docMkLst>
        <pc:docMk/>
      </pc:docMkLst>
      <pc:sldChg chg="addSp delSp modSp mod modClrScheme chgLayout">
        <pc:chgData name="marek masztalerz" userId="6952155286fd4df5" providerId="LiveId" clId="{3F7B0273-4252-452E-AC17-12FAE04C1991}" dt="2024-11-11T22:29:52.454" v="497" actId="20577"/>
        <pc:sldMkLst>
          <pc:docMk/>
          <pc:sldMk cId="0" sldId="263"/>
        </pc:sldMkLst>
        <pc:spChg chg="add del mod ord">
          <ac:chgData name="marek masztalerz" userId="6952155286fd4df5" providerId="LiveId" clId="{3F7B0273-4252-452E-AC17-12FAE04C1991}" dt="2024-11-11T22:21:31.139" v="384" actId="700"/>
          <ac:spMkLst>
            <pc:docMk/>
            <pc:sldMk cId="0" sldId="263"/>
            <ac:spMk id="2" creationId="{C386E97A-CC0C-C738-B432-714B1E315D7D}"/>
          </ac:spMkLst>
        </pc:spChg>
        <pc:spChg chg="add mod">
          <ac:chgData name="marek masztalerz" userId="6952155286fd4df5" providerId="LiveId" clId="{3F7B0273-4252-452E-AC17-12FAE04C1991}" dt="2024-11-11T22:23:42.278" v="386" actId="767"/>
          <ac:spMkLst>
            <pc:docMk/>
            <pc:sldMk cId="0" sldId="263"/>
            <ac:spMk id="4" creationId="{2CEB09E5-FF10-BBA3-09E8-E7FC24893F69}"/>
          </ac:spMkLst>
        </pc:spChg>
        <pc:spChg chg="add mod">
          <ac:chgData name="marek masztalerz" userId="6952155286fd4df5" providerId="LiveId" clId="{3F7B0273-4252-452E-AC17-12FAE04C1991}" dt="2024-11-11T22:26:15.494" v="433" actId="20577"/>
          <ac:spMkLst>
            <pc:docMk/>
            <pc:sldMk cId="0" sldId="263"/>
            <ac:spMk id="5" creationId="{B8CCE54C-3EBA-E24E-4AA9-860423815407}"/>
          </ac:spMkLst>
        </pc:spChg>
        <pc:spChg chg="mod ord">
          <ac:chgData name="marek masztalerz" userId="6952155286fd4df5" providerId="LiveId" clId="{3F7B0273-4252-452E-AC17-12FAE04C1991}" dt="2024-11-11T22:21:31.139" v="384" actId="700"/>
          <ac:spMkLst>
            <pc:docMk/>
            <pc:sldMk cId="0" sldId="263"/>
            <ac:spMk id="14338" creationId="{56D141C5-675B-4728-AEAF-422AE7C392D0}"/>
          </ac:spMkLst>
        </pc:spChg>
        <pc:spChg chg="mod ord">
          <ac:chgData name="marek masztalerz" userId="6952155286fd4df5" providerId="LiveId" clId="{3F7B0273-4252-452E-AC17-12FAE04C1991}" dt="2024-11-11T22:29:52.454" v="497" actId="20577"/>
          <ac:spMkLst>
            <pc:docMk/>
            <pc:sldMk cId="0" sldId="263"/>
            <ac:spMk id="14339" creationId="{C6C03307-6A3F-444A-8468-461D83759B30}"/>
          </ac:spMkLst>
        </pc:spChg>
      </pc:sldChg>
      <pc:sldChg chg="del">
        <pc:chgData name="marek masztalerz" userId="6952155286fd4df5" providerId="LiveId" clId="{3F7B0273-4252-452E-AC17-12FAE04C1991}" dt="2024-11-11T22:31:33.835" v="498" actId="47"/>
        <pc:sldMkLst>
          <pc:docMk/>
          <pc:sldMk cId="0" sldId="303"/>
        </pc:sldMkLst>
      </pc:sldChg>
      <pc:sldChg chg="del">
        <pc:chgData name="marek masztalerz" userId="6952155286fd4df5" providerId="LiveId" clId="{3F7B0273-4252-452E-AC17-12FAE04C1991}" dt="2024-11-11T21:51:16.525" v="4" actId="2696"/>
        <pc:sldMkLst>
          <pc:docMk/>
          <pc:sldMk cId="0" sldId="317"/>
        </pc:sldMkLst>
      </pc:sldChg>
      <pc:sldChg chg="del">
        <pc:chgData name="marek masztalerz" userId="6952155286fd4df5" providerId="LiveId" clId="{3F7B0273-4252-452E-AC17-12FAE04C1991}" dt="2024-11-11T22:33:57.555" v="508" actId="47"/>
        <pc:sldMkLst>
          <pc:docMk/>
          <pc:sldMk cId="0" sldId="321"/>
        </pc:sldMkLst>
      </pc:sldChg>
      <pc:sldChg chg="modSp mod">
        <pc:chgData name="marek masztalerz" userId="6952155286fd4df5" providerId="LiveId" clId="{3F7B0273-4252-452E-AC17-12FAE04C1991}" dt="2024-11-11T22:33:09.453" v="507" actId="5793"/>
        <pc:sldMkLst>
          <pc:docMk/>
          <pc:sldMk cId="0" sldId="365"/>
        </pc:sldMkLst>
        <pc:spChg chg="mod">
          <ac:chgData name="marek masztalerz" userId="6952155286fd4df5" providerId="LiveId" clId="{3F7B0273-4252-452E-AC17-12FAE04C1991}" dt="2024-11-11T22:33:09.453" v="507" actId="5793"/>
          <ac:spMkLst>
            <pc:docMk/>
            <pc:sldMk cId="0" sldId="365"/>
            <ac:spMk id="45059" creationId="{00000000-0000-0000-0000-000000000000}"/>
          </ac:spMkLst>
        </pc:spChg>
      </pc:sldChg>
      <pc:sldChg chg="addSp modSp mod">
        <pc:chgData name="marek masztalerz" userId="6952155286fd4df5" providerId="LiveId" clId="{3F7B0273-4252-452E-AC17-12FAE04C1991}" dt="2024-11-11T22:38:50.205" v="511"/>
        <pc:sldMkLst>
          <pc:docMk/>
          <pc:sldMk cId="0" sldId="372"/>
        </pc:sldMkLst>
        <pc:spChg chg="add mod">
          <ac:chgData name="marek masztalerz" userId="6952155286fd4df5" providerId="LiveId" clId="{3F7B0273-4252-452E-AC17-12FAE04C1991}" dt="2024-11-11T22:38:50.205" v="511"/>
          <ac:spMkLst>
            <pc:docMk/>
            <pc:sldMk cId="0" sldId="372"/>
            <ac:spMk id="3" creationId="{8A03BC95-A7EC-D522-CA05-9279BD3E06C2}"/>
          </ac:spMkLst>
        </pc:spChg>
      </pc:sldChg>
      <pc:sldChg chg="modSp mod">
        <pc:chgData name="marek masztalerz" userId="6952155286fd4df5" providerId="LiveId" clId="{3F7B0273-4252-452E-AC17-12FAE04C1991}" dt="2024-11-11T20:59:23.216" v="3" actId="1036"/>
        <pc:sldMkLst>
          <pc:docMk/>
          <pc:sldMk cId="266269535" sldId="433"/>
        </pc:sldMkLst>
        <pc:picChg chg="mod">
          <ac:chgData name="marek masztalerz" userId="6952155286fd4df5" providerId="LiveId" clId="{3F7B0273-4252-452E-AC17-12FAE04C1991}" dt="2024-11-11T20:59:23.216" v="3" actId="1036"/>
          <ac:picMkLst>
            <pc:docMk/>
            <pc:sldMk cId="266269535" sldId="433"/>
            <ac:picMk id="4" creationId="{E99DC203-BB0B-44E3-B16D-E0BCFFA793EF}"/>
          </ac:picMkLst>
        </pc:picChg>
      </pc:sldChg>
      <pc:sldChg chg="modSp mod">
        <pc:chgData name="marek masztalerz" userId="6952155286fd4df5" providerId="LiveId" clId="{3F7B0273-4252-452E-AC17-12FAE04C1991}" dt="2024-11-11T22:31:45.414" v="499" actId="1076"/>
        <pc:sldMkLst>
          <pc:docMk/>
          <pc:sldMk cId="2300446192" sldId="442"/>
        </pc:sldMkLst>
        <pc:spChg chg="mod">
          <ac:chgData name="marek masztalerz" userId="6952155286fd4df5" providerId="LiveId" clId="{3F7B0273-4252-452E-AC17-12FAE04C1991}" dt="2024-11-11T22:31:45.414" v="499" actId="1076"/>
          <ac:spMkLst>
            <pc:docMk/>
            <pc:sldMk cId="2300446192" sldId="442"/>
            <ac:spMk id="8" creationId="{5A12F897-1B1E-1DF5-9BF2-5A78EF26A25A}"/>
          </ac:spMkLst>
        </pc:spChg>
      </pc:sldChg>
    </pc:docChg>
  </pc:docChgLst>
  <pc:docChgLst>
    <pc:chgData name="marek masztalerz" userId="6952155286fd4df5" providerId="LiveId" clId="{3C7720CF-61FC-4E9B-AFDB-29FBA0ECDD12}"/>
    <pc:docChg chg="addSld delSld modSld addSection modSection">
      <pc:chgData name="marek masztalerz" userId="6952155286fd4df5" providerId="LiveId" clId="{3C7720CF-61FC-4E9B-AFDB-29FBA0ECDD12}" dt="2024-12-05T06:21:57.486" v="43" actId="2696"/>
      <pc:docMkLst>
        <pc:docMk/>
      </pc:docMkLst>
      <pc:sldChg chg="add modTransition">
        <pc:chgData name="marek masztalerz" userId="6952155286fd4df5" providerId="LiveId" clId="{3C7720CF-61FC-4E9B-AFDB-29FBA0ECDD12}" dt="2024-12-05T06:09:22.422" v="6"/>
        <pc:sldMkLst>
          <pc:docMk/>
          <pc:sldMk cId="0" sldId="258"/>
        </pc:sldMkLst>
      </pc:sldChg>
      <pc:sldChg chg="add modTransition">
        <pc:chgData name="marek masztalerz" userId="6952155286fd4df5" providerId="LiveId" clId="{3C7720CF-61FC-4E9B-AFDB-29FBA0ECDD12}" dt="2024-12-05T06:09:46.144" v="10"/>
        <pc:sldMkLst>
          <pc:docMk/>
          <pc:sldMk cId="0" sldId="262"/>
        </pc:sldMkLst>
      </pc:sldChg>
      <pc:sldChg chg="add modTransition">
        <pc:chgData name="marek masztalerz" userId="6952155286fd4df5" providerId="LiveId" clId="{3C7720CF-61FC-4E9B-AFDB-29FBA0ECDD12}" dt="2024-12-05T06:10:05.422" v="12"/>
        <pc:sldMkLst>
          <pc:docMk/>
          <pc:sldMk cId="0" sldId="264"/>
        </pc:sldMkLst>
      </pc:sldChg>
      <pc:sldChg chg="add modTransition">
        <pc:chgData name="marek masztalerz" userId="6952155286fd4df5" providerId="LiveId" clId="{3C7720CF-61FC-4E9B-AFDB-29FBA0ECDD12}" dt="2024-12-05T06:10:10.229" v="13"/>
        <pc:sldMkLst>
          <pc:docMk/>
          <pc:sldMk cId="0" sldId="265"/>
        </pc:sldMkLst>
      </pc:sldChg>
      <pc:sldChg chg="add modTransition">
        <pc:chgData name="marek masztalerz" userId="6952155286fd4df5" providerId="LiveId" clId="{3C7720CF-61FC-4E9B-AFDB-29FBA0ECDD12}" dt="2024-12-05T06:10:30.809" v="16"/>
        <pc:sldMkLst>
          <pc:docMk/>
          <pc:sldMk cId="0" sldId="266"/>
        </pc:sldMkLst>
      </pc:sldChg>
      <pc:sldChg chg="add modTransition">
        <pc:chgData name="marek masztalerz" userId="6952155286fd4df5" providerId="LiveId" clId="{3C7720CF-61FC-4E9B-AFDB-29FBA0ECDD12}" dt="2024-12-05T06:10:40.070" v="17"/>
        <pc:sldMkLst>
          <pc:docMk/>
          <pc:sldMk cId="0" sldId="267"/>
        </pc:sldMkLst>
      </pc:sldChg>
      <pc:sldChg chg="add modTransition">
        <pc:chgData name="marek masztalerz" userId="6952155286fd4df5" providerId="LiveId" clId="{3C7720CF-61FC-4E9B-AFDB-29FBA0ECDD12}" dt="2024-12-05T06:10:45.592" v="18"/>
        <pc:sldMkLst>
          <pc:docMk/>
          <pc:sldMk cId="0" sldId="268"/>
        </pc:sldMkLst>
      </pc:sldChg>
      <pc:sldChg chg="add modTransition">
        <pc:chgData name="marek masztalerz" userId="6952155286fd4df5" providerId="LiveId" clId="{3C7720CF-61FC-4E9B-AFDB-29FBA0ECDD12}" dt="2024-12-05T06:10:50.247" v="19"/>
        <pc:sldMkLst>
          <pc:docMk/>
          <pc:sldMk cId="0" sldId="269"/>
        </pc:sldMkLst>
      </pc:sldChg>
      <pc:sldChg chg="add modTransition">
        <pc:chgData name="marek masztalerz" userId="6952155286fd4df5" providerId="LiveId" clId="{3C7720CF-61FC-4E9B-AFDB-29FBA0ECDD12}" dt="2024-12-05T06:10:54.802" v="20"/>
        <pc:sldMkLst>
          <pc:docMk/>
          <pc:sldMk cId="0" sldId="270"/>
        </pc:sldMkLst>
      </pc:sldChg>
      <pc:sldChg chg="add modTransition">
        <pc:chgData name="marek masztalerz" userId="6952155286fd4df5" providerId="LiveId" clId="{3C7720CF-61FC-4E9B-AFDB-29FBA0ECDD12}" dt="2024-12-05T06:10:59.495" v="21"/>
        <pc:sldMkLst>
          <pc:docMk/>
          <pc:sldMk cId="0" sldId="278"/>
        </pc:sldMkLst>
      </pc:sldChg>
      <pc:sldChg chg="add modTransition">
        <pc:chgData name="marek masztalerz" userId="6952155286fd4df5" providerId="LiveId" clId="{3C7720CF-61FC-4E9B-AFDB-29FBA0ECDD12}" dt="2024-12-05T06:11:04.092" v="22"/>
        <pc:sldMkLst>
          <pc:docMk/>
          <pc:sldMk cId="0" sldId="279"/>
        </pc:sldMkLst>
      </pc:sldChg>
      <pc:sldChg chg="add modTransition">
        <pc:chgData name="marek masztalerz" userId="6952155286fd4df5" providerId="LiveId" clId="{3C7720CF-61FC-4E9B-AFDB-29FBA0ECDD12}" dt="2024-12-05T06:11:23.032" v="24"/>
        <pc:sldMkLst>
          <pc:docMk/>
          <pc:sldMk cId="0" sldId="281"/>
        </pc:sldMkLst>
      </pc:sldChg>
      <pc:sldChg chg="add modTransition">
        <pc:chgData name="marek masztalerz" userId="6952155286fd4df5" providerId="LiveId" clId="{3C7720CF-61FC-4E9B-AFDB-29FBA0ECDD12}" dt="2024-12-05T06:11:37.212" v="27"/>
        <pc:sldMkLst>
          <pc:docMk/>
          <pc:sldMk cId="0" sldId="284"/>
        </pc:sldMkLst>
      </pc:sldChg>
      <pc:sldChg chg="add modTransition">
        <pc:chgData name="marek masztalerz" userId="6952155286fd4df5" providerId="LiveId" clId="{3C7720CF-61FC-4E9B-AFDB-29FBA0ECDD12}" dt="2024-12-05T06:11:41.372" v="28"/>
        <pc:sldMkLst>
          <pc:docMk/>
          <pc:sldMk cId="0" sldId="285"/>
        </pc:sldMkLst>
      </pc:sldChg>
      <pc:sldChg chg="add modTransition">
        <pc:chgData name="marek masztalerz" userId="6952155286fd4df5" providerId="LiveId" clId="{3C7720CF-61FC-4E9B-AFDB-29FBA0ECDD12}" dt="2024-12-05T06:11:54.132" v="29"/>
        <pc:sldMkLst>
          <pc:docMk/>
          <pc:sldMk cId="0" sldId="287"/>
        </pc:sldMkLst>
      </pc:sldChg>
      <pc:sldChg chg="add modTransition">
        <pc:chgData name="marek masztalerz" userId="6952155286fd4df5" providerId="LiveId" clId="{3C7720CF-61FC-4E9B-AFDB-29FBA0ECDD12}" dt="2024-12-05T06:12:03.292" v="31"/>
        <pc:sldMkLst>
          <pc:docMk/>
          <pc:sldMk cId="0" sldId="291"/>
        </pc:sldMkLst>
      </pc:sldChg>
      <pc:sldChg chg="add modTransition">
        <pc:chgData name="marek masztalerz" userId="6952155286fd4df5" providerId="LiveId" clId="{3C7720CF-61FC-4E9B-AFDB-29FBA0ECDD12}" dt="2024-12-05T06:10:25.977" v="15"/>
        <pc:sldMkLst>
          <pc:docMk/>
          <pc:sldMk cId="486049246" sldId="293"/>
        </pc:sldMkLst>
      </pc:sldChg>
      <pc:sldChg chg="del">
        <pc:chgData name="marek masztalerz" userId="6952155286fd4df5" providerId="LiveId" clId="{3C7720CF-61FC-4E9B-AFDB-29FBA0ECDD12}" dt="2024-12-05T06:20:40.189" v="36" actId="2696"/>
        <pc:sldMkLst>
          <pc:docMk/>
          <pc:sldMk cId="0" sldId="318"/>
        </pc:sldMkLst>
      </pc:sldChg>
      <pc:sldChg chg="del">
        <pc:chgData name="marek masztalerz" userId="6952155286fd4df5" providerId="LiveId" clId="{3C7720CF-61FC-4E9B-AFDB-29FBA0ECDD12}" dt="2024-12-05T06:21:48.522" v="42" actId="2696"/>
        <pc:sldMkLst>
          <pc:docMk/>
          <pc:sldMk cId="0" sldId="322"/>
        </pc:sldMkLst>
      </pc:sldChg>
      <pc:sldChg chg="del">
        <pc:chgData name="marek masztalerz" userId="6952155286fd4df5" providerId="LiveId" clId="{3C7720CF-61FC-4E9B-AFDB-29FBA0ECDD12}" dt="2024-12-05T06:21:57.486" v="43" actId="2696"/>
        <pc:sldMkLst>
          <pc:docMk/>
          <pc:sldMk cId="0" sldId="323"/>
        </pc:sldMkLst>
      </pc:sldChg>
      <pc:sldChg chg="del">
        <pc:chgData name="marek masztalerz" userId="6952155286fd4df5" providerId="LiveId" clId="{3C7720CF-61FC-4E9B-AFDB-29FBA0ECDD12}" dt="2024-12-05T06:20:49.564" v="37" actId="2696"/>
        <pc:sldMkLst>
          <pc:docMk/>
          <pc:sldMk cId="0" sldId="369"/>
        </pc:sldMkLst>
      </pc:sldChg>
      <pc:sldChg chg="del">
        <pc:chgData name="marek masztalerz" userId="6952155286fd4df5" providerId="LiveId" clId="{3C7720CF-61FC-4E9B-AFDB-29FBA0ECDD12}" dt="2024-12-05T06:21:22.302" v="40" actId="2696"/>
        <pc:sldMkLst>
          <pc:docMk/>
          <pc:sldMk cId="0" sldId="385"/>
        </pc:sldMkLst>
      </pc:sldChg>
      <pc:sldChg chg="addSp modSp">
        <pc:chgData name="marek masztalerz" userId="6952155286fd4df5" providerId="LiveId" clId="{3C7720CF-61FC-4E9B-AFDB-29FBA0ECDD12}" dt="2024-12-05T06:04:03.886" v="4"/>
        <pc:sldMkLst>
          <pc:docMk/>
          <pc:sldMk cId="1927792050" sldId="387"/>
        </pc:sldMkLst>
        <pc:graphicFrameChg chg="add mod">
          <ac:chgData name="marek masztalerz" userId="6952155286fd4df5" providerId="LiveId" clId="{3C7720CF-61FC-4E9B-AFDB-29FBA0ECDD12}" dt="2024-12-05T06:04:03.886" v="4"/>
          <ac:graphicFrameMkLst>
            <pc:docMk/>
            <pc:sldMk cId="1927792050" sldId="387"/>
            <ac:graphicFrameMk id="6" creationId="{F4769B68-73FA-BFD4-9041-F36C10121433}"/>
          </ac:graphicFrameMkLst>
        </pc:graphicFrameChg>
      </pc:sldChg>
      <pc:sldChg chg="del">
        <pc:chgData name="marek masztalerz" userId="6952155286fd4df5" providerId="LiveId" clId="{3C7720CF-61FC-4E9B-AFDB-29FBA0ECDD12}" dt="2024-12-05T06:21:02.768" v="38" actId="2696"/>
        <pc:sldMkLst>
          <pc:docMk/>
          <pc:sldMk cId="1988401117" sldId="428"/>
        </pc:sldMkLst>
      </pc:sldChg>
      <pc:sldChg chg="add">
        <pc:chgData name="marek masztalerz" userId="6952155286fd4df5" providerId="LiveId" clId="{3C7720CF-61FC-4E9B-AFDB-29FBA0ECDD12}" dt="2024-12-05T06:12:17.212" v="34"/>
        <pc:sldMkLst>
          <pc:docMk/>
          <pc:sldMk cId="3819431839" sldId="431"/>
        </pc:sldMkLst>
      </pc:sldChg>
      <pc:sldChg chg="del">
        <pc:chgData name="marek masztalerz" userId="6952155286fd4df5" providerId="LiveId" clId="{3C7720CF-61FC-4E9B-AFDB-29FBA0ECDD12}" dt="2024-12-05T06:20:02.554" v="35" actId="2696"/>
        <pc:sldMkLst>
          <pc:docMk/>
          <pc:sldMk cId="2366267546" sldId="436"/>
        </pc:sldMkLst>
      </pc:sldChg>
      <pc:sldChg chg="del">
        <pc:chgData name="marek masztalerz" userId="6952155286fd4df5" providerId="LiveId" clId="{3C7720CF-61FC-4E9B-AFDB-29FBA0ECDD12}" dt="2024-12-05T06:21:34.492" v="41" actId="2696"/>
        <pc:sldMkLst>
          <pc:docMk/>
          <pc:sldMk cId="3672293865" sldId="441"/>
        </pc:sldMkLst>
      </pc:sldChg>
      <pc:sldChg chg="del">
        <pc:chgData name="marek masztalerz" userId="6952155286fd4df5" providerId="LiveId" clId="{3C7720CF-61FC-4E9B-AFDB-29FBA0ECDD12}" dt="2024-12-05T06:21:17.760" v="39" actId="2696"/>
        <pc:sldMkLst>
          <pc:docMk/>
          <pc:sldMk cId="4094763877" sldId="443"/>
        </pc:sldMkLst>
      </pc:sldChg>
      <pc:sldChg chg="new">
        <pc:chgData name="marek masztalerz" userId="6952155286fd4df5" providerId="LiveId" clId="{3C7720CF-61FC-4E9B-AFDB-29FBA0ECDD12}" dt="2024-12-05T06:02:10.272" v="3" actId="680"/>
        <pc:sldMkLst>
          <pc:docMk/>
          <pc:sldMk cId="1290736878" sldId="446"/>
        </pc:sldMkLst>
      </pc:sldChg>
      <pc:sldChg chg="add modTransition">
        <pc:chgData name="marek masztalerz" userId="6952155286fd4df5" providerId="LiveId" clId="{3C7720CF-61FC-4E9B-AFDB-29FBA0ECDD12}" dt="2024-12-05T06:09:04.345" v="5"/>
        <pc:sldMkLst>
          <pc:docMk/>
          <pc:sldMk cId="0" sldId="447"/>
        </pc:sldMkLst>
      </pc:sldChg>
      <pc:sldChg chg="add modTransition">
        <pc:chgData name="marek masztalerz" userId="6952155286fd4df5" providerId="LiveId" clId="{3C7720CF-61FC-4E9B-AFDB-29FBA0ECDD12}" dt="2024-12-05T06:09:28.578" v="7"/>
        <pc:sldMkLst>
          <pc:docMk/>
          <pc:sldMk cId="0" sldId="448"/>
        </pc:sldMkLst>
      </pc:sldChg>
      <pc:sldChg chg="add modTransition">
        <pc:chgData name="marek masztalerz" userId="6952155286fd4df5" providerId="LiveId" clId="{3C7720CF-61FC-4E9B-AFDB-29FBA0ECDD12}" dt="2024-12-05T06:09:35.902" v="8"/>
        <pc:sldMkLst>
          <pc:docMk/>
          <pc:sldMk cId="0" sldId="449"/>
        </pc:sldMkLst>
      </pc:sldChg>
      <pc:sldChg chg="add modTransition">
        <pc:chgData name="marek masztalerz" userId="6952155286fd4df5" providerId="LiveId" clId="{3C7720CF-61FC-4E9B-AFDB-29FBA0ECDD12}" dt="2024-12-05T06:09:41.055" v="9"/>
        <pc:sldMkLst>
          <pc:docMk/>
          <pc:sldMk cId="0" sldId="450"/>
        </pc:sldMkLst>
      </pc:sldChg>
      <pc:sldChg chg="add modTransition">
        <pc:chgData name="marek masztalerz" userId="6952155286fd4df5" providerId="LiveId" clId="{3C7720CF-61FC-4E9B-AFDB-29FBA0ECDD12}" dt="2024-12-05T06:09:58.206" v="11"/>
        <pc:sldMkLst>
          <pc:docMk/>
          <pc:sldMk cId="0" sldId="451"/>
        </pc:sldMkLst>
      </pc:sldChg>
      <pc:sldChg chg="add modTransition">
        <pc:chgData name="marek masztalerz" userId="6952155286fd4df5" providerId="LiveId" clId="{3C7720CF-61FC-4E9B-AFDB-29FBA0ECDD12}" dt="2024-12-05T06:10:20.812" v="14"/>
        <pc:sldMkLst>
          <pc:docMk/>
          <pc:sldMk cId="0" sldId="452"/>
        </pc:sldMkLst>
      </pc:sldChg>
      <pc:sldChg chg="add modTransition">
        <pc:chgData name="marek masztalerz" userId="6952155286fd4df5" providerId="LiveId" clId="{3C7720CF-61FC-4E9B-AFDB-29FBA0ECDD12}" dt="2024-12-05T06:11:18.594" v="23"/>
        <pc:sldMkLst>
          <pc:docMk/>
          <pc:sldMk cId="0" sldId="453"/>
        </pc:sldMkLst>
      </pc:sldChg>
      <pc:sldChg chg="add modTransition">
        <pc:chgData name="marek masztalerz" userId="6952155286fd4df5" providerId="LiveId" clId="{3C7720CF-61FC-4E9B-AFDB-29FBA0ECDD12}" dt="2024-12-05T06:11:27.962" v="25"/>
        <pc:sldMkLst>
          <pc:docMk/>
          <pc:sldMk cId="0" sldId="454"/>
        </pc:sldMkLst>
      </pc:sldChg>
      <pc:sldChg chg="add modTransition">
        <pc:chgData name="marek masztalerz" userId="6952155286fd4df5" providerId="LiveId" clId="{3C7720CF-61FC-4E9B-AFDB-29FBA0ECDD12}" dt="2024-12-05T06:11:32.432" v="26"/>
        <pc:sldMkLst>
          <pc:docMk/>
          <pc:sldMk cId="0" sldId="455"/>
        </pc:sldMkLst>
      </pc:sldChg>
      <pc:sldChg chg="add modTransition">
        <pc:chgData name="marek masztalerz" userId="6952155286fd4df5" providerId="LiveId" clId="{3C7720CF-61FC-4E9B-AFDB-29FBA0ECDD12}" dt="2024-12-05T06:11:59.083" v="30"/>
        <pc:sldMkLst>
          <pc:docMk/>
          <pc:sldMk cId="0" sldId="456"/>
        </pc:sldMkLst>
      </pc:sldChg>
      <pc:sldChg chg="add">
        <pc:chgData name="marek masztalerz" userId="6952155286fd4df5" providerId="LiveId" clId="{3C7720CF-61FC-4E9B-AFDB-29FBA0ECDD12}" dt="2024-12-05T06:12:07.382" v="32"/>
        <pc:sldMkLst>
          <pc:docMk/>
          <pc:sldMk cId="3671652946" sldId="457"/>
        </pc:sldMkLst>
      </pc:sldChg>
      <pc:sldChg chg="add">
        <pc:chgData name="marek masztalerz" userId="6952155286fd4df5" providerId="LiveId" clId="{3C7720CF-61FC-4E9B-AFDB-29FBA0ECDD12}" dt="2024-12-05T06:12:12.675" v="33"/>
        <pc:sldMkLst>
          <pc:docMk/>
          <pc:sldMk cId="15876478" sldId="4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758E3D-6B5D-4CCB-9810-62BD4EF9299F}" type="datetimeFigureOut">
              <a:rPr lang="pl-PL"/>
              <a:pPr>
                <a:defRPr/>
              </a:pPr>
              <a:t>05.12.2024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44DB841-CDF0-4935-BA59-7FABE8FD52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693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1DED92-280F-443D-9848-0ABFA36D27E3}" type="slidenum">
              <a:rPr lang="pl-PL"/>
              <a:pPr/>
              <a:t>7</a:t>
            </a:fld>
            <a:endParaRPr lang="pl-PL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B3BC136-F0B4-49FD-967D-36E8A5A4B3D4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CBA07F-75A0-4336-BA19-6836E441E2E5}" type="slidenum">
              <a:rPr lang="pl-PL"/>
              <a:pPr/>
              <a:t>64</a:t>
            </a:fld>
            <a:endParaRPr lang="pl-PL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C803491-3A7C-4B3A-BAA1-3B6362684C84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F30E49-B009-4BDB-A690-A06BD0B4843D}" type="slidenum">
              <a:rPr lang="pl-PL"/>
              <a:pPr/>
              <a:t>66</a:t>
            </a:fld>
            <a:endParaRPr lang="pl-PL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8DE14-8E71-4E0A-AEA1-E57448A28D91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F30E49-B009-4BDB-A690-A06BD0B4843D}" type="slidenum">
              <a:rPr lang="pl-PL"/>
              <a:pPr/>
              <a:t>67</a:t>
            </a:fld>
            <a:endParaRPr lang="pl-PL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8DE14-8E71-4E0A-AEA1-E57448A28D91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8ABB21-7CD7-4854-B4B6-E6E154DF3D19}" type="slidenum">
              <a:rPr lang="pl-PL"/>
              <a:pPr/>
              <a:t>8</a:t>
            </a:fld>
            <a:endParaRPr lang="pl-PL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690D679-1D63-4922-970B-FBEF711D38AE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9BBBCF-8C81-43A6-BB18-7A4E37BFEC9C}" type="slidenum">
              <a:rPr lang="pl-PL"/>
              <a:pPr/>
              <a:t>10</a:t>
            </a:fld>
            <a:endParaRPr lang="pl-PL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48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060DDC0-2DEA-4D30-9B0D-48B503E6ACD4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157A0-6BEA-4D91-BCCD-C9928A40FC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5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7AEF5D-509E-42B7-9DFE-EDF581E37B77}" type="slidenum">
              <a:rPr lang="pl-PL"/>
              <a:pPr/>
              <a:t>18</a:t>
            </a:fld>
            <a:endParaRPr lang="pl-PL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10D743D-EE77-4A25-80FA-577B7E48F713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4DB841-CDF0-4935-BA59-7FABE8FD522C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23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BE8F0B-215B-4808-BE6C-4499D6EE41AE}" type="slidenum">
              <a:rPr lang="pl-PL"/>
              <a:pPr/>
              <a:t>57</a:t>
            </a:fld>
            <a:endParaRPr lang="pl-PL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99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9F560D-D264-46B0-8345-5854B5117365}" type="slidenum">
              <a:rPr 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dirty="0"/>
              <a:t>RG • Volume 35 </a:t>
            </a:r>
            <a:r>
              <a:rPr lang="fr-FR" dirty="0" err="1"/>
              <a:t>Number</a:t>
            </a:r>
            <a:r>
              <a:rPr lang="fr-FR" dirty="0"/>
              <a:t> 1 Camacho et al 8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4DB841-CDF0-4935-BA59-7FABE8FD522C}" type="slidenum">
              <a:rPr lang="pl-PL" smtClean="0"/>
              <a:pPr>
                <a:defRPr/>
              </a:pPr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54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157A0-6BEA-4D91-BCCD-C9928A40FC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7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66E71E34-FC36-415E-A88C-E650BEBEC52B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4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D78-422A-4CE5-B884-9D280D7AD66E}" type="slidenum">
              <a:rPr lang="pl-PL" altLang="en-US" smtClean="0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436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4B38-09BD-4243-AE9C-EAF97B874319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22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</p:spPr>
        <p:txBody>
          <a:bodyPr/>
          <a:lstStyle/>
          <a:p>
            <a:r>
              <a:rPr lang="en-US" noProof="0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</p:spPr>
        <p:txBody>
          <a:bodyPr/>
          <a:lstStyle/>
          <a:p>
            <a:pPr lvl="0"/>
            <a:r>
              <a:rPr lang="en-US" noProof="0"/>
              <a:t>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ED863DC-8CEF-4AD5-A782-08923A5D82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E173003-357A-459A-B3CE-CFB99F111CBA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9EF5F5D-11D4-4406-BC1A-D34BFB8C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1826D-0E42-4FED-9A98-D6D061ECBA8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207707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0CA-7FB4-457C-A31E-FC4DEF815410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8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7D13-DBA6-4050-83DC-61A7987D76C7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72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2F404-445F-4BFA-8E06-EE07C5FD32A0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8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BFD3-F3B3-40E4-AF2A-D6DCBAC4479A}" type="slidenum">
              <a:rPr lang="pl-PL" altLang="en-US" smtClean="0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9819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EE22-5D5E-4DB7-86C1-590C6B3E186B}" type="slidenum">
              <a:rPr lang="pl-PL" altLang="en-US" smtClean="0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1875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CCD6-B67C-4075-86E0-0FA0E498A635}" type="slidenum">
              <a:rPr lang="pl-PL" altLang="en-US" smtClean="0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34617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C423-105D-4A7A-8191-9BF90F2BC8AA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20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6590-5DAD-400F-9748-55FF85FE9FA5}" type="slidenum">
              <a:rPr lang="pl-PL" altLang="en-US" smtClean="0"/>
              <a:pPr/>
              <a:t>‹#›</a:t>
            </a:fld>
            <a:endParaRPr lang="pl-PL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67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94E2B93-3627-4F7C-ADD8-368F483E3188}" type="slidenum">
              <a:rPr lang="pl-PL" altLang="en-US" smtClean="0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29640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searchgate.net/journal/Radiographics-1527-1323?_tp=eyJjb250ZXh0Ijp7ImZpcnN0UGFnZSI6Il9kaXJlY3QiLCJwYWdlIjoicHVibGljYXRpb24iLCJwcmV2aW91c1BhZ2UiOiJfZGlyZWN0In19" TargetMode="External"/><Relationship Id="rId4" Type="http://schemas.openxmlformats.org/officeDocument/2006/relationships/image" Target="../media/image31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6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VGZRMHA4ics?feature=oembed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35604A-E0C6-4714-8BC1-D2D2D2711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544" y="1844824"/>
            <a:ext cx="8062912" cy="1668690"/>
          </a:xfrm>
        </p:spPr>
        <p:txBody>
          <a:bodyPr>
            <a:normAutofit/>
          </a:bodyPr>
          <a:lstStyle/>
          <a:p>
            <a:r>
              <a:rPr lang="pl-PL"/>
              <a:t>Transplantacja wątroby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CB53D7-927C-4D3D-8EB8-9AD55828B1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C2E3A6-E5EA-4213-AF2C-883AA9F2B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-69591"/>
            <a:ext cx="1693157" cy="166869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4982F1-C840-DCE7-F95C-2B206907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792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Pochodzenie narządów do OLT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800225" y="2160588"/>
            <a:ext cx="6480175" cy="282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Zmarli z rozpoznaną śmiercią pnia mózgu</a:t>
            </a:r>
          </a:p>
          <a:p>
            <a:pPr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lub nagłym zatrzymaniem krążenia</a:t>
            </a: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Żywi dawcy</a:t>
            </a:r>
          </a:p>
          <a:p>
            <a:pPr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/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Dzielenie wątroby (</a:t>
            </a:r>
            <a:r>
              <a:rPr lang="pl-PL" sz="2000" i="1"/>
              <a:t>ang. </a:t>
            </a:r>
            <a:r>
              <a:rPr lang="pl-PL" sz="2000" i="1" err="1"/>
              <a:t>split</a:t>
            </a:r>
            <a:r>
              <a:rPr lang="pl-PL" sz="2000" i="1"/>
              <a:t> </a:t>
            </a:r>
            <a:r>
              <a:rPr lang="pl-PL" sz="2000" i="1" err="1"/>
              <a:t>liver</a:t>
            </a:r>
            <a:r>
              <a:rPr lang="pl-PL" sz="2000" i="1"/>
              <a:t> </a:t>
            </a:r>
            <a:r>
              <a:rPr lang="pl-PL" sz="2000" i="1" err="1"/>
              <a:t>transplant</a:t>
            </a:r>
            <a:r>
              <a:rPr lang="pl-PL" sz="2000"/>
              <a:t>)</a:t>
            </a: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Przeszczepienie metodą domino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014DE8E-13A3-B2DE-7B57-BA1A6BA5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94643" y="281320"/>
            <a:ext cx="6142029" cy="834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524" marR="0">
              <a:lnSpc>
                <a:spcPts val="357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FFFFFF"/>
                </a:solidFill>
                <a:latin typeface="PCJCBJ+Arial-BoldMT"/>
                <a:cs typeface="PCJCBJ+Arial-BoldMT"/>
              </a:rPr>
              <a:t>HEART</a:t>
            </a:r>
            <a:r>
              <a:rPr sz="3200" spc="83" dirty="0">
                <a:solidFill>
                  <a:srgbClr val="FFFFFF"/>
                </a:solidFill>
                <a:latin typeface="PCJCBJ+Arial-BoldMT"/>
                <a:cs typeface="PCJCBJ+Arial-BoldMT"/>
              </a:rPr>
              <a:t> </a:t>
            </a:r>
            <a:r>
              <a:rPr sz="3200" spc="-31" dirty="0">
                <a:solidFill>
                  <a:srgbClr val="FFFFFF"/>
                </a:solidFill>
                <a:latin typeface="PCJCBJ+Arial-BoldMT"/>
                <a:cs typeface="PCJCBJ+Arial-BoldMT"/>
              </a:rPr>
              <a:t>TRANSPLANTATION</a:t>
            </a:r>
          </a:p>
          <a:p>
            <a:pPr marL="0" marR="0">
              <a:lnSpc>
                <a:spcPts val="2783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PCJCBJ+Arial-BoldMT"/>
                <a:cs typeface="PCJCBJ+Arial-BoldMT"/>
              </a:rPr>
              <a:t>Kaplan-Meier</a:t>
            </a:r>
            <a:r>
              <a:rPr sz="2800" spc="70" dirty="0">
                <a:solidFill>
                  <a:srgbClr val="FFFFFF"/>
                </a:solidFill>
                <a:latin typeface="PCJCBJ+Arial-BoldMT"/>
                <a:cs typeface="PCJCBJ+Arial-BoldMT"/>
              </a:rPr>
              <a:t> </a:t>
            </a:r>
            <a:r>
              <a:rPr sz="2800" dirty="0">
                <a:solidFill>
                  <a:srgbClr val="FFFFFF"/>
                </a:solidFill>
                <a:latin typeface="PCJCBJ+Arial-BoldMT"/>
                <a:cs typeface="PCJCBJ+Arial-BoldMT"/>
              </a:rPr>
              <a:t>Survival</a:t>
            </a:r>
            <a:r>
              <a:rPr sz="2800" spc="72" dirty="0">
                <a:solidFill>
                  <a:srgbClr val="FFFFFF"/>
                </a:solidFill>
                <a:latin typeface="PCJCBJ+Arial-BoldMT"/>
                <a:cs typeface="PCJCBJ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CJCBJ+Arial-BoldMT"/>
                <a:cs typeface="PCJCBJ+Arial-BoldMT"/>
              </a:rPr>
              <a:t>(1/1982-6/2009)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2617" y="1576338"/>
            <a:ext cx="472187" cy="36518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85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100</a:t>
            </a:r>
          </a:p>
          <a:p>
            <a:pPr marL="105560" marR="0">
              <a:lnSpc>
                <a:spcPts val="1685"/>
              </a:lnSpc>
              <a:spcBef>
                <a:spcPts val="3619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80</a:t>
            </a:r>
          </a:p>
          <a:p>
            <a:pPr marL="105560" marR="0">
              <a:lnSpc>
                <a:spcPts val="1685"/>
              </a:lnSpc>
              <a:spcBef>
                <a:spcPts val="3667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60</a:t>
            </a:r>
          </a:p>
          <a:p>
            <a:pPr marL="105560" marR="0">
              <a:lnSpc>
                <a:spcPts val="1685"/>
              </a:lnSpc>
              <a:spcBef>
                <a:spcPts val="3617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40</a:t>
            </a:r>
          </a:p>
          <a:p>
            <a:pPr marL="105560" marR="0">
              <a:lnSpc>
                <a:spcPts val="1685"/>
              </a:lnSpc>
              <a:spcBef>
                <a:spcPts val="3668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20</a:t>
            </a:r>
          </a:p>
          <a:p>
            <a:pPr marL="210801" marR="0">
              <a:lnSpc>
                <a:spcPts val="1685"/>
              </a:lnSpc>
              <a:spcBef>
                <a:spcPts val="3669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79040" y="1776772"/>
            <a:ext cx="2968048" cy="490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1"/>
              </a:lnSpc>
              <a:spcBef>
                <a:spcPts val="0"/>
              </a:spcBef>
              <a:spcAft>
                <a:spcPts val="0"/>
              </a:spcAft>
            </a:pPr>
            <a:r>
              <a:rPr sz="1450" spc="-27" dirty="0">
                <a:solidFill>
                  <a:srgbClr val="FFFF00"/>
                </a:solidFill>
                <a:latin typeface="WBFGTE+Arial-BoldMT"/>
                <a:cs typeface="WBFGTE+Arial-BoldMT"/>
              </a:rPr>
              <a:t>Half-life</a:t>
            </a:r>
            <a:r>
              <a:rPr sz="1450" spc="62" dirty="0">
                <a:solidFill>
                  <a:srgbClr val="FFFF00"/>
                </a:solidFill>
                <a:latin typeface="WBFGTE+Arial-BoldMT"/>
                <a:cs typeface="WBFGTE+Arial-BoldMT"/>
              </a:rPr>
              <a:t> </a:t>
            </a:r>
            <a:r>
              <a:rPr sz="1450" dirty="0">
                <a:solidFill>
                  <a:srgbClr val="FFFF00"/>
                </a:solidFill>
                <a:latin typeface="WBFGTE+Arial-BoldMT"/>
                <a:cs typeface="WBFGTE+Arial-BoldMT"/>
              </a:rPr>
              <a:t>= 11.0</a:t>
            </a:r>
            <a:r>
              <a:rPr sz="1450" spc="30" dirty="0">
                <a:solidFill>
                  <a:srgbClr val="FFFF00"/>
                </a:solidFill>
                <a:latin typeface="WBFGTE+Arial-BoldMT"/>
                <a:cs typeface="WBFGTE+Arial-BoldMT"/>
              </a:rPr>
              <a:t> </a:t>
            </a:r>
            <a:r>
              <a:rPr sz="1450" spc="25" dirty="0">
                <a:solidFill>
                  <a:srgbClr val="FFFF00"/>
                </a:solidFill>
                <a:latin typeface="WBFGTE+Arial-BoldMT"/>
                <a:cs typeface="WBFGTE+Arial-BoldMT"/>
              </a:rPr>
              <a:t>years</a:t>
            </a:r>
          </a:p>
          <a:p>
            <a:pPr marL="0" marR="0">
              <a:lnSpc>
                <a:spcPts val="1601"/>
              </a:lnSpc>
              <a:spcBef>
                <a:spcPts val="357"/>
              </a:spcBef>
              <a:spcAft>
                <a:spcPts val="0"/>
              </a:spcAft>
            </a:pPr>
            <a:r>
              <a:rPr sz="1450" dirty="0">
                <a:solidFill>
                  <a:srgbClr val="FFFF00"/>
                </a:solidFill>
                <a:latin typeface="WBFGTE+Arial-BoldMT"/>
                <a:cs typeface="WBFGTE+Arial-BoldMT"/>
              </a:rPr>
              <a:t>Conditional</a:t>
            </a:r>
            <a:r>
              <a:rPr sz="1450" spc="-13" dirty="0">
                <a:solidFill>
                  <a:srgbClr val="FFFF00"/>
                </a:solidFill>
                <a:latin typeface="WBFGTE+Arial-BoldMT"/>
                <a:cs typeface="WBFGTE+Arial-BoldMT"/>
              </a:rPr>
              <a:t> </a:t>
            </a:r>
            <a:r>
              <a:rPr sz="1450" spc="-27" dirty="0">
                <a:solidFill>
                  <a:srgbClr val="FFFF00"/>
                </a:solidFill>
                <a:latin typeface="WBFGTE+Arial-BoldMT"/>
                <a:cs typeface="WBFGTE+Arial-BoldMT"/>
              </a:rPr>
              <a:t>Half-life</a:t>
            </a:r>
            <a:r>
              <a:rPr sz="1450" spc="62" dirty="0">
                <a:solidFill>
                  <a:srgbClr val="FFFF00"/>
                </a:solidFill>
                <a:latin typeface="WBFGTE+Arial-BoldMT"/>
                <a:cs typeface="WBFGTE+Arial-BoldMT"/>
              </a:rPr>
              <a:t> </a:t>
            </a:r>
            <a:r>
              <a:rPr sz="1450" dirty="0">
                <a:solidFill>
                  <a:srgbClr val="FFFF00"/>
                </a:solidFill>
                <a:latin typeface="WBFGTE+Arial-BoldMT"/>
                <a:cs typeface="WBFGTE+Arial-BoldMT"/>
              </a:rPr>
              <a:t>= 14.0</a:t>
            </a:r>
            <a:r>
              <a:rPr sz="1450" spc="30" dirty="0">
                <a:solidFill>
                  <a:srgbClr val="FFFF00"/>
                </a:solidFill>
                <a:latin typeface="WBFGTE+Arial-BoldMT"/>
                <a:cs typeface="WBFGTE+Arial-BoldMT"/>
              </a:rPr>
              <a:t> </a:t>
            </a:r>
            <a:r>
              <a:rPr sz="1450" spc="25" dirty="0">
                <a:solidFill>
                  <a:srgbClr val="FFFF00"/>
                </a:solidFill>
                <a:latin typeface="WBFGTE+Arial-BoldMT"/>
                <a:cs typeface="WBFGTE+Arial-BoldMT"/>
              </a:rPr>
              <a:t>years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76243" y="3174643"/>
            <a:ext cx="951480" cy="2414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1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FFFFFF"/>
                </a:solidFill>
                <a:latin typeface="WBFGTE+Arial-BoldMT"/>
                <a:cs typeface="WBFGTE+Arial-BoldMT"/>
              </a:rPr>
              <a:t>N=89,006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332015" y="3730224"/>
            <a:ext cx="2289550" cy="2414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1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FFFFFF"/>
                </a:solidFill>
                <a:latin typeface="WBFGTE+Arial-BoldMT"/>
                <a:cs typeface="WBFGTE+Arial-BoldMT"/>
              </a:rPr>
              <a:t>N</a:t>
            </a:r>
            <a:r>
              <a:rPr sz="1450" spc="-53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WBFGTE+Arial-BoldMT"/>
                <a:cs typeface="WBFGTE+Arial-BoldMT"/>
              </a:rPr>
              <a:t>at</a:t>
            </a:r>
            <a:r>
              <a:rPr sz="1450" spc="-37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WBFGTE+Arial-BoldMT"/>
                <a:cs typeface="WBFGTE+Arial-BoldMT"/>
              </a:rPr>
              <a:t>risk</a:t>
            </a:r>
            <a:r>
              <a:rPr sz="1450" spc="2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WBFGTE+Arial-BoldMT"/>
                <a:cs typeface="WBFGTE+Arial-BoldMT"/>
              </a:rPr>
              <a:t>at</a:t>
            </a:r>
            <a:r>
              <a:rPr sz="1450" spc="-37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WBFGTE+Arial-BoldMT"/>
                <a:cs typeface="WBFGTE+Arial-BoldMT"/>
              </a:rPr>
              <a:t>25</a:t>
            </a:r>
            <a:r>
              <a:rPr sz="1450" spc="14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450" spc="25" dirty="0">
                <a:solidFill>
                  <a:srgbClr val="FFFFFF"/>
                </a:solidFill>
                <a:latin typeface="WBFGTE+Arial-BoldMT"/>
                <a:cs typeface="WBFGTE+Arial-BoldMT"/>
              </a:rPr>
              <a:t>years</a:t>
            </a:r>
            <a:r>
              <a:rPr sz="1450" spc="10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450" dirty="0">
                <a:solidFill>
                  <a:srgbClr val="FFFFFF"/>
                </a:solidFill>
                <a:latin typeface="WBFGTE+Arial-BoldMT"/>
                <a:cs typeface="WBFGTE+Arial-BoldMT"/>
              </a:rPr>
              <a:t>= </a:t>
            </a:r>
            <a:r>
              <a:rPr sz="1450" spc="20" dirty="0">
                <a:solidFill>
                  <a:srgbClr val="FFFFFF"/>
                </a:solidFill>
                <a:latin typeface="WBFGTE+Arial-BoldMT"/>
                <a:cs typeface="WBFGTE+Arial-BoldMT"/>
              </a:rPr>
              <a:t>98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4653" y="5263431"/>
            <a:ext cx="8150506" cy="252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85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0</a:t>
            </a:r>
            <a:r>
              <a:rPr sz="1500" spc="1279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</a:t>
            </a:r>
            <a:r>
              <a:rPr sz="1500" spc="1278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</a:t>
            </a:r>
            <a:r>
              <a:rPr sz="1500" spc="1204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3</a:t>
            </a:r>
            <a:r>
              <a:rPr sz="1500" spc="1279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4</a:t>
            </a:r>
            <a:r>
              <a:rPr sz="1500" spc="1278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5</a:t>
            </a:r>
            <a:r>
              <a:rPr sz="1500" spc="1279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6</a:t>
            </a:r>
            <a:r>
              <a:rPr sz="1500" spc="1203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7</a:t>
            </a:r>
            <a:r>
              <a:rPr sz="1500" spc="1278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8</a:t>
            </a:r>
            <a:r>
              <a:rPr sz="1500" spc="1279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9</a:t>
            </a:r>
            <a:r>
              <a:rPr sz="1500" spc="827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10</a:t>
            </a:r>
            <a:r>
              <a:rPr sz="1500" spc="380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11</a:t>
            </a:r>
            <a:r>
              <a:rPr sz="1500" spc="456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12</a:t>
            </a:r>
            <a:r>
              <a:rPr sz="1500" spc="45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13</a:t>
            </a:r>
            <a:r>
              <a:rPr sz="1500" spc="45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14</a:t>
            </a:r>
            <a:r>
              <a:rPr sz="1500" spc="381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15</a:t>
            </a:r>
            <a:r>
              <a:rPr sz="1500" spc="456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16</a:t>
            </a:r>
            <a:r>
              <a:rPr sz="1500" spc="45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17</a:t>
            </a:r>
            <a:r>
              <a:rPr sz="1500" spc="45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18</a:t>
            </a:r>
            <a:r>
              <a:rPr sz="1500" spc="381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19</a:t>
            </a:r>
            <a:r>
              <a:rPr sz="1500" spc="456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20</a:t>
            </a:r>
            <a:r>
              <a:rPr sz="1500" spc="45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21</a:t>
            </a:r>
            <a:r>
              <a:rPr sz="1500" spc="456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22</a:t>
            </a:r>
            <a:r>
              <a:rPr sz="1500" spc="380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23</a:t>
            </a:r>
            <a:r>
              <a:rPr sz="1500" spc="455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24</a:t>
            </a:r>
            <a:r>
              <a:rPr sz="1500" spc="456" dirty="0">
                <a:solidFill>
                  <a:srgbClr val="FFFFFF"/>
                </a:solidFill>
                <a:latin typeface="WBFGTE+Arial-BoldMT"/>
                <a:cs typeface="WBFGTE+Arial-BoldMT"/>
              </a:rPr>
              <a:t> </a:t>
            </a:r>
            <a:r>
              <a:rPr sz="1500" dirty="0">
                <a:solidFill>
                  <a:srgbClr val="FFFFFF"/>
                </a:solidFill>
                <a:latin typeface="WBFGTE+Arial-BoldMT"/>
                <a:cs typeface="WBFGTE+Arial-BoldMT"/>
              </a:rPr>
              <a:t>25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521992" y="5609921"/>
            <a:ext cx="726752" cy="273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53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FFFFFF"/>
                </a:solidFill>
                <a:latin typeface="WBFGTE+Arial-BoldMT"/>
                <a:cs typeface="WBFGTE+Arial-BoldMT"/>
              </a:rPr>
              <a:t>Years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10639" y="6072788"/>
            <a:ext cx="1179612" cy="435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8"/>
              </a:lnSpc>
              <a:spcBef>
                <a:spcPts val="0"/>
              </a:spcBef>
              <a:spcAft>
                <a:spcPts val="0"/>
              </a:spcAft>
            </a:pPr>
            <a:r>
              <a:rPr sz="2800" spc="-43" dirty="0">
                <a:solidFill>
                  <a:srgbClr val="FFFFFF"/>
                </a:solidFill>
                <a:latin typeface="GHWVGL+Arial-BoldItalicMT"/>
                <a:cs typeface="GHWVGL+Arial-BoldItalicMT"/>
              </a:rPr>
              <a:t>ISHLT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288790" y="6225724"/>
            <a:ext cx="717450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-37" dirty="0">
                <a:solidFill>
                  <a:srgbClr val="FAFD00"/>
                </a:solidFill>
                <a:latin typeface="SKCCLQ+ArialMT"/>
                <a:cs typeface="SKCCLQ+ArialMT"/>
              </a:rPr>
              <a:t>2011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29639" y="6614746"/>
            <a:ext cx="4437681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J Heart Lung</a:t>
            </a:r>
            <a:r>
              <a:rPr sz="1400" spc="-25" dirty="0">
                <a:solidFill>
                  <a:srgbClr val="FEFF00"/>
                </a:solidFill>
                <a:latin typeface="SKCCLQ+ArialMT"/>
                <a:cs typeface="SKCCLQ+ArialMT"/>
              </a:rPr>
              <a:t> </a:t>
            </a: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Transplant. </a:t>
            </a:r>
            <a:r>
              <a:rPr sz="1400" spc="-37" dirty="0">
                <a:solidFill>
                  <a:srgbClr val="FEFF00"/>
                </a:solidFill>
                <a:latin typeface="SKCCLQ+ArialMT"/>
                <a:cs typeface="SKCCLQ+ArialMT"/>
              </a:rPr>
              <a:t>2011</a:t>
            </a:r>
            <a:r>
              <a:rPr sz="1400" spc="33" dirty="0">
                <a:solidFill>
                  <a:srgbClr val="FEFF00"/>
                </a:solidFill>
                <a:latin typeface="SKCCLQ+ArialMT"/>
                <a:cs typeface="SKCCLQ+ArialMT"/>
              </a:rPr>
              <a:t> </a:t>
            </a: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Oct; 30 (10): </a:t>
            </a:r>
            <a:r>
              <a:rPr sz="1400" spc="-18" dirty="0">
                <a:solidFill>
                  <a:srgbClr val="FEFF00"/>
                </a:solidFill>
                <a:latin typeface="SKCCLQ+ArialMT"/>
                <a:cs typeface="SKCCLQ+ArialMT"/>
              </a:rPr>
              <a:t>1071-1132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2900" y="450619"/>
            <a:ext cx="8534015" cy="463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51"/>
              </a:lnSpc>
              <a:spcBef>
                <a:spcPts val="0"/>
              </a:spcBef>
              <a:spcAft>
                <a:spcPts val="0"/>
              </a:spcAft>
            </a:pPr>
            <a:r>
              <a:rPr sz="3000" dirty="0">
                <a:solidFill>
                  <a:srgbClr val="FFFFFF"/>
                </a:solidFill>
                <a:latin typeface="SOQDLU+Arial-BoldMT"/>
                <a:cs typeface="SOQDLU+Arial-BoldMT"/>
              </a:rPr>
              <a:t>DIAGNOSIS</a:t>
            </a:r>
            <a:r>
              <a:rPr sz="3000" spc="85" dirty="0">
                <a:solidFill>
                  <a:srgbClr val="FFFFFF"/>
                </a:solidFill>
                <a:latin typeface="SOQDLU+Arial-BoldMT"/>
                <a:cs typeface="SOQDLU+Arial-BoldMT"/>
              </a:rPr>
              <a:t> </a:t>
            </a:r>
            <a:r>
              <a:rPr sz="3000" dirty="0">
                <a:solidFill>
                  <a:srgbClr val="FFFFFF"/>
                </a:solidFill>
                <a:latin typeface="SOQDLU+Arial-BoldMT"/>
                <a:cs typeface="SOQDLU+Arial-BoldMT"/>
              </a:rPr>
              <a:t>IN</a:t>
            </a:r>
            <a:r>
              <a:rPr sz="3000" spc="79" dirty="0">
                <a:solidFill>
                  <a:srgbClr val="FFFFFF"/>
                </a:solidFill>
                <a:latin typeface="SOQDLU+Arial-BoldMT"/>
                <a:cs typeface="SOQDLU+Arial-BoldMT"/>
              </a:rPr>
              <a:t> </a:t>
            </a:r>
            <a:r>
              <a:rPr sz="3000" dirty="0">
                <a:solidFill>
                  <a:srgbClr val="FFFFFF"/>
                </a:solidFill>
                <a:latin typeface="SOQDLU+Arial-BoldMT"/>
                <a:cs typeface="SOQDLU+Arial-BoldMT"/>
              </a:rPr>
              <a:t>ADULT</a:t>
            </a:r>
            <a:r>
              <a:rPr sz="3000" spc="93" dirty="0">
                <a:solidFill>
                  <a:srgbClr val="FFFFFF"/>
                </a:solidFill>
                <a:latin typeface="SOQDLU+Arial-BoldMT"/>
                <a:cs typeface="SOQDLU+Arial-BoldMT"/>
              </a:rPr>
              <a:t> </a:t>
            </a:r>
            <a:r>
              <a:rPr sz="3000" dirty="0">
                <a:solidFill>
                  <a:srgbClr val="FFFFFF"/>
                </a:solidFill>
                <a:latin typeface="SOQDLU+Arial-BoldMT"/>
                <a:cs typeface="SOQDLU+Arial-BoldMT"/>
              </a:rPr>
              <a:t>HEART</a:t>
            </a:r>
            <a:r>
              <a:rPr sz="3000" spc="95" dirty="0">
                <a:solidFill>
                  <a:srgbClr val="FFFFFF"/>
                </a:solidFill>
                <a:latin typeface="SOQDLU+Arial-BoldMT"/>
                <a:cs typeface="SOQDLU+Arial-BoldMT"/>
              </a:rPr>
              <a:t> </a:t>
            </a:r>
            <a:r>
              <a:rPr sz="3000" dirty="0">
                <a:solidFill>
                  <a:srgbClr val="FFFFFF"/>
                </a:solidFill>
                <a:latin typeface="SOQDLU+Arial-BoldMT"/>
                <a:cs typeface="SOQDLU+Arial-BoldMT"/>
              </a:rPr>
              <a:t>TRANSPLANTS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06295" y="1416858"/>
            <a:ext cx="513420" cy="75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6"/>
              </a:lnSpc>
              <a:spcBef>
                <a:spcPts val="0"/>
              </a:spcBef>
              <a:spcAft>
                <a:spcPts val="0"/>
              </a:spcAft>
            </a:pPr>
            <a:r>
              <a:rPr sz="250" dirty="0">
                <a:solidFill>
                  <a:srgbClr val="000000"/>
                </a:solidFill>
                <a:latin typeface="DRMUMH+.SFNSText"/>
                <a:cs typeface="DRMUMH+.SFNSText"/>
              </a:rPr>
              <a:t>Nie można wyświetlić obrazu.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54846" y="1605213"/>
            <a:ext cx="575865" cy="503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4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CAD</a:t>
            </a:r>
          </a:p>
          <a:p>
            <a:pPr marL="10818" marR="0">
              <a:lnSpc>
                <a:spcPts val="1714"/>
              </a:lnSpc>
              <a:spcBef>
                <a:spcPts val="288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44%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74137" y="1724212"/>
            <a:ext cx="541344" cy="46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54" dirty="0">
                <a:solidFill>
                  <a:srgbClr val="FFFFFF"/>
                </a:solidFill>
                <a:latin typeface="UPLJAT+Arial-BoldMT"/>
                <a:cs typeface="UPLJAT+Arial-BoldMT"/>
              </a:rPr>
              <a:t>CAD</a:t>
            </a:r>
          </a:p>
          <a:p>
            <a:pPr marL="10539" marR="0">
              <a:lnSpc>
                <a:spcPts val="1574"/>
              </a:lnSpc>
              <a:spcBef>
                <a:spcPts val="242"/>
              </a:spcBef>
              <a:spcAft>
                <a:spcPts val="0"/>
              </a:spcAft>
            </a:pPr>
            <a:r>
              <a:rPr sz="1400" spc="-31" dirty="0">
                <a:solidFill>
                  <a:srgbClr val="FFFFFF"/>
                </a:solidFill>
                <a:latin typeface="UPLJAT+Arial-BoldMT"/>
                <a:cs typeface="UPLJAT+Arial-BoldMT"/>
              </a:rPr>
              <a:t>38%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99564" y="1993480"/>
            <a:ext cx="641241" cy="503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4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Misc.</a:t>
            </a:r>
          </a:p>
          <a:p>
            <a:pPr marL="97802" marR="0">
              <a:lnSpc>
                <a:spcPts val="1714"/>
              </a:lnSpc>
              <a:spcBef>
                <a:spcPts val="288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58046" y="2081024"/>
            <a:ext cx="601391" cy="469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51" dirty="0">
                <a:solidFill>
                  <a:srgbClr val="FFFFFF"/>
                </a:solidFill>
                <a:latin typeface="UPLJAT+Arial-BoldMT"/>
                <a:cs typeface="UPLJAT+Arial-BoldMT"/>
              </a:rPr>
              <a:t>Misc.</a:t>
            </a:r>
          </a:p>
          <a:p>
            <a:pPr marL="84598" marR="0">
              <a:lnSpc>
                <a:spcPts val="1574"/>
              </a:lnSpc>
              <a:spcBef>
                <a:spcPts val="245"/>
              </a:spcBef>
              <a:spcAft>
                <a:spcPts val="0"/>
              </a:spcAft>
            </a:pPr>
            <a:r>
              <a:rPr sz="1400" spc="-31" dirty="0">
                <a:solidFill>
                  <a:srgbClr val="FFFFFF"/>
                </a:solidFill>
                <a:latin typeface="UPLJAT+Arial-BoldMT"/>
                <a:cs typeface="UPLJAT+Arial-BoldMT"/>
              </a:rPr>
              <a:t>1%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61244" y="2112865"/>
            <a:ext cx="611297" cy="46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23" dirty="0">
                <a:solidFill>
                  <a:srgbClr val="FFFFFF"/>
                </a:solidFill>
                <a:latin typeface="UPLJAT+Arial-BoldMT"/>
                <a:cs typeface="UPLJAT+Arial-BoldMT"/>
              </a:rPr>
              <a:t>ReTX</a:t>
            </a:r>
          </a:p>
          <a:p>
            <a:pPr marL="94857" marR="0">
              <a:lnSpc>
                <a:spcPts val="1574"/>
              </a:lnSpc>
              <a:spcBef>
                <a:spcPts val="244"/>
              </a:spcBef>
              <a:spcAft>
                <a:spcPts val="0"/>
              </a:spcAft>
            </a:pPr>
            <a:r>
              <a:rPr sz="1400" spc="-31" dirty="0">
                <a:solidFill>
                  <a:srgbClr val="FFFFFF"/>
                </a:solidFill>
                <a:latin typeface="UPLJAT+Arial-BoldMT"/>
                <a:cs typeface="UPLJAT+Arial-BoldMT"/>
              </a:rPr>
              <a:t>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704231" y="2489566"/>
            <a:ext cx="933490" cy="503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4"/>
              </a:lnSpc>
              <a:spcBef>
                <a:spcPts val="0"/>
              </a:spcBef>
              <a:spcAft>
                <a:spcPts val="0"/>
              </a:spcAft>
            </a:pPr>
            <a:r>
              <a:rPr sz="1550" spc="18" dirty="0">
                <a:solidFill>
                  <a:srgbClr val="FFFFFF"/>
                </a:solidFill>
                <a:latin typeface="LIVOUP+Arial-BoldMT"/>
                <a:cs typeface="LIVOUP+Arial-BoldMT"/>
              </a:rPr>
              <a:t>Valvular</a:t>
            </a:r>
          </a:p>
          <a:p>
            <a:pPr marL="249122" marR="0">
              <a:lnSpc>
                <a:spcPts val="1714"/>
              </a:lnSpc>
              <a:spcBef>
                <a:spcPts val="288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964259" y="2501379"/>
            <a:ext cx="850957" cy="23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36" dirty="0">
                <a:solidFill>
                  <a:srgbClr val="FFFFFF"/>
                </a:solidFill>
                <a:latin typeface="UPLJAT+Arial-BoldMT"/>
                <a:cs typeface="UPLJAT+Arial-BoldMT"/>
              </a:rPr>
              <a:t>Valvular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9360" y="2661906"/>
            <a:ext cx="662354" cy="503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4"/>
              </a:lnSpc>
              <a:spcBef>
                <a:spcPts val="0"/>
              </a:spcBef>
              <a:spcAft>
                <a:spcPts val="0"/>
              </a:spcAft>
            </a:pPr>
            <a:r>
              <a:rPr sz="1550" spc="20" dirty="0">
                <a:solidFill>
                  <a:srgbClr val="FFFFFF"/>
                </a:solidFill>
                <a:latin typeface="LIVOUP+Arial-BoldMT"/>
                <a:cs typeface="LIVOUP+Arial-BoldMT"/>
              </a:rPr>
              <a:t>ReTX</a:t>
            </a:r>
          </a:p>
          <a:p>
            <a:pPr marL="108188" marR="0">
              <a:lnSpc>
                <a:spcPts val="1714"/>
              </a:lnSpc>
              <a:spcBef>
                <a:spcPts val="288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164936" y="2732505"/>
            <a:ext cx="411871" cy="23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31" dirty="0">
                <a:solidFill>
                  <a:srgbClr val="FFFFFF"/>
                </a:solidFill>
                <a:latin typeface="UPLJAT+Arial-BoldMT"/>
                <a:cs typeface="UPLJAT+Arial-BoldMT"/>
              </a:rPr>
              <a:t>3%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70572" y="2910841"/>
            <a:ext cx="1079924" cy="469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21" dirty="0">
                <a:solidFill>
                  <a:srgbClr val="FFFFFF"/>
                </a:solidFill>
                <a:latin typeface="UPLJAT+Arial-BoldMT"/>
                <a:cs typeface="UPLJAT+Arial-BoldMT"/>
              </a:rPr>
              <a:t>Congenital</a:t>
            </a:r>
          </a:p>
          <a:p>
            <a:pPr marL="316542" marR="0">
              <a:lnSpc>
                <a:spcPts val="1574"/>
              </a:lnSpc>
              <a:spcBef>
                <a:spcPts val="245"/>
              </a:spcBef>
              <a:spcAft>
                <a:spcPts val="0"/>
              </a:spcAft>
            </a:pPr>
            <a:r>
              <a:rPr sz="1400" spc="-31" dirty="0">
                <a:solidFill>
                  <a:srgbClr val="FFFFFF"/>
                </a:solidFill>
                <a:latin typeface="UPLJAT+Arial-BoldMT"/>
                <a:cs typeface="UPLJAT+Arial-BoldMT"/>
              </a:rPr>
              <a:t>3%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44260" y="3341659"/>
            <a:ext cx="1171888" cy="50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4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Congenital</a:t>
            </a:r>
          </a:p>
          <a:p>
            <a:pPr marL="368561" marR="0">
              <a:lnSpc>
                <a:spcPts val="1714"/>
              </a:lnSpc>
              <a:spcBef>
                <a:spcPts val="288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2%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097366" y="3600384"/>
            <a:ext cx="1075002" cy="503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4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Myopathy</a:t>
            </a:r>
          </a:p>
          <a:p>
            <a:pPr marL="270759" marR="0">
              <a:lnSpc>
                <a:spcPts val="1714"/>
              </a:lnSpc>
              <a:spcBef>
                <a:spcPts val="288"/>
              </a:spcBef>
              <a:spcAft>
                <a:spcPts val="0"/>
              </a:spcAft>
            </a:pPr>
            <a:r>
              <a:rPr sz="1550" dirty="0">
                <a:solidFill>
                  <a:srgbClr val="FFFFFF"/>
                </a:solidFill>
                <a:latin typeface="LIVOUP+Arial-BoldMT"/>
                <a:cs typeface="LIVOUP+Arial-BoldMT"/>
              </a:rPr>
              <a:t>48%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190496" y="3866834"/>
            <a:ext cx="2046677" cy="7070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7276" marR="0">
              <a:lnSpc>
                <a:spcPts val="1574"/>
              </a:lnSpc>
              <a:spcBef>
                <a:spcPts val="0"/>
              </a:spcBef>
              <a:spcAft>
                <a:spcPts val="0"/>
              </a:spcAft>
            </a:pPr>
            <a:r>
              <a:rPr sz="1400" spc="-27" dirty="0">
                <a:solidFill>
                  <a:srgbClr val="FFFFFF"/>
                </a:solidFill>
                <a:latin typeface="UPLJAT+Arial-BoldMT"/>
                <a:cs typeface="UPLJAT+Arial-BoldMT"/>
              </a:rPr>
              <a:t>Myopathy</a:t>
            </a:r>
          </a:p>
          <a:p>
            <a:pPr marL="1309454" marR="0">
              <a:lnSpc>
                <a:spcPts val="1574"/>
              </a:lnSpc>
              <a:spcBef>
                <a:spcPts val="245"/>
              </a:spcBef>
              <a:spcAft>
                <a:spcPts val="0"/>
              </a:spcAft>
            </a:pPr>
            <a:r>
              <a:rPr sz="1400" spc="-31" dirty="0">
                <a:solidFill>
                  <a:srgbClr val="FFFFFF"/>
                </a:solidFill>
                <a:latin typeface="UPLJAT+Arial-BoldMT"/>
                <a:cs typeface="UPLJAT+Arial-BoldMT"/>
              </a:rPr>
              <a:t>53%</a:t>
            </a:r>
          </a:p>
          <a:p>
            <a:pPr marL="0" marR="0">
              <a:lnSpc>
                <a:spcPts val="1819"/>
              </a:lnSpc>
              <a:spcBef>
                <a:spcPts val="18"/>
              </a:spcBef>
              <a:spcAft>
                <a:spcPts val="0"/>
              </a:spcAft>
            </a:pPr>
            <a:r>
              <a:rPr sz="1650" dirty="0">
                <a:solidFill>
                  <a:srgbClr val="FEFF00"/>
                </a:solidFill>
                <a:latin typeface="UPLJAT+Arial-BoldMT"/>
                <a:cs typeface="UPLJAT+Arial-BoldMT"/>
              </a:rPr>
              <a:t>1/2005-6/2010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99140" y="4249353"/>
            <a:ext cx="1552724" cy="279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FEFF00"/>
                </a:solidFill>
                <a:latin typeface="LIVOUP+Arial-BoldMT"/>
                <a:cs typeface="LIVOUP+Arial-BoldMT"/>
              </a:rPr>
              <a:t>1/1982-6/2010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310639" y="6072788"/>
            <a:ext cx="1179612" cy="435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8"/>
              </a:lnSpc>
              <a:spcBef>
                <a:spcPts val="0"/>
              </a:spcBef>
              <a:spcAft>
                <a:spcPts val="0"/>
              </a:spcAft>
            </a:pPr>
            <a:r>
              <a:rPr sz="2800" spc="-43" dirty="0">
                <a:solidFill>
                  <a:srgbClr val="FFFFFF"/>
                </a:solidFill>
                <a:latin typeface="GHWVGL+Arial-BoldItalicMT"/>
                <a:cs typeface="GHWVGL+Arial-BoldItalicMT"/>
              </a:rPr>
              <a:t>ISHLT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88790" y="6225724"/>
            <a:ext cx="717450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-37" dirty="0">
                <a:solidFill>
                  <a:srgbClr val="FAFD00"/>
                </a:solidFill>
                <a:latin typeface="SKCCLQ+ArialMT"/>
                <a:cs typeface="SKCCLQ+ArialMT"/>
              </a:rPr>
              <a:t>2011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29639" y="6614746"/>
            <a:ext cx="4437681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J Heart Lung</a:t>
            </a:r>
            <a:r>
              <a:rPr sz="1400" spc="-25" dirty="0">
                <a:solidFill>
                  <a:srgbClr val="FEFF00"/>
                </a:solidFill>
                <a:latin typeface="SKCCLQ+ArialMT"/>
                <a:cs typeface="SKCCLQ+ArialMT"/>
              </a:rPr>
              <a:t> </a:t>
            </a: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Transplant. </a:t>
            </a:r>
            <a:r>
              <a:rPr sz="1400" spc="-37" dirty="0">
                <a:solidFill>
                  <a:srgbClr val="FEFF00"/>
                </a:solidFill>
                <a:latin typeface="SKCCLQ+ArialMT"/>
                <a:cs typeface="SKCCLQ+ArialMT"/>
              </a:rPr>
              <a:t>2011</a:t>
            </a:r>
            <a:r>
              <a:rPr sz="1400" spc="33" dirty="0">
                <a:solidFill>
                  <a:srgbClr val="FEFF00"/>
                </a:solidFill>
                <a:latin typeface="SKCCLQ+ArialMT"/>
                <a:cs typeface="SKCCLQ+ArialMT"/>
              </a:rPr>
              <a:t> </a:t>
            </a: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Oct; 30 (10): </a:t>
            </a:r>
            <a:r>
              <a:rPr sz="1400" spc="-18" dirty="0">
                <a:solidFill>
                  <a:srgbClr val="FEFF00"/>
                </a:solidFill>
                <a:latin typeface="SKCCLQ+ArialMT"/>
                <a:cs typeface="SKCCLQ+ArialMT"/>
              </a:rPr>
              <a:t>1071-1132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2668" y="339232"/>
            <a:ext cx="7264882" cy="98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7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NUMBER</a:t>
            </a:r>
            <a:r>
              <a:rPr sz="3200" spc="90" dirty="0">
                <a:solidFill>
                  <a:srgbClr val="FFFFFF"/>
                </a:solidFill>
                <a:latin typeface="OGUULE+Arial-BoldMT"/>
                <a:cs typeface="OGUULE+Arial-BoldMT"/>
              </a:rPr>
              <a:t> </a:t>
            </a: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OF</a:t>
            </a:r>
            <a:r>
              <a:rPr sz="3200" spc="85" dirty="0">
                <a:solidFill>
                  <a:srgbClr val="FFFFFF"/>
                </a:solidFill>
                <a:latin typeface="OGUULE+Arial-BoldMT"/>
                <a:cs typeface="OGUULE+Arial-BoldMT"/>
              </a:rPr>
              <a:t> </a:t>
            </a: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HEART</a:t>
            </a:r>
            <a:r>
              <a:rPr sz="3200" spc="83" dirty="0">
                <a:solidFill>
                  <a:srgbClr val="FFFFFF"/>
                </a:solidFill>
                <a:latin typeface="OGUULE+Arial-BoldMT"/>
                <a:cs typeface="OGUULE+Arial-BoldMT"/>
              </a:rPr>
              <a:t> </a:t>
            </a: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TRANSPLANTS</a:t>
            </a:r>
          </a:p>
          <a:p>
            <a:pPr marL="1466024" marR="0">
              <a:lnSpc>
                <a:spcPts val="3574"/>
              </a:lnSpc>
              <a:spcBef>
                <a:spcPts val="313"/>
              </a:spcBef>
              <a:spcAft>
                <a:spcPts val="0"/>
              </a:spcAft>
            </a:pP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REPORTED</a:t>
            </a:r>
            <a:r>
              <a:rPr sz="3200" spc="89" dirty="0">
                <a:solidFill>
                  <a:srgbClr val="FFFFFF"/>
                </a:solidFill>
                <a:latin typeface="OGUULE+Arial-BoldMT"/>
                <a:cs typeface="OGUULE+Arial-BoldMT"/>
              </a:rPr>
              <a:t> </a:t>
            </a: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BY</a:t>
            </a:r>
            <a:r>
              <a:rPr sz="3200" spc="89" dirty="0">
                <a:solidFill>
                  <a:srgbClr val="FFFFFF"/>
                </a:solidFill>
                <a:latin typeface="OGUULE+Arial-BoldMT"/>
                <a:cs typeface="OGUULE+Arial-BoldMT"/>
              </a:rPr>
              <a:t> </a:t>
            </a:r>
            <a:r>
              <a:rPr sz="3200" dirty="0">
                <a:solidFill>
                  <a:srgbClr val="FFFFFF"/>
                </a:solidFill>
                <a:latin typeface="OGUULE+Arial-BoldMT"/>
                <a:cs typeface="OGUULE+Arial-BoldMT"/>
              </a:rPr>
              <a:t>YEAR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3272" y="1365527"/>
            <a:ext cx="578966" cy="252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86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5000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3272" y="1729980"/>
            <a:ext cx="578966" cy="312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86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4500</a:t>
            </a:r>
          </a:p>
          <a:p>
            <a:pPr marL="0" marR="0">
              <a:lnSpc>
                <a:spcPts val="1686"/>
              </a:lnSpc>
              <a:spcBef>
                <a:spcPts val="1105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4000</a:t>
            </a:r>
          </a:p>
          <a:p>
            <a:pPr marL="0" marR="0">
              <a:lnSpc>
                <a:spcPts val="1686"/>
              </a:lnSpc>
              <a:spcBef>
                <a:spcPts val="1132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3500</a:t>
            </a:r>
          </a:p>
          <a:p>
            <a:pPr marL="0" marR="0">
              <a:lnSpc>
                <a:spcPts val="1686"/>
              </a:lnSpc>
              <a:spcBef>
                <a:spcPts val="1107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3000</a:t>
            </a:r>
          </a:p>
          <a:p>
            <a:pPr marL="0" marR="0">
              <a:lnSpc>
                <a:spcPts val="1686"/>
              </a:lnSpc>
              <a:spcBef>
                <a:spcPts val="1181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2500</a:t>
            </a:r>
          </a:p>
          <a:p>
            <a:pPr marL="0" marR="0">
              <a:lnSpc>
                <a:spcPts val="1686"/>
              </a:lnSpc>
              <a:spcBef>
                <a:spcPts val="1105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2000</a:t>
            </a:r>
          </a:p>
          <a:p>
            <a:pPr marL="0" marR="0">
              <a:lnSpc>
                <a:spcPts val="1686"/>
              </a:lnSpc>
              <a:spcBef>
                <a:spcPts val="1181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1500</a:t>
            </a:r>
          </a:p>
          <a:p>
            <a:pPr marL="0" marR="0">
              <a:lnSpc>
                <a:spcPts val="1686"/>
              </a:lnSpc>
              <a:spcBef>
                <a:spcPts val="1107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1000</a:t>
            </a:r>
          </a:p>
          <a:p>
            <a:pPr marL="105286" marR="0">
              <a:lnSpc>
                <a:spcPts val="1686"/>
              </a:lnSpc>
              <a:spcBef>
                <a:spcPts val="1131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500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73886" y="1759587"/>
            <a:ext cx="1527046" cy="713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7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BGTEI+Arial-BoldMT"/>
                <a:cs typeface="WBGTEI+Arial-BoldMT"/>
              </a:rPr>
              <a:t>Other</a:t>
            </a:r>
          </a:p>
          <a:p>
            <a:pPr marL="0" marR="0">
              <a:lnSpc>
                <a:spcPts val="1770"/>
              </a:lnSpc>
              <a:spcBef>
                <a:spcPts val="4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BGTEI+Arial-BoldMT"/>
                <a:cs typeface="WBGTEI+Arial-BoldMT"/>
              </a:rPr>
              <a:t>Europe</a:t>
            </a:r>
          </a:p>
          <a:p>
            <a:pPr marL="0" marR="0">
              <a:lnSpc>
                <a:spcPts val="1737"/>
              </a:lnSpc>
              <a:spcBef>
                <a:spcPts val="0"/>
              </a:spcBef>
              <a:spcAft>
                <a:spcPts val="0"/>
              </a:spcAft>
            </a:pPr>
            <a:r>
              <a:rPr sz="1600" spc="-31" dirty="0">
                <a:solidFill>
                  <a:srgbClr val="FFFFFF"/>
                </a:solidFill>
                <a:latin typeface="WBGTEI+Arial-BoldMT"/>
                <a:cs typeface="WBGTEI+Arial-BoldMT"/>
              </a:rPr>
              <a:t>North</a:t>
            </a:r>
            <a:r>
              <a:rPr sz="1600" spc="8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1600" spc="-11" dirty="0">
                <a:solidFill>
                  <a:srgbClr val="FFFFFF"/>
                </a:solidFill>
                <a:latin typeface="WBGTEI+Arial-BoldMT"/>
                <a:cs typeface="WBGTEI+Arial-BoldMT"/>
              </a:rPr>
              <a:t>America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89450" y="4960628"/>
            <a:ext cx="259041" cy="252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86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WBGTEI+Arial-BoldMT"/>
                <a:cs typeface="WBGTEI+Arial-BoldMT"/>
              </a:rPr>
              <a:t>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56451" y="5351165"/>
            <a:ext cx="7585284" cy="286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443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82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83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84</a:t>
            </a:r>
            <a:r>
              <a:rPr sz="900" spc="926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85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86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87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88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89</a:t>
            </a:r>
            <a:r>
              <a:rPr sz="900" spc="925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90</a:t>
            </a:r>
            <a:r>
              <a:rPr sz="900" spc="999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91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92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93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94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95</a:t>
            </a:r>
            <a:r>
              <a:rPr sz="900" spc="925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96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97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98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99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00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01</a:t>
            </a:r>
            <a:r>
              <a:rPr sz="900" spc="923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02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03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04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05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06</a:t>
            </a:r>
            <a:r>
              <a:rPr sz="900" spc="925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07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08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09</a:t>
            </a:r>
          </a:p>
          <a:p>
            <a:pPr marL="0" marR="0">
              <a:lnSpc>
                <a:spcPts val="957"/>
              </a:lnSpc>
              <a:spcBef>
                <a:spcPts val="0"/>
              </a:spcBef>
              <a:spcAft>
                <a:spcPts val="0"/>
              </a:spcAft>
            </a:pP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926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925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999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925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19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923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925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2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  <a:r>
              <a:rPr sz="900" spc="1001" dirty="0">
                <a:solidFill>
                  <a:srgbClr val="FFFFFF"/>
                </a:solidFill>
                <a:latin typeface="WBGTEI+Arial-BoldMT"/>
                <a:cs typeface="WBGTEI+Arial-BoldMT"/>
              </a:rPr>
              <a:t> </a:t>
            </a:r>
            <a:r>
              <a:rPr sz="900" spc="-56" dirty="0">
                <a:solidFill>
                  <a:srgbClr val="FFFFFF"/>
                </a:solidFill>
                <a:latin typeface="WBGTEI+Arial-BoldMT"/>
                <a:cs typeface="WBGTEI+Arial-BoldMT"/>
              </a:rPr>
              <a:t>20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73040" y="5849966"/>
            <a:ext cx="3852818" cy="637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17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NOTE:</a:t>
            </a:r>
            <a:r>
              <a:rPr sz="1000" spc="30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This</a:t>
            </a:r>
            <a:r>
              <a:rPr sz="1000" spc="18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figure</a:t>
            </a:r>
            <a:r>
              <a:rPr sz="1000" spc="18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includes</a:t>
            </a:r>
            <a:r>
              <a:rPr sz="1000" spc="20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only</a:t>
            </a:r>
            <a:r>
              <a:rPr sz="1000" spc="18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the</a:t>
            </a:r>
            <a:r>
              <a:rPr sz="1000" spc="15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heart</a:t>
            </a:r>
            <a:r>
              <a:rPr sz="1000" spc="32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transplants</a:t>
            </a:r>
            <a:r>
              <a:rPr sz="1000" spc="19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that</a:t>
            </a:r>
            <a:r>
              <a:rPr sz="1000" spc="29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are</a:t>
            </a:r>
          </a:p>
          <a:p>
            <a:pPr marL="0" marR="0">
              <a:lnSpc>
                <a:spcPts val="1117"/>
              </a:lnSpc>
              <a:spcBef>
                <a:spcPts val="82"/>
              </a:spcBef>
              <a:spcAft>
                <a:spcPts val="0"/>
              </a:spcAft>
            </a:pP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reported</a:t>
            </a:r>
            <a:r>
              <a:rPr sz="1000" spc="27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to</a:t>
            </a:r>
            <a:r>
              <a:rPr sz="1000" spc="21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the</a:t>
            </a:r>
            <a:r>
              <a:rPr sz="1000" spc="14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ISHLT</a:t>
            </a:r>
            <a:r>
              <a:rPr sz="1000" spc="26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Transplant</a:t>
            </a:r>
            <a:r>
              <a:rPr sz="1000" spc="30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Registry.</a:t>
            </a:r>
            <a:r>
              <a:rPr sz="1000" spc="306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As</a:t>
            </a:r>
            <a:r>
              <a:rPr sz="1000" spc="15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such,</a:t>
            </a:r>
            <a:r>
              <a:rPr sz="1000" spc="24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the</a:t>
            </a:r>
          </a:p>
          <a:p>
            <a:pPr marL="0" marR="0">
              <a:lnSpc>
                <a:spcPts val="1117"/>
              </a:lnSpc>
              <a:spcBef>
                <a:spcPts val="82"/>
              </a:spcBef>
              <a:spcAft>
                <a:spcPts val="0"/>
              </a:spcAft>
            </a:pP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presented</a:t>
            </a:r>
            <a:r>
              <a:rPr sz="1000" spc="28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data</a:t>
            </a:r>
            <a:r>
              <a:rPr sz="1000" spc="17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may</a:t>
            </a:r>
            <a:r>
              <a:rPr sz="1000" spc="21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not</a:t>
            </a:r>
            <a:r>
              <a:rPr sz="1000" spc="26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mirror</a:t>
            </a:r>
            <a:r>
              <a:rPr sz="1000" spc="23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the</a:t>
            </a:r>
            <a:r>
              <a:rPr sz="1000" spc="14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changes</a:t>
            </a:r>
            <a:r>
              <a:rPr sz="1000" spc="20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in</a:t>
            </a:r>
            <a:r>
              <a:rPr sz="1000" spc="29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the</a:t>
            </a:r>
            <a:r>
              <a:rPr sz="1000" spc="14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number</a:t>
            </a:r>
            <a:r>
              <a:rPr sz="1000" spc="23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of</a:t>
            </a:r>
          </a:p>
          <a:p>
            <a:pPr marL="0" marR="0">
              <a:lnSpc>
                <a:spcPts val="1117"/>
              </a:lnSpc>
              <a:spcBef>
                <a:spcPts val="82"/>
              </a:spcBef>
              <a:spcAft>
                <a:spcPts val="0"/>
              </a:spcAft>
            </a:pP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heart</a:t>
            </a:r>
            <a:r>
              <a:rPr sz="1000" spc="31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transplants</a:t>
            </a:r>
            <a:r>
              <a:rPr sz="1000" spc="18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performed</a:t>
            </a:r>
            <a:r>
              <a:rPr sz="1000" spc="27" dirty="0">
                <a:solidFill>
                  <a:srgbClr val="FEFF00"/>
                </a:solidFill>
                <a:latin typeface="OGUULE+Arial-BoldMT"/>
                <a:cs typeface="OGUULE+Arial-BoldMT"/>
              </a:rPr>
              <a:t> </a:t>
            </a:r>
            <a:r>
              <a:rPr sz="1000" dirty="0">
                <a:solidFill>
                  <a:srgbClr val="FEFF00"/>
                </a:solidFill>
                <a:latin typeface="OGUULE+Arial-BoldMT"/>
                <a:cs typeface="OGUULE+Arial-BoldMT"/>
              </a:rPr>
              <a:t>worldwide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10639" y="6072788"/>
            <a:ext cx="1179612" cy="435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8"/>
              </a:lnSpc>
              <a:spcBef>
                <a:spcPts val="0"/>
              </a:spcBef>
              <a:spcAft>
                <a:spcPts val="0"/>
              </a:spcAft>
            </a:pPr>
            <a:r>
              <a:rPr sz="2800" spc="-43" dirty="0">
                <a:solidFill>
                  <a:srgbClr val="FFFFFF"/>
                </a:solidFill>
                <a:latin typeface="GHWVGL+Arial-BoldItalicMT"/>
                <a:cs typeface="GHWVGL+Arial-BoldItalicMT"/>
              </a:rPr>
              <a:t>ISHLT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288790" y="6225724"/>
            <a:ext cx="717450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-37" dirty="0">
                <a:solidFill>
                  <a:srgbClr val="FAFD00"/>
                </a:solidFill>
                <a:latin typeface="SKCCLQ+ArialMT"/>
                <a:cs typeface="SKCCLQ+ArialMT"/>
              </a:rPr>
              <a:t>2011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29639" y="6614746"/>
            <a:ext cx="4437681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J Heart Lung</a:t>
            </a:r>
            <a:r>
              <a:rPr sz="1400" spc="-25" dirty="0">
                <a:solidFill>
                  <a:srgbClr val="FEFF00"/>
                </a:solidFill>
                <a:latin typeface="SKCCLQ+ArialMT"/>
                <a:cs typeface="SKCCLQ+ArialMT"/>
              </a:rPr>
              <a:t> </a:t>
            </a: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Transplant. </a:t>
            </a:r>
            <a:r>
              <a:rPr sz="1400" spc="-37" dirty="0">
                <a:solidFill>
                  <a:srgbClr val="FEFF00"/>
                </a:solidFill>
                <a:latin typeface="SKCCLQ+ArialMT"/>
                <a:cs typeface="SKCCLQ+ArialMT"/>
              </a:rPr>
              <a:t>2011</a:t>
            </a:r>
            <a:r>
              <a:rPr sz="1400" spc="33" dirty="0">
                <a:solidFill>
                  <a:srgbClr val="FEFF00"/>
                </a:solidFill>
                <a:latin typeface="SKCCLQ+ArialMT"/>
                <a:cs typeface="SKCCLQ+ArialMT"/>
              </a:rPr>
              <a:t> </a:t>
            </a:r>
            <a:r>
              <a:rPr sz="1400" dirty="0">
                <a:solidFill>
                  <a:srgbClr val="FEFF00"/>
                </a:solidFill>
                <a:latin typeface="SKCCLQ+ArialMT"/>
                <a:cs typeface="SKCCLQ+ArialMT"/>
              </a:rPr>
              <a:t>Oct; 30 (10): </a:t>
            </a:r>
            <a:r>
              <a:rPr sz="1400" spc="-18" dirty="0">
                <a:solidFill>
                  <a:srgbClr val="FEFF00"/>
                </a:solidFill>
                <a:latin typeface="SKCCLQ+ArialMT"/>
                <a:cs typeface="SKCCLQ+ArialMT"/>
              </a:rPr>
              <a:t>1071-1132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Transplantacja</a:t>
            </a:r>
            <a:r>
              <a:rPr sz="1400" spc="42" dirty="0">
                <a:solidFill>
                  <a:srgbClr val="00B0F0"/>
                </a:solidFill>
                <a:latin typeface="OTRUHC+Arial-BoldMT"/>
                <a:cs typeface="OTRUHC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serca</a:t>
            </a:r>
            <a:r>
              <a:rPr sz="1400" spc="35" dirty="0">
                <a:solidFill>
                  <a:srgbClr val="00B0F0"/>
                </a:solidFill>
                <a:latin typeface="OTRUHC+Arial-BoldMT"/>
                <a:cs typeface="OTRUHC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oraz</a:t>
            </a:r>
            <a:r>
              <a:rPr sz="1400" spc="38" dirty="0">
                <a:solidFill>
                  <a:srgbClr val="00B0F0"/>
                </a:solidFill>
                <a:latin typeface="OTRUHC+Arial-BoldMT"/>
                <a:cs typeface="OTRUHC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techniki</a:t>
            </a:r>
            <a:r>
              <a:rPr sz="1400" spc="39" dirty="0">
                <a:solidFill>
                  <a:srgbClr val="00B0F0"/>
                </a:solidFill>
                <a:latin typeface="OTRUHC+Arial-BoldMT"/>
                <a:cs typeface="OTRUHC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mechanicznego</a:t>
            </a:r>
            <a:r>
              <a:rPr sz="1400" spc="35" dirty="0">
                <a:solidFill>
                  <a:srgbClr val="00B0F0"/>
                </a:solidFill>
                <a:latin typeface="OTRUHC+Arial-BoldMT"/>
                <a:cs typeface="OTRUHC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wspomagania</a:t>
            </a:r>
            <a:r>
              <a:rPr sz="1400" spc="36" dirty="0">
                <a:solidFill>
                  <a:srgbClr val="00B0F0"/>
                </a:solidFill>
                <a:latin typeface="OTRUHC+Arial-BoldMT"/>
                <a:cs typeface="OTRUHC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OTRUHC+Arial-BoldMT"/>
                <a:cs typeface="OTRUHC+Arial-BoldMT"/>
              </a:rPr>
              <a:t>krążenia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6314" y="873436"/>
            <a:ext cx="3240824" cy="626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C000"/>
                </a:solidFill>
                <a:latin typeface="OTRUHC+Arial-BoldMT"/>
                <a:cs typeface="OTRUHC+Arial-BoldMT"/>
              </a:rPr>
              <a:t>Ośrodki</a:t>
            </a:r>
            <a:r>
              <a:rPr sz="2000" spc="44" dirty="0">
                <a:solidFill>
                  <a:srgbClr val="FFC000"/>
                </a:solidFill>
                <a:latin typeface="OTRUHC+Arial-BoldMT"/>
                <a:cs typeface="OTRUHC+Arial-BoldMT"/>
              </a:rPr>
              <a:t> </a:t>
            </a:r>
            <a:r>
              <a:rPr sz="2000" dirty="0">
                <a:solidFill>
                  <a:srgbClr val="FFC000"/>
                </a:solidFill>
                <a:latin typeface="OTRUHC+Arial-BoldMT"/>
                <a:cs typeface="OTRUHC+Arial-BoldMT"/>
              </a:rPr>
              <a:t>przeszczepiające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dirty="0">
                <a:solidFill>
                  <a:srgbClr val="FFC000"/>
                </a:solidFill>
                <a:latin typeface="OTRUHC+Arial-BoldMT"/>
                <a:cs typeface="OTRUHC+Arial-BoldMT"/>
              </a:rPr>
              <a:t>serca</a:t>
            </a:r>
            <a:r>
              <a:rPr sz="2000" spc="51" dirty="0">
                <a:solidFill>
                  <a:srgbClr val="FFC000"/>
                </a:solidFill>
                <a:latin typeface="OTRUHC+Arial-BoldMT"/>
                <a:cs typeface="OTRUHC+Arial-BoldMT"/>
              </a:rPr>
              <a:t> </a:t>
            </a:r>
            <a:r>
              <a:rPr sz="2000" dirty="0">
                <a:solidFill>
                  <a:srgbClr val="FFC000"/>
                </a:solidFill>
                <a:latin typeface="OTRUHC+Arial-BoldMT"/>
                <a:cs typeface="OTRUHC+Arial-BoldMT"/>
              </a:rPr>
              <a:t>w</a:t>
            </a:r>
            <a:r>
              <a:rPr sz="2000" spc="45" dirty="0">
                <a:solidFill>
                  <a:srgbClr val="FFC000"/>
                </a:solidFill>
                <a:latin typeface="OTRUHC+Arial-BoldMT"/>
                <a:cs typeface="OTRUHC+Arial-BoldMT"/>
              </a:rPr>
              <a:t> </a:t>
            </a:r>
            <a:r>
              <a:rPr sz="2000" dirty="0">
                <a:solidFill>
                  <a:srgbClr val="FFC000"/>
                </a:solidFill>
                <a:latin typeface="OTRUHC+Arial-BoldMT"/>
                <a:cs typeface="OTRUHC+Arial-BoldMT"/>
              </a:rPr>
              <a:t>Polsce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53564" y="6306898"/>
            <a:ext cx="1821705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OTRUHC+Arial-BoldMT"/>
                <a:cs typeface="OTRUHC+Arial-BoldMT"/>
              </a:rPr>
              <a:t>poltransplant.org.pl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7240" y="1846574"/>
            <a:ext cx="2129588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8" dirty="0">
                <a:solidFill>
                  <a:srgbClr val="40AAE3"/>
                </a:solidFill>
                <a:latin typeface="JFKEDO+Helvetica-Bold"/>
                <a:cs typeface="JFKEDO+Helvetica-Bold"/>
              </a:rPr>
              <a:t>Warto</a:t>
            </a:r>
            <a:r>
              <a:rPr sz="2000" spc="15" dirty="0">
                <a:solidFill>
                  <a:srgbClr val="40AAE3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40AAE3"/>
                </a:solidFill>
                <a:latin typeface="JFKEDO+Helvetica-Bold"/>
                <a:cs typeface="JFKEDO+Helvetica-Bold"/>
              </a:rPr>
              <a:t>wiedzie</a:t>
            </a:r>
            <a:r>
              <a:rPr sz="2000" dirty="0">
                <a:solidFill>
                  <a:srgbClr val="40AAE3"/>
                </a:solidFill>
                <a:latin typeface="SLIBGC+Helvetica-Bold"/>
                <a:cs typeface="SLIBGC+Helvetica-Bold"/>
              </a:rPr>
              <a:t>ć</a:t>
            </a:r>
            <a:r>
              <a:rPr sz="2000" spc="50" dirty="0">
                <a:solidFill>
                  <a:srgbClr val="40AAE3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0AAE3"/>
                </a:solidFill>
                <a:latin typeface="JFKEDO+Helvetica-Bold"/>
                <a:cs typeface="JFKEDO+Helvetica-Bold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7240" y="2423432"/>
            <a:ext cx="7484069" cy="629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AFEF"/>
                </a:solidFill>
                <a:latin typeface="JBOSUJ+Wingdings-Regular"/>
                <a:cs typeface="JBOSUJ+Wingdings-Regular"/>
              </a:rPr>
              <a:t>§</a:t>
            </a:r>
            <a:r>
              <a:rPr sz="2000" spc="128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A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ż</a:t>
            </a:r>
            <a:r>
              <a:rPr sz="2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33 lata, najd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ł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u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ż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ej</a:t>
            </a:r>
            <a:r>
              <a:rPr sz="2000" spc="-10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na 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ś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wiecie, 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ż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y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ł</a:t>
            </a:r>
            <a:r>
              <a:rPr sz="2000" spc="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z nowym sercem John</a:t>
            </a:r>
          </a:p>
          <a:p>
            <a:pPr marL="342899" marR="0">
              <a:lnSpc>
                <a:spcPts val="1999"/>
              </a:lnSpc>
              <a:spcBef>
                <a:spcPts val="400"/>
              </a:spcBef>
              <a:spcAft>
                <a:spcPts val="0"/>
              </a:spcAft>
            </a:pPr>
            <a:r>
              <a:rPr sz="2000" spc="-15" dirty="0">
                <a:solidFill>
                  <a:srgbClr val="FFFFFF"/>
                </a:solidFill>
                <a:latin typeface="JFKEDO+Helvetica-Bold"/>
                <a:cs typeface="JFKEDO+Helvetica-Bold"/>
              </a:rPr>
              <a:t>McCafferty.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 Zmar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ł</a:t>
            </a:r>
            <a:r>
              <a:rPr sz="2000" spc="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on 9 lutego 2016 </a:t>
            </a:r>
            <a:r>
              <a:rPr sz="2000" spc="-112" dirty="0">
                <a:solidFill>
                  <a:srgbClr val="FFFFFF"/>
                </a:solidFill>
                <a:latin typeface="JFKEDO+Helvetica-Bold"/>
                <a:cs typeface="JFKEDO+Helvetica-Bold"/>
              </a:rPr>
              <a:t>r.</a:t>
            </a:r>
            <a:r>
              <a:rPr sz="2000" spc="100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w</a:t>
            </a:r>
            <a:r>
              <a:rPr sz="2000" spc="-11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wieku 73 lat.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240" y="3337832"/>
            <a:ext cx="7807262" cy="1160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AFEF"/>
                </a:solidFill>
                <a:latin typeface="JBOSUJ+Wingdings-Regular"/>
                <a:cs typeface="JBOSUJ+Wingdings-Regular"/>
              </a:rPr>
              <a:t>§</a:t>
            </a:r>
            <a:r>
              <a:rPr sz="2000" spc="128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W Polsce najd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ł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u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ż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ej</a:t>
            </a:r>
            <a:r>
              <a:rPr sz="2000" spc="-12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ż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yj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ą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cym pacjentem z przeszczepionym</a:t>
            </a:r>
          </a:p>
          <a:p>
            <a:pPr marL="342899" marR="0">
              <a:lnSpc>
                <a:spcPts val="1999"/>
              </a:lnSpc>
              <a:spcBef>
                <a:spcPts val="400"/>
              </a:spcBef>
              <a:spcAft>
                <a:spcPts val="0"/>
              </a:spcAft>
            </a:pPr>
            <a:r>
              <a:rPr sz="2000" dirty="0" err="1">
                <a:solidFill>
                  <a:srgbClr val="FFFFFF"/>
                </a:solidFill>
                <a:latin typeface="JFKEDO+Helvetica-Bold"/>
                <a:cs typeface="JFKEDO+Helvetica-Bold"/>
              </a:rPr>
              <a:t>sercem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był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JFKEDO+Helvetica-Bold"/>
                <a:cs typeface="JFKEDO+Helvetica-Bold"/>
              </a:rPr>
              <a:t>Tadeusz</a:t>
            </a:r>
            <a:r>
              <a:rPr sz="2000" spc="16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Ż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ytkiewicz. Zabieg odby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ł</a:t>
            </a:r>
            <a:r>
              <a:rPr sz="2000" spc="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si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ę</a:t>
            </a:r>
            <a:r>
              <a:rPr sz="2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w</a:t>
            </a:r>
            <a:r>
              <a:rPr sz="2000" spc="-11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Zabrzu 4</a:t>
            </a:r>
          </a:p>
          <a:p>
            <a:pPr marL="342899" marR="0">
              <a:lnSpc>
                <a:spcPts val="1999"/>
              </a:lnSpc>
              <a:spcBef>
                <a:spcPts val="40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sierpnia 1987 roku.</a:t>
            </a:r>
            <a:r>
              <a:rPr sz="2000" spc="-11" dirty="0">
                <a:solidFill>
                  <a:srgbClr val="FFFFFF"/>
                </a:solidFill>
                <a:latin typeface="JFKEDO+Helvetica-Bold"/>
                <a:cs typeface="JFKEDO+Helvetica-Bold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Pacjent mia</a:t>
            </a:r>
            <a:r>
              <a:rPr sz="2000" dirty="0">
                <a:solidFill>
                  <a:srgbClr val="FFFFFF"/>
                </a:solidFill>
                <a:latin typeface="SLIBGC+Helvetica-Bold"/>
                <a:cs typeface="SLIBGC+Helvetica-Bold"/>
              </a:rPr>
              <a:t>ł</a:t>
            </a:r>
            <a:r>
              <a:rPr sz="2000" spc="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wówczas 61 lat.</a:t>
            </a:r>
            <a:r>
              <a:rPr lang="pl-PL" sz="2000" dirty="0">
                <a:solidFill>
                  <a:srgbClr val="FFFFFF"/>
                </a:solidFill>
                <a:latin typeface="JFKEDO+Helvetica-Bold"/>
                <a:cs typeface="JFKEDO+Helvetica-Bold"/>
              </a:rPr>
              <a:t> Zmarł po 30 latach</a:t>
            </a:r>
            <a:endParaRPr sz="2000" dirty="0">
              <a:solidFill>
                <a:srgbClr val="FFFFFF"/>
              </a:solidFill>
              <a:latin typeface="JFKEDO+Helvetica-Bold"/>
              <a:cs typeface="JFKEDO+Helvetica-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240" y="4557032"/>
            <a:ext cx="7941045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AFEF"/>
                </a:solidFill>
                <a:latin typeface="JBOSUJ+Wingdings-Regular"/>
                <a:cs typeface="JBOSUJ+Wingdings-Regular"/>
              </a:rPr>
              <a:t>§</a:t>
            </a:r>
            <a:endParaRPr sz="2000" spc="-49" dirty="0">
              <a:solidFill>
                <a:srgbClr val="FFFFFF"/>
              </a:solidFill>
              <a:latin typeface="JFKEDO+Helvetica-Bold"/>
              <a:cs typeface="JFKEDO+Helvetica-Bold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2FF11F5-5E2F-4381-AF28-6DBAC609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5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1">
            <a:extLst>
              <a:ext uri="{FF2B5EF4-FFF2-40B4-BE49-F238E27FC236}">
                <a16:creationId xmlns:a16="http://schemas.microsoft.com/office/drawing/2014/main" id="{13301309-415E-4B92-BD76-5C5FBC75E85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en-US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FC90DBB-D232-2FF1-8AC9-3F0147E03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E91CE13-5073-426D-A8B1-1063CB655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857251"/>
            <a:ext cx="923544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4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F335E31-07B5-4E9D-A118-7BD473C4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DF820-7FDE-0927-5508-B971E485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BD88E2-FACF-7479-2069-626A8842B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0A9494-CF7F-D94A-E12A-3A50F998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1"/>
            <a:ext cx="9144000" cy="6957392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142D26-C894-E9DF-E27E-C986034594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8187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C39BF-F7CA-858A-7E59-D1B8549C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267472-420E-E709-4C42-4EAD92C03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3C71-FCBF-3DC8-57AA-B85871E8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A17FB5-395B-81F2-57B8-8036F6A960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2787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1">
            <a:extLst>
              <a:ext uri="{FF2B5EF4-FFF2-40B4-BE49-F238E27FC236}">
                <a16:creationId xmlns:a16="http://schemas.microsoft.com/office/drawing/2014/main" id="{E26F7F84-8441-43CB-B3BA-DCDE132806C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en-US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CB9F504-DCF9-A1E3-FFC6-A8471FBB7A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ED225-F172-7818-9AEC-EB00FEFD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C4FB0E3-CFBA-174D-04EC-8899E0976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9DC203-BB0B-44E3-B16D-E0BCFFA7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" y="87371"/>
            <a:ext cx="9177717" cy="6858000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B49194-EB72-CB7B-2287-6DF0FC22A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695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573B45-2ECC-B574-BF8D-D9FEA803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1B2F03-257B-E8FE-6F57-D99FBCF09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402ECC0-9DFB-A638-3A92-346AD06B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40A6C7-50C6-FEB0-D534-D57CADC5B2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4727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E1E876-A9C1-41CA-A3BB-6DB0A55F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C15AC9-6649-40F6-A88D-B9F99473E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Machine Perfusion of Organs | SpringerLink">
            <a:extLst>
              <a:ext uri="{FF2B5EF4-FFF2-40B4-BE49-F238E27FC236}">
                <a16:creationId xmlns:a16="http://schemas.microsoft.com/office/drawing/2014/main" id="{317B55AD-681E-466A-8353-CF2F8EE8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98" y="857250"/>
            <a:ext cx="64508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3FEDF8E-94F4-FD3A-AA75-775E7BCA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847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cs typeface="Arial Unicode MS" charset="0"/>
              </a:rPr>
              <a:t>Pochodzenie narządów do OLT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60588" y="1079500"/>
            <a:ext cx="5400675" cy="120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Żywi dawcy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160588" y="4319588"/>
            <a:ext cx="5400675" cy="120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Dzielenie wątroby (</a:t>
            </a:r>
            <a:r>
              <a:rPr lang="pl-PL" sz="2000" i="1"/>
              <a:t>ang. </a:t>
            </a:r>
            <a:r>
              <a:rPr lang="pl-PL" sz="2000" i="1" err="1"/>
              <a:t>split</a:t>
            </a:r>
            <a:r>
              <a:rPr lang="pl-PL" sz="2000" i="1"/>
              <a:t> </a:t>
            </a:r>
            <a:r>
              <a:rPr lang="pl-PL" sz="2000" i="1" err="1"/>
              <a:t>liver</a:t>
            </a:r>
            <a:r>
              <a:rPr lang="pl-PL" sz="2000" i="1"/>
              <a:t> </a:t>
            </a:r>
            <a:r>
              <a:rPr lang="pl-PL" sz="2000" i="1" err="1"/>
              <a:t>transplant</a:t>
            </a:r>
            <a:r>
              <a:rPr lang="pl-PL" sz="2000"/>
              <a:t>)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363" y="1979613"/>
            <a:ext cx="3905250" cy="256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A38F0C0D-15A9-7A5F-FF0D-6DA56613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CFA8F904-F34B-4B27-AD7E-F4E64FD23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>
                <a:solidFill>
                  <a:schemeClr val="tx2"/>
                </a:solidFill>
                <a:cs typeface="Arial" panose="020B0604020202020204" pitchFamily="34" charset="0"/>
              </a:rPr>
              <a:t>KWALIFIKACJA  BIORCY WĄTROBY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EC64773A-24EB-4EF4-AC63-3984362FB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3143250"/>
            <a:ext cx="83820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pl-PL" altLang="pl-PL" sz="2800">
                <a:solidFill>
                  <a:srgbClr val="FFCC00"/>
                </a:solidFill>
                <a:latin typeface="+mj-lt"/>
              </a:rPr>
              <a:t>Wskazania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"/>
              <a:defRPr/>
            </a:pPr>
            <a:r>
              <a:rPr lang="pl-PL" altLang="pl-PL" sz="2800">
                <a:latin typeface="+mj-lt"/>
              </a:rPr>
              <a:t>Wykluczenie przeciwwskazań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"/>
              <a:defRPr/>
            </a:pPr>
            <a:r>
              <a:rPr lang="pl-PL" altLang="pl-PL" sz="2800">
                <a:latin typeface="+mj-lt"/>
              </a:rPr>
              <a:t>Ocena ryzyka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"/>
              <a:defRPr/>
            </a:pPr>
            <a:r>
              <a:rPr lang="pl-PL" altLang="pl-PL" sz="2800">
                <a:latin typeface="+mj-lt"/>
              </a:rPr>
              <a:t>Dyskwalifikacja lub wpisanie na listę biorców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endParaRPr lang="pl-PL" altLang="pl-PL" sz="2400">
              <a:solidFill>
                <a:srgbClr val="FFCC00"/>
              </a:solidFill>
              <a:latin typeface="+mj-lt"/>
            </a:endParaRPr>
          </a:p>
        </p:txBody>
      </p:sp>
      <p:pic>
        <p:nvPicPr>
          <p:cNvPr id="6148" name="Picture 4" descr="Wątroby'2002 006">
            <a:extLst>
              <a:ext uri="{FF2B5EF4-FFF2-40B4-BE49-F238E27FC236}">
                <a16:creationId xmlns:a16="http://schemas.microsoft.com/office/drawing/2014/main" id="{C2AA4E85-5A88-40D0-A282-4A574DAE6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071563"/>
            <a:ext cx="35004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C442CF7D-6BFB-F02E-0A44-66AABB9A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A3042B7-BE12-415D-B811-5EE5D02F5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070610"/>
            <a:ext cx="7825740" cy="4930140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7140DA8-0341-3DA3-CE7D-AEB6DF7B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425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54B7E52-94FE-410D-8389-3520ABECFF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1898650"/>
            <a:ext cx="7086600" cy="954088"/>
          </a:xfrm>
        </p:spPr>
        <p:txBody>
          <a:bodyPr/>
          <a:lstStyle/>
          <a:p>
            <a:pPr algn="l" eaLnBrk="1" hangingPunct="1"/>
            <a:r>
              <a:rPr lang="pl-PL" altLang="pl-PL" sz="2800"/>
              <a:t>WSKAZANIA DO PRZESZCZEPIENIA WĄTROBY U DOROSŁYCH</a:t>
            </a: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E63914AC-CE07-47F1-9217-8A863D41CA7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47813" y="3492500"/>
            <a:ext cx="7240587" cy="1752600"/>
          </a:xfrm>
        </p:spPr>
        <p:txBody>
          <a:bodyPr/>
          <a:lstStyle/>
          <a:p>
            <a:pPr algn="l" eaLnBrk="1" hangingPunct="1"/>
            <a:r>
              <a:rPr lang="pl-PL" altLang="pl-PL"/>
              <a:t>1.	PRZEWLEKŁA                                                             	NIEWYDOLNOŚĆ WĄTROBY: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4657169-1198-C86B-13A9-410A2696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5B813-C360-4F55-8E92-12D453A9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5A3CF0B-B627-4E3F-BB60-10AC51DDC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2EE28F-A4B3-490C-9A30-5E1C960E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2"/>
            <a:ext cx="9144000" cy="6858000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C9C17A-0A53-3B23-76DC-979DF33288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754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6D141C5-675B-4728-AEAF-422AE7C39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2032" y="238263"/>
            <a:ext cx="6571343" cy="104923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4000" dirty="0"/>
              <a:t>NAJCZĘSTSZE WSKAZANIA DO PRZESZCZEPIENIA  WĄTROBY w USA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6C03307-6A3F-444A-8468-461D83759B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012" y="2115678"/>
            <a:ext cx="8208963" cy="3296078"/>
          </a:xfrm>
        </p:spPr>
        <p:txBody>
          <a:bodyPr>
            <a:normAutofit lnSpcReduction="10000"/>
          </a:bodyPr>
          <a:lstStyle/>
          <a:p>
            <a:r>
              <a:rPr lang="pl-PL" altLang="pl-PL" dirty="0"/>
              <a:t>MARSKOŚĆ ALKOHOLOWA(ALD)	  	32%</a:t>
            </a:r>
          </a:p>
          <a:p>
            <a:pPr eaLnBrk="1" hangingPunct="1"/>
            <a:r>
              <a:rPr lang="pl-PL" altLang="pl-PL" dirty="0"/>
              <a:t>INNE  - NASH					35%</a:t>
            </a:r>
          </a:p>
          <a:p>
            <a:pPr eaLnBrk="1" hangingPunct="1"/>
            <a:r>
              <a:rPr lang="pl-PL" altLang="pl-PL" dirty="0"/>
              <a:t>MARSKOŚĆ  PO ZAKAŻENIU HCV		12%</a:t>
            </a:r>
          </a:p>
          <a:p>
            <a:pPr eaLnBrk="1" hangingPunct="1"/>
            <a:r>
              <a:rPr lang="pl-PL" altLang="pl-PL" dirty="0"/>
              <a:t>CHOROBY CHOLESTATYCZNE		8-11%</a:t>
            </a:r>
          </a:p>
          <a:p>
            <a:pPr eaLnBrk="1" hangingPunct="1"/>
            <a:r>
              <a:rPr lang="pl-PL" altLang="pl-PL" dirty="0"/>
              <a:t>HCC						11,3%</a:t>
            </a:r>
          </a:p>
          <a:p>
            <a:pPr eaLnBrk="1" hangingPunct="1"/>
            <a:r>
              <a:rPr lang="pl-PL" altLang="pl-PL" dirty="0"/>
              <a:t>HEPATITIS B                                              6%</a:t>
            </a:r>
          </a:p>
          <a:p>
            <a:pPr eaLnBrk="1" hangingPunct="1"/>
            <a:r>
              <a:rPr lang="pl-PL" altLang="pl-PL" dirty="0"/>
              <a:t>ALF							1,3%</a:t>
            </a:r>
          </a:p>
          <a:p>
            <a:pPr marL="0" indent="0" eaLnBrk="1" hangingPunct="1">
              <a:buNone/>
            </a:pPr>
            <a:endParaRPr lang="pl-PL" alt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895EE17-D7D9-04AA-5A07-5220B4DF3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8CCE54C-3EBA-E24E-4AA9-860423815407}"/>
              </a:ext>
            </a:extLst>
          </p:cNvPr>
          <p:cNvSpPr txBox="1"/>
          <p:nvPr/>
        </p:nvSpPr>
        <p:spPr>
          <a:xfrm>
            <a:off x="1140315" y="6488668"/>
            <a:ext cx="744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Am J Transplant2022 Mar 22 </a:t>
            </a:r>
            <a:r>
              <a:rPr lang="pl-PL" dirty="0" err="1"/>
              <a:t>suppl</a:t>
            </a:r>
            <a:r>
              <a:rPr lang="pl-PL" dirty="0"/>
              <a:t> 2204-2309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400"/>
              <a:t>PRZEWLEKŁE ZAPALENIE WĄTROBY WIRUSEM C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133600"/>
            <a:ext cx="8458200" cy="42672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/>
              <a:t> </a:t>
            </a: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część chorych z marskością spowodowaną innymi czynnikami (alkohol) ma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nadkażenie</a:t>
            </a:r>
            <a:r>
              <a:rPr lang="pl-PL" sz="2000">
                <a:latin typeface="Arial" pitchFamily="34" charset="0"/>
                <a:cs typeface="Arial" pitchFamily="34" charset="0"/>
              </a:rPr>
              <a:t> wirusem C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jedna z najczęstszych obecnie przyczyn krańcowej niewydolności narządu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3231B03-2C3D-37AB-70B7-239D1203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04664"/>
            <a:ext cx="7772400" cy="671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400"/>
              <a:t>PIERWOTNA ŻÓŁCIOWA MARSKOŚĆ WĄTROBY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905000"/>
            <a:ext cx="8077200" cy="4495800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 b="1"/>
              <a:t> </a:t>
            </a:r>
            <a:r>
              <a:rPr lang="pl-PL" sz="2000">
                <a:latin typeface="Arial" pitchFamily="34" charset="0"/>
                <a:cs typeface="Arial" pitchFamily="34" charset="0"/>
              </a:rPr>
              <a:t>powszechnie uznane dobre wskazanie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dominują chore w średnim wieku bez dużych obciążeń internistycznych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znaczna część chorych ma nasiloną osteoporozę, często złamania, zmiany cofają się zwykle w ciągu roku od transplantacji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proste kryterium pilności – stężenie bilirubiny (jeśli przekracza 10mg/l to szanse przeżycia spadają poniżej 1,4 roku)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w użyciu również bardziej skomplikowane modele prognostyczne (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Mayo</a:t>
            </a:r>
            <a:r>
              <a:rPr lang="pl-PL" sz="2000">
                <a:latin typeface="Arial" pitchFamily="34" charset="0"/>
                <a:cs typeface="Arial" pitchFamily="34" charset="0"/>
              </a:rPr>
              <a:t>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Clinic</a:t>
            </a:r>
            <a:r>
              <a:rPr lang="pl-PL" sz="2000">
                <a:latin typeface="Arial" pitchFamily="34" charset="0"/>
                <a:cs typeface="Arial" pitchFamily="34" charset="0"/>
              </a:rPr>
              <a:t>, tzw. Formuła Europejska)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028D0BEF-6CD2-E951-A9E2-B5344E69D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sz="2400"/>
              <a:t>PIERWOTNE STWARDNIAJĄCE ZAPALENIE DRÓG ŻÓŁCIOWYCH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133600"/>
            <a:ext cx="8305800" cy="43434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jedno z najbardziej jednoznacznych wskazań do transplantacji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rozpoznanie jednoznaczne z postawieniem wskazania do przeszczepienia?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według formuły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Mayo</a:t>
            </a:r>
            <a:r>
              <a:rPr lang="pl-PL" sz="2000">
                <a:latin typeface="Arial" pitchFamily="34" charset="0"/>
                <a:cs typeface="Arial" pitchFamily="34" charset="0"/>
              </a:rPr>
              <a:t>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Clinic</a:t>
            </a:r>
            <a:r>
              <a:rPr lang="pl-PL" sz="2000">
                <a:latin typeface="Arial" pitchFamily="34" charset="0"/>
                <a:cs typeface="Arial" pitchFamily="34" charset="0"/>
              </a:rPr>
              <a:t> kwalifikacja 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w oparciu o kryterium przeżycia wyliczone na podstawie stężenia bilirubiny, wieku, stopnia zwłóknienia wątroby i obecności splenomegalii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97217B9-658E-8713-8216-CFEBDC6A9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sz="2400"/>
              <a:t>PIERWOTNE STWARDNIAJĄCE ZAPALENIE DRÓG ŻÓŁCIOWYCH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7086600" cy="29718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</a:t>
            </a:r>
            <a:r>
              <a:rPr lang="pl-PL" sz="2000">
                <a:latin typeface="Arial" pitchFamily="34" charset="0"/>
                <a:cs typeface="Arial" pitchFamily="34" charset="0"/>
              </a:rPr>
              <a:t>ponad 50% chorych ma nieswoiste zapalenia jelita grubego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istotne zagrożenie stanowi możliwość rozwoju raka dróg żółciowych</a:t>
            </a:r>
          </a:p>
          <a:p>
            <a:pPr algn="l" eaLnBrk="1" hangingPunct="1">
              <a:defRPr/>
            </a:pPr>
            <a:r>
              <a:rPr lang="pl-PL"/>
              <a:t> 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19D1572-C33E-D9E4-6029-CF2C4785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371600"/>
          </a:xfrm>
        </p:spPr>
        <p:txBody>
          <a:bodyPr/>
          <a:lstStyle/>
          <a:p>
            <a:pPr eaLnBrk="1" hangingPunct="1"/>
            <a:r>
              <a:rPr lang="pl-PL"/>
              <a:t>PBC, PSC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286000"/>
            <a:ext cx="8153400" cy="35052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wodobrzusze, krwotoki, encefalopatia – brak wątpliwości co do konieczności transplantacji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nawracające zapalenia dróg żółciowych, świąd, osłabienie, ryzyko rozwoju nowotworu   – czynniki ułatwiające i przyspieszające podjęcie decyzji</a:t>
            </a:r>
          </a:p>
          <a:p>
            <a:pPr algn="l" eaLnBrk="1" hangingPunct="1">
              <a:defRPr/>
            </a:pPr>
            <a:endParaRPr lang="pl-PL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45CA51E-F138-B72B-7FCF-55F23A9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pPr eaLnBrk="1" hangingPunct="1"/>
            <a:r>
              <a:rPr lang="pl-PL"/>
              <a:t>WTÓRNA ŻÓŁCIOWA MARSKOŚĆ WĄTROBY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anchor="t">
            <a:normAutofit/>
          </a:bodyPr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pl-PL"/>
              <a:t> wskazanie rzadkie, rozwój choroby po wielu latach, najczęściej po jatrogennym uszkodzeniu dróg żółciowych</a:t>
            </a:r>
          </a:p>
          <a:p>
            <a:pPr eaLnBrk="1" hangingPunct="1">
              <a:defRPr/>
            </a:pPr>
            <a:endParaRPr lang="pl-PL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CECACB4-E3CC-A1B5-DC08-14159D4ED9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400"/>
              <a:t>POALKOHOLOWA MARSKOŚĆ WĄTROBY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981200"/>
            <a:ext cx="7924800" cy="44958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 6-miesięczna abstynencja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 wykluczenie nieudanego epizodu przerwania picia w wywiadach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 współpraca społeczna i psychiatryczna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 stabilna sytuacja socjalna, wsparcie środowiska, stała opieka psychologa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DE96834-9005-0F5B-1829-774FA19B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332656"/>
            <a:ext cx="7772400" cy="914400"/>
          </a:xfrm>
        </p:spPr>
        <p:txBody>
          <a:bodyPr/>
          <a:lstStyle/>
          <a:p>
            <a:pPr algn="ctr" eaLnBrk="1" hangingPunct="1"/>
            <a:r>
              <a:rPr lang="pl-PL" sz="2400" b="1">
                <a:latin typeface="Arial" pitchFamily="34" charset="0"/>
                <a:cs typeface="Arial" pitchFamily="34" charset="0"/>
              </a:rPr>
              <a:t>WĄTROBA – znaczenie dla organizmu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828800"/>
            <a:ext cx="7543800" cy="44958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/>
              <a:t> najważniejszy ustrojowy regulator przemian metabolicznych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/>
              <a:t> udział w regulacji procesów </a:t>
            </a:r>
            <a:r>
              <a:rPr lang="pl-PL" sz="2400" err="1"/>
              <a:t>zachodzacych</a:t>
            </a:r>
            <a:r>
              <a:rPr lang="pl-PL" sz="2400"/>
              <a:t> </a:t>
            </a:r>
          </a:p>
          <a:p>
            <a:pPr algn="l" eaLnBrk="1" hangingPunct="1">
              <a:defRPr/>
            </a:pPr>
            <a:r>
              <a:rPr lang="pl-PL" sz="2400"/>
              <a:t>w układzie odpornościowym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/>
              <a:t> znaczenie prawidłowej struktury dla sprawności hemodynamiki krążenia </a:t>
            </a:r>
          </a:p>
          <a:p>
            <a:pPr algn="l" eaLnBrk="1" hangingPunct="1">
              <a:defRPr/>
            </a:pPr>
            <a:r>
              <a:rPr lang="pl-PL" sz="2400"/>
              <a:t>wrotno-wątrobowego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2F6E62E-C7BA-4102-B66C-156F7F1FB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1" y="5189310"/>
            <a:ext cx="1693157" cy="1668690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7E3EACD-0322-8EED-1D09-0C779AFA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400"/>
              <a:t>AUTOIMMUNOLOGICZNA MARSKOŚĆ WĄTROBY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33528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dobre wskazanie do transplantacji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zmiany w układzie kostnym i zakażenia wskazują na długotrwały przebieg choroby</a:t>
            </a:r>
          </a:p>
          <a:p>
            <a:pPr eaLnBrk="1" hangingPunct="1">
              <a:defRPr/>
            </a:pPr>
            <a:r>
              <a:rPr lang="pl-PL"/>
              <a:t> 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B0C8BA74-1B8A-E0E6-0340-4D062DEB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C9A03E29-78CE-4469-96E2-CFEFF34838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1558925"/>
            <a:ext cx="7086600" cy="1077913"/>
          </a:xfrm>
        </p:spPr>
        <p:txBody>
          <a:bodyPr/>
          <a:lstStyle/>
          <a:p>
            <a:pPr algn="l" eaLnBrk="1" hangingPunct="1"/>
            <a:r>
              <a:rPr lang="pl-PL" altLang="pl-PL" sz="3200"/>
              <a:t>WSKAZANIA DO PRZESZCZEPIENIA WĄTROBY </a:t>
            </a: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4FE3C127-9859-4843-86A7-3EB48A151F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87450" y="3492500"/>
            <a:ext cx="7600950" cy="1752600"/>
          </a:xfrm>
        </p:spPr>
        <p:txBody>
          <a:bodyPr/>
          <a:lstStyle/>
          <a:p>
            <a:pPr algn="l" eaLnBrk="1" hangingPunct="1"/>
            <a:r>
              <a:rPr lang="pl-PL" altLang="pl-PL"/>
              <a:t>3.    CHOROBY NOWOTWOROWE      	WĄTROBY :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9409869-D91E-B467-D65C-88EBAE13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04664"/>
            <a:ext cx="7772400" cy="671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400"/>
              <a:t>RAK WĄTROBOWOKOMÓRKOWY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686800" cy="3581400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w latach 80-tych jedno z najważniejszych wskazań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w następnych dekadach operacje w tej grupie chorych znacznie ograniczono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obecnie – chory w grupie B i C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Childa</a:t>
            </a:r>
            <a:r>
              <a:rPr lang="pl-PL" sz="2000">
                <a:latin typeface="Arial" pitchFamily="34" charset="0"/>
                <a:cs typeface="Arial" pitchFamily="34" charset="0"/>
              </a:rPr>
              <a:t>, pojedyncza zmiana o średnicy do 5 cm, lub trzy zmiany gdy średnica każdej nie przekracza 3 cm, brak naciekania naczyń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przy takich zasadach wyniki porównywalne z innymi wskazaniami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obecnie tendencja do łagodzenia kryteriów 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8FBB7EAF-CBEE-CC40-8981-16DA4023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400"/>
              <a:t>RAK WĄTROBOWOKOMÓRKOWY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981200"/>
            <a:ext cx="8305800" cy="3886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*problem – okres oczekiwania na przeszczep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chemioembolizacja</a:t>
            </a:r>
            <a:r>
              <a:rPr lang="pl-PL" sz="2000">
                <a:latin typeface="Arial" pitchFamily="34" charset="0"/>
                <a:cs typeface="Arial" pitchFamily="34" charset="0"/>
              </a:rPr>
              <a:t>,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termoablacja</a:t>
            </a:r>
            <a:r>
              <a:rPr lang="pl-PL" sz="2000">
                <a:latin typeface="Arial" pitchFamily="34" charset="0"/>
                <a:cs typeface="Arial" pitchFamily="34" charset="0"/>
              </a:rPr>
              <a:t>, alkoholizacja – brak przekonywujących dowodów skuteczności w sensie stabilizacji choroby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*przeszczepy rodzinne u dorosłych?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*transplantacja typu domino u chorych powyżej 60 roku życia(wątroba od dawcy z polineuropatią amyloidową)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67E7CB2-5BA9-2013-0F7C-002733A0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1" y="1257300"/>
            <a:ext cx="8115300" cy="882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/>
              <a:t>WYBÓR CZASU PRZESZCZEPIENIA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4351" y="2540169"/>
            <a:ext cx="8115300" cy="2660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09600" indent="-609600" algn="l">
              <a:buFont typeface="Arial"/>
              <a:buChar char="•"/>
              <a:defRPr/>
            </a:pPr>
            <a:r>
              <a:rPr lang="en-US" sz="1500" cap="none" dirty="0"/>
              <a:t> </a:t>
            </a:r>
            <a:r>
              <a:rPr lang="en-US" sz="1500" cap="none" dirty="0" err="1"/>
              <a:t>kwalifikację</a:t>
            </a:r>
            <a:r>
              <a:rPr lang="en-US" sz="1500" cap="none" dirty="0"/>
              <a:t> </a:t>
            </a:r>
            <a:r>
              <a:rPr lang="en-US" sz="1500" cap="none" dirty="0" err="1"/>
              <a:t>należy</a:t>
            </a:r>
            <a:r>
              <a:rPr lang="en-US" sz="1500" cap="none" dirty="0"/>
              <a:t> </a:t>
            </a:r>
            <a:r>
              <a:rPr lang="en-US" sz="1500" cap="none" dirty="0" err="1"/>
              <a:t>rozpocząć</a:t>
            </a:r>
            <a:r>
              <a:rPr lang="en-US" sz="1500" cap="none" dirty="0"/>
              <a:t> od </a:t>
            </a:r>
            <a:r>
              <a:rPr lang="en-US" sz="1500" cap="none" dirty="0" err="1"/>
              <a:t>wykluczenia</a:t>
            </a:r>
            <a:r>
              <a:rPr lang="en-US" sz="1500" cap="none" dirty="0"/>
              <a:t> </a:t>
            </a:r>
            <a:r>
              <a:rPr lang="en-US" sz="1500" cap="none" dirty="0" err="1"/>
              <a:t>chorych</a:t>
            </a:r>
            <a:r>
              <a:rPr lang="en-US" sz="1500" cap="none" dirty="0"/>
              <a:t>, </a:t>
            </a:r>
            <a:r>
              <a:rPr lang="en-US" sz="1500" cap="none" dirty="0" err="1"/>
              <a:t>którzy</a:t>
            </a:r>
            <a:r>
              <a:rPr lang="en-US" sz="1500" cap="none" dirty="0"/>
              <a:t> </a:t>
            </a:r>
            <a:r>
              <a:rPr lang="en-US" sz="1500" cap="none" dirty="0" err="1"/>
              <a:t>mają</a:t>
            </a:r>
            <a:r>
              <a:rPr lang="en-US" sz="1500" cap="none" dirty="0"/>
              <a:t> </a:t>
            </a:r>
            <a:r>
              <a:rPr lang="en-US" sz="1500" cap="none" dirty="0" err="1"/>
              <a:t>przeciwwskazania</a:t>
            </a:r>
            <a:r>
              <a:rPr lang="en-US" sz="1500" cap="none" dirty="0"/>
              <a:t> </a:t>
            </a:r>
            <a:r>
              <a:rPr lang="en-US" sz="1500" cap="none" dirty="0" err="1"/>
              <a:t>związane</a:t>
            </a:r>
            <a:r>
              <a:rPr lang="en-US" sz="1500" cap="none" dirty="0"/>
              <a:t> z </a:t>
            </a:r>
            <a:r>
              <a:rPr lang="en-US" sz="1500" cap="none" dirty="0" err="1"/>
              <a:t>ciężkością</a:t>
            </a:r>
            <a:r>
              <a:rPr lang="en-US" sz="1500" cap="none" dirty="0"/>
              <a:t> </a:t>
            </a:r>
            <a:r>
              <a:rPr lang="en-US" sz="1500" cap="none" dirty="0" err="1"/>
              <a:t>operacji</a:t>
            </a:r>
            <a:endParaRPr lang="en-US" sz="1500" cap="none" dirty="0"/>
          </a:p>
          <a:p>
            <a:pPr marL="609600" indent="-609600" algn="l">
              <a:buFont typeface="Arial"/>
              <a:buChar char="•"/>
              <a:defRPr/>
            </a:pPr>
            <a:r>
              <a:rPr lang="en-US" sz="1500" cap="none" dirty="0"/>
              <a:t> </a:t>
            </a:r>
            <a:r>
              <a:rPr lang="en-US" sz="1500" cap="none" dirty="0" err="1"/>
              <a:t>pytania</a:t>
            </a:r>
            <a:r>
              <a:rPr lang="en-US" sz="1500" cap="none" dirty="0"/>
              <a:t>: </a:t>
            </a:r>
          </a:p>
          <a:p>
            <a:pPr marL="990600" lvl="1" indent="-533400" algn="l">
              <a:buFont typeface="Arial"/>
              <a:buChar char="•"/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Czy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pacjent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nie</a:t>
            </a:r>
            <a:r>
              <a:rPr lang="en-US" sz="1500" b="1" dirty="0">
                <a:solidFill>
                  <a:schemeClr val="tx1"/>
                </a:solidFill>
              </a:rPr>
              <a:t> ma </a:t>
            </a:r>
            <a:r>
              <a:rPr lang="en-US" sz="1500" b="1" dirty="0" err="1">
                <a:solidFill>
                  <a:schemeClr val="tx1"/>
                </a:solidFill>
              </a:rPr>
              <a:t>przeciwwskazań</a:t>
            </a:r>
            <a:r>
              <a:rPr lang="en-US" sz="1500" b="1" dirty="0">
                <a:solidFill>
                  <a:schemeClr val="tx1"/>
                </a:solidFill>
              </a:rPr>
              <a:t>?</a:t>
            </a:r>
          </a:p>
          <a:p>
            <a:pPr marL="990600" lvl="1" indent="-533400" algn="l">
              <a:buFont typeface="Arial"/>
              <a:buChar char="•"/>
              <a:defRPr/>
            </a:pPr>
            <a:r>
              <a:rPr lang="en-US" sz="1500" b="1" dirty="0">
                <a:solidFill>
                  <a:schemeClr val="tx1"/>
                </a:solidFill>
              </a:rPr>
              <a:t>Jaka jest </a:t>
            </a:r>
            <a:r>
              <a:rPr lang="en-US" sz="1500" b="1" dirty="0" err="1">
                <a:solidFill>
                  <a:schemeClr val="tx1"/>
                </a:solidFill>
              </a:rPr>
              <a:t>etiologia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choroby</a:t>
            </a:r>
            <a:r>
              <a:rPr lang="en-US" sz="1500" b="1" dirty="0">
                <a:solidFill>
                  <a:schemeClr val="tx1"/>
                </a:solidFill>
              </a:rPr>
              <a:t>?</a:t>
            </a:r>
          </a:p>
          <a:p>
            <a:pPr marL="990600" lvl="1" indent="-533400" algn="l">
              <a:buFont typeface="Arial"/>
              <a:buChar char="•"/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Czy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przeszczepienie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przedłuży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czas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lub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poprawi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komfort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życia</a:t>
            </a:r>
            <a:r>
              <a:rPr lang="en-US" sz="1500" b="1" dirty="0">
                <a:solidFill>
                  <a:schemeClr val="tx1"/>
                </a:solidFill>
              </a:rPr>
              <a:t>?</a:t>
            </a:r>
          </a:p>
          <a:p>
            <a:pPr marL="990600" lvl="1" indent="-533400" algn="l">
              <a:buFont typeface="Arial"/>
              <a:buChar char="•"/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Kiedy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wykonać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zabieg</a:t>
            </a:r>
            <a:r>
              <a:rPr lang="en-US" sz="1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5AB7AEB-3AD5-FA35-1190-1F5FE9A3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188640"/>
            <a:ext cx="77724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000" b="1">
                <a:latin typeface="Arial" pitchFamily="34" charset="0"/>
                <a:cs typeface="Arial" pitchFamily="34" charset="0"/>
              </a:rPr>
              <a:t>SCHEMAT WYBORU OPTYMALNEGO CZASU DO PRZESZCEPIENIA WATROBY</a:t>
            </a:r>
            <a:br>
              <a:rPr lang="pl-PL" sz="2000" b="1"/>
            </a:br>
            <a:endParaRPr lang="pl-PL" sz="2000" b="1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371600" y="1524000"/>
          <a:ext cx="6629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19040400" imgH="14468400" progId="PictPub.Image.8">
                  <p:embed/>
                </p:oleObj>
              </mc:Choice>
              <mc:Fallback>
                <p:oleObj name="Picture Publisher Image" r:id="rId2" imgW="19040400" imgH="14468400" progId="PictPub.Image.8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524000"/>
                        <a:ext cx="6629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28D4E73-14A1-FA4B-0F73-BD5AFFB9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2B18FE-A5FF-4405-AFCA-8D262CCD11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550" y="1538288"/>
            <a:ext cx="7158038" cy="954087"/>
          </a:xfrm>
        </p:spPr>
        <p:txBody>
          <a:bodyPr/>
          <a:lstStyle/>
          <a:p>
            <a:pPr algn="l" eaLnBrk="1" hangingPunct="1"/>
            <a:r>
              <a:rPr lang="pl-PL" altLang="pl-PL" sz="2800"/>
              <a:t>WSKAZANIA DO PRZESZCZEPIENIA WĄTROBY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DD0FF3E-61F2-4AF2-B9D5-7E97D534BA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3492500"/>
            <a:ext cx="7888287" cy="1752600"/>
          </a:xfrm>
        </p:spPr>
        <p:txBody>
          <a:bodyPr/>
          <a:lstStyle/>
          <a:p>
            <a:pPr algn="l" eaLnBrk="1" hangingPunct="1"/>
            <a:r>
              <a:rPr lang="pl-PL" altLang="pl-PL"/>
              <a:t>2.     OSTRA NIEWYDOLNOŚĆ 	 	WĄTROBY :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54323B4-51E6-2D43-9E49-1A91FD4D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CFFA6DC8-DD94-404D-A6C9-727A815B2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958975"/>
            <a:ext cx="8291512" cy="4062413"/>
          </a:xfrm>
        </p:spPr>
        <p:txBody>
          <a:bodyPr/>
          <a:lstStyle/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-   ZAPALENIE WIRUSOWE WĄTROBY   </a:t>
            </a:r>
            <a:r>
              <a:rPr lang="pl-PL" altLang="pl-PL" sz="2400">
                <a:solidFill>
                  <a:schemeClr val="tx1"/>
                </a:solidFill>
              </a:rPr>
              <a:t>B</a:t>
            </a:r>
            <a:r>
              <a:rPr lang="pl-PL" altLang="pl-PL" sz="1800">
                <a:solidFill>
                  <a:schemeClr val="tx1"/>
                </a:solidFill>
              </a:rPr>
              <a:t>, D (współistniejące), E</a:t>
            </a:r>
            <a:br>
              <a:rPr lang="pl-PL" altLang="pl-PL" sz="1800">
                <a:solidFill>
                  <a:schemeClr val="tx1"/>
                </a:solidFill>
              </a:rPr>
            </a:b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-   ZATRUCIA : </a:t>
            </a: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                              - PARACETAMOLEM</a:t>
            </a: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                              - AMANITA PHALLOIDES</a:t>
            </a:r>
            <a:br>
              <a:rPr lang="pl-PL" altLang="pl-PL" sz="1800">
                <a:solidFill>
                  <a:schemeClr val="tx1"/>
                </a:solidFill>
              </a:rPr>
            </a:b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-   ZESPÓŁ BUDD CHIARI’EGO</a:t>
            </a:r>
            <a:br>
              <a:rPr lang="pl-PL" altLang="pl-PL" sz="1800">
                <a:solidFill>
                  <a:schemeClr val="tx1"/>
                </a:solidFill>
              </a:rPr>
            </a:b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-   NAGŁE ZAŁAMANIE FUNKCJI WĄTROBY W CHOROBIE WILSONA</a:t>
            </a:r>
            <a:br>
              <a:rPr lang="pl-PL" altLang="pl-PL" sz="1800">
                <a:solidFill>
                  <a:schemeClr val="tx1"/>
                </a:solidFill>
              </a:rPr>
            </a:b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-   PIERWOTNA NIEWYDOLNOŚĆ PRZESZCZEPU (PNF)</a:t>
            </a:r>
            <a:br>
              <a:rPr lang="pl-PL" altLang="pl-PL" sz="1800">
                <a:solidFill>
                  <a:schemeClr val="tx1"/>
                </a:solidFill>
              </a:rPr>
            </a:br>
            <a:br>
              <a:rPr lang="pl-PL" altLang="pl-PL" sz="1800">
                <a:solidFill>
                  <a:schemeClr val="tx1"/>
                </a:solidFill>
              </a:rPr>
            </a:br>
            <a:r>
              <a:rPr lang="pl-PL" altLang="pl-PL" sz="1800">
                <a:solidFill>
                  <a:schemeClr val="tx1"/>
                </a:solidFill>
              </a:rPr>
              <a:t>-   ZAKRZEP TĘTNICY WĄTROBOWEJ W DOBIE 1-10 PO OLTX</a:t>
            </a:r>
            <a:br>
              <a:rPr lang="pl-PL" altLang="pl-PL" sz="1800">
                <a:solidFill>
                  <a:schemeClr val="tx1"/>
                </a:solidFill>
              </a:rPr>
            </a:b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D2A88514-5E65-74CF-9A95-09A2CC0E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71500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4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DO TRANSPLANTACJI WĄTROBY KWALIFIKUJE SIĘ CHORYCH, KTÓRZY Z POWODU CHOROBY WĄTROBY MAJĄ MNIEJ NIŻ 90% SZANS NA PRZEŻYCIE 1 ROKU</a:t>
            </a:r>
            <a:br>
              <a:rPr lang="pl-PL" sz="24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</a:br>
            <a:br>
              <a:rPr lang="pl-PL" sz="24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>
                <a:latin typeface="Arial" pitchFamily="34" charset="0"/>
                <a:cs typeface="Arial" pitchFamily="34" charset="0"/>
              </a:rPr>
              <a:t>ZASADA TA MUSI UWZGLĘDNIAĆ POWIKŁANIA MARSKOŚCI WĄTROBY.</a:t>
            </a:r>
            <a:br>
              <a:rPr lang="pl-PL" sz="2400">
                <a:latin typeface="Arial" pitchFamily="34" charset="0"/>
                <a:cs typeface="Arial" pitchFamily="34" charset="0"/>
              </a:rPr>
            </a:br>
            <a:br>
              <a:rPr lang="pl-PL" sz="2400">
                <a:latin typeface="Arial" pitchFamily="34" charset="0"/>
                <a:cs typeface="Arial" pitchFamily="34" charset="0"/>
              </a:rPr>
            </a:br>
            <a:r>
              <a:rPr lang="pl-PL" sz="2400">
                <a:latin typeface="Arial" pitchFamily="34" charset="0"/>
                <a:cs typeface="Arial" pitchFamily="34" charset="0"/>
              </a:rPr>
              <a:t>ZASADA TA MUSI UWZGLĘDNIAĆ OBJAWY TOWARZYSZĄCE ( MĘCZLIWOŚĆ, NIEDOŻYWIENIE, POJAWIENIE SIĘ OGNISK RAKA).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5A1DEF23-BE5C-1219-60CD-A1D590F5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eaLnBrk="1" hangingPunct="1"/>
            <a:r>
              <a:rPr lang="pl-PL"/>
              <a:t>KLASYFIKACJA CHILDA – PUGHA</a:t>
            </a:r>
            <a:br>
              <a:rPr lang="pl-PL"/>
            </a:br>
            <a:br>
              <a:rPr lang="pl-PL"/>
            </a:br>
            <a:r>
              <a:rPr lang="pl-PL"/>
              <a:t>KLASYFIKACJA UNOS</a:t>
            </a:r>
            <a:br>
              <a:rPr lang="pl-PL"/>
            </a:br>
            <a:br>
              <a:rPr lang="pl-PL"/>
            </a:br>
            <a:r>
              <a:rPr lang="pl-PL"/>
              <a:t>MODEL END STAGE LIVER DISEASE ( SYSTEM MELD)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0011EF5-4626-9A47-13DF-49A2DA15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60648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pl-PL" sz="2400" b="1">
                <a:latin typeface="Arial" pitchFamily="34" charset="0"/>
                <a:cs typeface="Arial" pitchFamily="34" charset="0"/>
              </a:rPr>
              <a:t>WĄTROBA – znaczenie dla organizmu</a:t>
            </a:r>
            <a:endParaRPr lang="pl-PL" sz="2400" b="1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362200"/>
            <a:ext cx="7162800" cy="3048000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defRPr/>
            </a:pPr>
            <a:r>
              <a:rPr lang="pl-PL" sz="2400"/>
              <a:t>Objawy i oznaki patologii, nawet tych przewlekłych i zaawansowanych przez długi czas pozostają nieswoiste i dlatego rzadko zwracają uwagę lekarza</a:t>
            </a:r>
          </a:p>
          <a:p>
            <a:pPr eaLnBrk="1" hangingPunct="1">
              <a:defRPr/>
            </a:pPr>
            <a:endParaRPr lang="pl-PL" sz="2400"/>
          </a:p>
          <a:p>
            <a:pPr>
              <a:defRPr/>
            </a:pPr>
            <a:r>
              <a:rPr lang="pl-PL" sz="2400"/>
              <a:t>Pierwotne i wtórne uszkodzenia wątroby prowadzą </a:t>
            </a:r>
          </a:p>
          <a:p>
            <a:pPr>
              <a:defRPr/>
            </a:pPr>
            <a:r>
              <a:rPr lang="pl-PL" sz="2400"/>
              <a:t>u pewnego odsetka chorych do niewydolności ostrej lub marskości</a:t>
            </a:r>
          </a:p>
          <a:p>
            <a:pPr>
              <a:defRPr/>
            </a:pPr>
            <a:endParaRPr lang="pl-PL" sz="2400"/>
          </a:p>
          <a:p>
            <a:pPr>
              <a:defRPr/>
            </a:pPr>
            <a:r>
              <a:rPr lang="pl-PL" sz="2400"/>
              <a:t>Możliwości leczenia farmakologicznego następstw </a:t>
            </a:r>
          </a:p>
          <a:p>
            <a:pPr>
              <a:defRPr/>
            </a:pPr>
            <a:r>
              <a:rPr lang="pl-PL" sz="2400"/>
              <a:t>i powikłań tych stanów są, lub stają się w miarę upływu czasu coraz bardziej ograniczone</a:t>
            </a:r>
          </a:p>
          <a:p>
            <a:pPr eaLnBrk="1" hangingPunct="1">
              <a:defRPr/>
            </a:pPr>
            <a:endParaRPr lang="pl-PL" sz="2400"/>
          </a:p>
          <a:p>
            <a:pPr eaLnBrk="1" hangingPunct="1">
              <a:defRPr/>
            </a:pPr>
            <a:endParaRPr lang="pl-PL" sz="3600"/>
          </a:p>
          <a:p>
            <a:pPr eaLnBrk="1" hangingPunct="1">
              <a:defRPr/>
            </a:pPr>
            <a:endParaRPr lang="pl-PL" sz="36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5B6E4EB-126E-42E4-B683-34A6D3392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1" y="5189310"/>
            <a:ext cx="1693157" cy="1668690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F3513E4-1D20-ECB4-D823-0BA6AF56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8458200" cy="1066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pl-PL" sz="4000"/>
            </a:br>
            <a:r>
              <a:rPr lang="pl-PL" sz="4000"/>
              <a:t>KLASYFIKACJA CHILDA – PUGHA</a:t>
            </a:r>
            <a:br>
              <a:rPr lang="pl-PL" sz="4000"/>
            </a:br>
            <a:endParaRPr lang="pl-PL" sz="4000"/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1485576337"/>
              </p:ext>
            </p:extLst>
          </p:nvPr>
        </p:nvGraphicFramePr>
        <p:xfrm>
          <a:off x="0" y="2046288"/>
          <a:ext cx="9144000" cy="365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19040400" imgH="7620120" progId="PictPub.Image.8">
                  <p:embed/>
                </p:oleObj>
              </mc:Choice>
              <mc:Fallback>
                <p:oleObj name="Picture Publisher Image" r:id="rId2" imgW="19040400" imgH="7620120" progId="PictPub.Image.8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46288"/>
                        <a:ext cx="9144000" cy="3652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54EC5C5E-097C-7B71-5FD2-57FA2C3B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KLASYFIKACJA UNOS – STOPIEŃ 1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905000"/>
            <a:ext cx="8458200" cy="3733800"/>
          </a:xfrm>
        </p:spPr>
        <p:txBody>
          <a:bodyPr>
            <a:normAutofit fontScale="85000" lnSpcReduction="20000"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dotyczy chorych z ostrą niewydolnością wątroby i zagrożeniem utraty życia w ciągu 7 dni spowodowanym: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Pierwotnym niepodjęciem funkcji w czasie krótszym niż 7 dni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Ostrą niewydolnością wątroby według uznanych kryteriów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Zakrzepicą tętnicy wątrobowej w czasie krótszym niż 7 dni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Ostrą niewydolnością wątroby w przebiegu choroby Wilsona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C99A0C4-D6C6-C829-ABA0-65361A60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KLASYFIKACJA UNOS – STOPIEŃ 2A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981200"/>
            <a:ext cx="8305800" cy="4419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chorzy hospitalizowani w OIT z powodu dekompensacji , z zagrożeniem utraty życia w ciągu 7 dni, powyżej 10 punktów klasyfikacji Childa i jedno z następujących powikłań:</a:t>
            </a:r>
          </a:p>
          <a:p>
            <a:pPr marL="609600" indent="-609600" algn="l" eaLnBrk="1" hangingPunct="1">
              <a:defRPr/>
            </a:pPr>
            <a:endParaRPr lang="pl-PL"/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Niemożliwy do kontrolowania krwotok z żylaków przełyku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Zespół wątrobowo-nerkowy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Operne na leczenie wodobrzusze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Stopień III lub IV encefalopatii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C91BEB0-7EEF-5B9E-E453-32F8F9F6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KLASYFIKACJA UNOS – STOPIEŃ 2B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8229600" cy="3962400"/>
          </a:xfrm>
        </p:spPr>
        <p:txBody>
          <a:bodyPr>
            <a:normAutofit fontScale="92500" lnSpcReduction="10000"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chory wymagający stałej opieki lekarskiej, który w klasyfikacji Childa ma powyżej 10 punktów lub powyżej 7 punktów i jedno z następujących powikłań: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Niemożliwy do kontrolowania krwotok z żylaków przełyku 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Zespół wątrobowo-nerkowy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Operne na leczenie wodobrzusze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Samoistne bakteryjne zapalenie otrzewnej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Rak wątrobowokomórkowy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E054591-642A-375F-2CD5-BABAE2C0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KLASYFIKACJA UNOS – STOPIEŃ  3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981200"/>
            <a:ext cx="7924800" cy="43434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chory wymagający stałej opieki lekarskiej, który w klasyfikacji Childa ma powyżej 7 punktów i nie spełnia kryteriów 2B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endParaRPr lang="pl-PL"/>
          </a:p>
          <a:p>
            <a:pPr eaLnBrk="1" hangingPunct="1">
              <a:defRPr/>
            </a:pPr>
            <a:r>
              <a:rPr lang="pl-PL" b="1" u="sng">
                <a:solidFill>
                  <a:srgbClr val="FF3300"/>
                </a:solidFill>
              </a:rPr>
              <a:t>Nie zakwalifikowanie do jednego z tych stopni pilności skutkuje nie wpisaniem na listę lub czasowym z niej skreśleniem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F7A8098-A8D9-4729-ED59-21E2F105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pl-PL"/>
              <a:t>SYSTEM MELD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8305800" cy="4876800"/>
          </a:xfrm>
        </p:spPr>
        <p:txBody>
          <a:bodyPr>
            <a:normAutofit fontScale="77500" lnSpcReduction="20000"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</a:t>
            </a:r>
            <a:r>
              <a:rPr lang="pl-PL" sz="2800"/>
              <a:t>system pierwotnie używany do oceny pilności wykonania wewnątrzwątrobowego zespolenie wrotno - czczego</a:t>
            </a:r>
          </a:p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800"/>
              <a:t> zmodyfikowany system kryteriów kwalifikowania do przeszczepienia wątroby uwzględnia:</a:t>
            </a:r>
          </a:p>
          <a:p>
            <a:pPr marL="609600" indent="-609600" algn="l" eaLnBrk="1" hangingPunct="1">
              <a:defRPr/>
            </a:pPr>
            <a:endParaRPr lang="pl-PL" sz="2800"/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Stężenie bilirubiny w surowicy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Czas protrombinowy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Stężenie kreatyniny w surowicy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Etiologię choroby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64AB84B-9A60-2F8A-9943-CEC8407E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pl-PL"/>
              <a:t>SYSTEM MELD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676400"/>
            <a:ext cx="6400800" cy="39624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uwzględnia poza tym skalę logarytmiczną i czynniki kliniczne (ecefalopatia, wodobrzusze, zespół wątrobowo-nerkowy itd..)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pozwala na zaproponowanie kryteriów allokacji z uwzględnieniem szans na 3-miesięczne przeżycie bez przeszczepienia wątroby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48208806-4C6C-532A-B464-4534F8A3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5A12F897-1B1E-1DF5-9BF2-5A78EF26A25A}"/>
              </a:ext>
            </a:extLst>
          </p:cNvPr>
          <p:cNvSpPr txBox="1"/>
          <p:nvPr/>
        </p:nvSpPr>
        <p:spPr>
          <a:xfrm>
            <a:off x="2367257" y="3105834"/>
            <a:ext cx="4576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https://www.mdcalc.com/meldna-meld-na-score-liver-cirrhosis#creator-insights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7DC7475-3FF1-9C42-E822-84E962454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446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OSTRA NIEWYDOLNOŚĆ WĄTROBY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133600"/>
            <a:ext cx="8305800" cy="4267200"/>
          </a:xfrm>
        </p:spPr>
        <p:txBody>
          <a:bodyPr/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dominujący objaw – encefalopatia</a:t>
            </a:r>
          </a:p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kryteria Treya Davidsona: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b="1">
                <a:solidFill>
                  <a:srgbClr val="FF3300"/>
                </a:solidFill>
              </a:rPr>
              <a:t>Spowolnienie, okresowe pobudzenie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b="1">
                <a:solidFill>
                  <a:srgbClr val="FF3300"/>
                </a:solidFill>
              </a:rPr>
              <a:t>Nasilenie spowolnienia, splątanie, nieadekwatne zachowanie i dezorientacja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b="1">
                <a:solidFill>
                  <a:srgbClr val="FF3300"/>
                </a:solidFill>
              </a:rPr>
              <a:t>Senność, otępienie, reakcja tylko na głos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b="1">
                <a:solidFill>
                  <a:srgbClr val="FF3300"/>
                </a:solidFill>
              </a:rPr>
              <a:t>Głęboka śpiączka bez reakcji na głos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8D327D4E-843A-814C-C1A8-2CD8ADD3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ŚPIĄCZKA WĄTROBOWA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8153400" cy="4724400"/>
          </a:xfrm>
        </p:spPr>
        <p:txBody>
          <a:bodyPr>
            <a:normAutofit fontScale="92500"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w III i IV stopniu encefalopatii wyróżniono 4 stopnie zaawansowania śpiączki:</a:t>
            </a:r>
          </a:p>
          <a:p>
            <a:pPr marL="609600" indent="-609600" algn="l" eaLnBrk="1" hangingPunct="1">
              <a:defRPr/>
            </a:pPr>
            <a:endParaRPr lang="pl-PL">
              <a:solidFill>
                <a:srgbClr val="FF3300"/>
              </a:solidFill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800" b="1">
                <a:solidFill>
                  <a:srgbClr val="FF3300"/>
                </a:solidFill>
              </a:rPr>
              <a:t>Reakcja na głos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800" b="1">
                <a:solidFill>
                  <a:srgbClr val="FF3300"/>
                </a:solidFill>
              </a:rPr>
              <a:t>Brak reakcji na głos z logiczna reakcją na inne bodźce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800" b="1">
                <a:solidFill>
                  <a:srgbClr val="FF3300"/>
                </a:solidFill>
              </a:rPr>
              <a:t>Brak reakcji na głos z nielogiczną reakcją na inne bodźce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800" b="1">
                <a:solidFill>
                  <a:srgbClr val="FF3300"/>
                </a:solidFill>
              </a:rPr>
              <a:t>Śmierć mózgu 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62176DD-CF37-D62A-F872-AEE09FB9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9AD74D-1DE3-593B-B98E-B9494BA9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61ED04-CF7E-9EEA-0D02-0BE9AC9DB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F62A45-5F5F-2536-76CF-D0F51D5C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C459BD-F29B-D668-A262-C590EE6F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478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85800"/>
            <a:ext cx="7772400" cy="1143000"/>
          </a:xfrm>
        </p:spPr>
        <p:txBody>
          <a:bodyPr/>
          <a:lstStyle/>
          <a:p>
            <a:pPr eaLnBrk="1" hangingPunct="1"/>
            <a:r>
              <a:rPr lang="pl-PL"/>
              <a:t>KRYTERIA CLICHY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38400"/>
            <a:ext cx="6400800" cy="4038600"/>
          </a:xfrm>
        </p:spPr>
        <p:txBody>
          <a:bodyPr/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chory z encefalopatią i III lub IV stopniu oraz: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800" b="1">
                <a:solidFill>
                  <a:srgbClr val="FF3300"/>
                </a:solidFill>
              </a:rPr>
              <a:t>Czynnik V &lt; 20% u chorych &lt; 30 roku życia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800" b="1">
                <a:solidFill>
                  <a:srgbClr val="FF3300"/>
                </a:solidFill>
              </a:rPr>
              <a:t>Czynnik V&lt;30% u chorych &gt; 30 roku życia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0353B490-432C-D717-4954-B4855DDD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KRYTERIA KING’S COLLEGE HOSPITAL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41910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lphaLcPeriod"/>
              <a:defRPr/>
            </a:pPr>
            <a:r>
              <a:rPr lang="pl-PL"/>
              <a:t>w zatruciu paracetamolem </a:t>
            </a:r>
          </a:p>
          <a:p>
            <a:pPr marL="609600" indent="-609600" eaLnBrk="1" hangingPunct="1">
              <a:defRPr/>
            </a:pPr>
            <a:r>
              <a:rPr lang="pl-PL" sz="1800"/>
              <a:t>(wystarczy jedno kryterium główne)</a:t>
            </a:r>
          </a:p>
          <a:p>
            <a:pPr marL="609600" indent="-609600" eaLnBrk="1" hangingPunct="1">
              <a:defRPr/>
            </a:pPr>
            <a:endParaRPr lang="pl-PL" sz="180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62000" y="3352800"/>
          <a:ext cx="7543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19040400" imgH="4762440" progId="PictPub.Image.8">
                  <p:embed/>
                </p:oleObj>
              </mc:Choice>
              <mc:Fallback>
                <p:oleObj name="Picture Publisher Image" r:id="rId2" imgW="19040400" imgH="4762440" progId="PictPub.Image.8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352800"/>
                        <a:ext cx="7543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ACFB2D3-3B53-21D8-6782-D54ACBA0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KRYTERIA KING’S COLLEGE HOSPITAL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400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l-PL"/>
              <a:t>b. W ostrej niewydolności wątroby spowodowanej innymi przyczynami </a:t>
            </a:r>
            <a:r>
              <a:rPr lang="pl-PL" sz="1800"/>
              <a:t>(trzy z kryteriów I – V lub tylko kryterium VI)</a:t>
            </a:r>
          </a:p>
          <a:p>
            <a:pPr eaLnBrk="1" hangingPunct="1">
              <a:defRPr/>
            </a:pPr>
            <a:endParaRPr lang="pl-PL" sz="1800"/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1371600" y="3505200"/>
          <a:ext cx="68580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18716760" imgH="6353280" progId="PictPub.Image.8">
                  <p:embed/>
                </p:oleObj>
              </mc:Choice>
              <mc:Fallback>
                <p:oleObj name="Picture Publisher Image" r:id="rId2" imgW="18716760" imgH="6353280" progId="PictPub.Image.8">
                  <p:embed/>
                  <p:pic>
                    <p:nvPicPr>
                      <p:cNvPr id="51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505200"/>
                        <a:ext cx="68580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A5297081-CE07-88A8-B1F9-381E721B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KRYTERIA POLTRANSPLANT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438400"/>
            <a:ext cx="6629400" cy="3657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b="1">
                <a:solidFill>
                  <a:srgbClr val="FF3300"/>
                </a:solidFill>
              </a:rPr>
              <a:t>Pilny (według uznanych kryteriów)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b="1" err="1">
                <a:solidFill>
                  <a:srgbClr val="FF3300"/>
                </a:solidFill>
              </a:rPr>
              <a:t>Elektywny</a:t>
            </a:r>
            <a:r>
              <a:rPr lang="pl-PL" b="1"/>
              <a:t> 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3B43B2D-80EB-FCC6-E571-0C30564B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/>
              <a:t>PRZECIWWSKAZANIA DO PRZESZCZEPIENIA WĄTROBY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7924800" cy="3657600"/>
          </a:xfrm>
        </p:spPr>
        <p:txBody>
          <a:bodyPr>
            <a:normAutofit fontScale="85000" lnSpcReduction="10000"/>
          </a:bodyPr>
          <a:lstStyle/>
          <a:p>
            <a:pPr algn="l" eaLnBrk="1" hangingPunct="1">
              <a:defRPr/>
            </a:pPr>
            <a:endParaRPr lang="pl-PL" sz="2400" dirty="0"/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 dirty="0"/>
              <a:t> istnienie </a:t>
            </a:r>
            <a:r>
              <a:rPr lang="pl-PL" sz="2400" dirty="0" err="1"/>
              <a:t>pozawątrobowych</a:t>
            </a:r>
            <a:r>
              <a:rPr lang="pl-PL" sz="2400" dirty="0"/>
              <a:t> ognisk nowotworowych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 dirty="0"/>
              <a:t> zaawansowana niewydolność krążenia i oddychania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 dirty="0"/>
              <a:t>Czynny  alkoholizm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 dirty="0"/>
              <a:t> odmiany anatomiczne uniemożliwiające wykonanie operacji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 dirty="0"/>
              <a:t> niekontrolowana posocznica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0433062B-4F6E-3EEB-B110-251E8C46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8463B55F-56B8-4B8F-B614-79915A6BF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900113"/>
            <a:ext cx="8637588" cy="584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3200"/>
              <a:t>Droga pacjenta do przeszczepienia wątroby</a:t>
            </a:r>
          </a:p>
        </p:txBody>
      </p:sp>
      <p:sp>
        <p:nvSpPr>
          <p:cNvPr id="35843" name="Text Box 7">
            <a:extLst>
              <a:ext uri="{FF2B5EF4-FFF2-40B4-BE49-F238E27FC236}">
                <a16:creationId xmlns:a16="http://schemas.microsoft.com/office/drawing/2014/main" id="{BB3074EB-0554-4734-B9E1-17A1AE42E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1982788"/>
            <a:ext cx="425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>
                <a:latin typeface="Tahoma" panose="020B0604030504040204" pitchFamily="34" charset="0"/>
              </a:rPr>
              <a:t>Lekarz POZ</a:t>
            </a:r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C8D9C67C-A03C-4D0D-8FE8-6E8BA8CC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565400"/>
            <a:ext cx="6408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600">
                <a:latin typeface="Tahoma" panose="020B0604030504040204" pitchFamily="34" charset="0"/>
              </a:rPr>
              <a:t>HEPATOLOG (ustalenie diagnozy i stopnia zaawansowania choroby)</a:t>
            </a:r>
          </a:p>
        </p:txBody>
      </p:sp>
      <p:sp>
        <p:nvSpPr>
          <p:cNvPr id="35845" name="Text Box 11">
            <a:extLst>
              <a:ext uri="{FF2B5EF4-FFF2-40B4-BE49-F238E27FC236}">
                <a16:creationId xmlns:a16="http://schemas.microsoft.com/office/drawing/2014/main" id="{13CF222F-316D-48E8-9061-381FE3259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068638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>
                <a:latin typeface="Tahoma" panose="020B0604030504040204" pitchFamily="34" charset="0"/>
              </a:rPr>
              <a:t>Konsultacja w ośrodku transplantacyjnym (kwalifikacja/przeciwwskazania)</a:t>
            </a:r>
          </a:p>
        </p:txBody>
      </p:sp>
      <p:sp>
        <p:nvSpPr>
          <p:cNvPr id="35846" name="Text Box 12">
            <a:extLst>
              <a:ext uri="{FF2B5EF4-FFF2-40B4-BE49-F238E27FC236}">
                <a16:creationId xmlns:a16="http://schemas.microsoft.com/office/drawing/2014/main" id="{FAC5F69E-5239-48FB-9555-74E8C939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716338"/>
            <a:ext cx="7632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>
                <a:latin typeface="Tahoma" panose="020B0604030504040204" pitchFamily="34" charset="0"/>
              </a:rPr>
              <a:t>Ewaluacja kliniczna w ośrodku hepatologicznym (badania niezbędne do kwalifikacji chorego do operacji) </a:t>
            </a:r>
          </a:p>
        </p:txBody>
      </p:sp>
      <p:sp>
        <p:nvSpPr>
          <p:cNvPr id="35847" name="Text Box 13">
            <a:extLst>
              <a:ext uri="{FF2B5EF4-FFF2-40B4-BE49-F238E27FC236}">
                <a16:creationId xmlns:a16="http://schemas.microsoft.com/office/drawing/2014/main" id="{D6DF3C17-A036-48F6-8CB8-DD2BC0831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652963"/>
            <a:ext cx="7634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>
                <a:latin typeface="Tahoma" panose="020B0604030504040204" pitchFamily="34" charset="0"/>
              </a:rPr>
              <a:t>Wielospecjalistyczna konsultacja w ośrodku transplantacyjnym</a:t>
            </a:r>
          </a:p>
        </p:txBody>
      </p:sp>
      <p:sp>
        <p:nvSpPr>
          <p:cNvPr id="35848" name="Text Box 14">
            <a:extLst>
              <a:ext uri="{FF2B5EF4-FFF2-40B4-BE49-F238E27FC236}">
                <a16:creationId xmlns:a16="http://schemas.microsoft.com/office/drawing/2014/main" id="{421ED669-4861-41CF-9B8B-DDCF52778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0663"/>
            <a:ext cx="7777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>
                <a:latin typeface="Tahoma" panose="020B0604030504040204" pitchFamily="34" charset="0"/>
              </a:rPr>
              <a:t>Powiadomienie chorego ( i rodziny) o wyniku kwalifikacji i uzyskanie zgody chorego na leczenie </a:t>
            </a:r>
          </a:p>
        </p:txBody>
      </p:sp>
      <p:sp>
        <p:nvSpPr>
          <p:cNvPr id="35849" name="Text Box 15">
            <a:extLst>
              <a:ext uri="{FF2B5EF4-FFF2-40B4-BE49-F238E27FC236}">
                <a16:creationId xmlns:a16="http://schemas.microsoft.com/office/drawing/2014/main" id="{CE0F6C77-4453-497F-B87B-3059B4964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37288"/>
            <a:ext cx="7488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pl-PL" sz="1800">
                <a:latin typeface="Tahoma" panose="020B0604030504040204" pitchFamily="34" charset="0"/>
              </a:rPr>
              <a:t>Wpisanie chorego na listę oczekujących</a:t>
            </a:r>
          </a:p>
        </p:txBody>
      </p:sp>
      <p:sp>
        <p:nvSpPr>
          <p:cNvPr id="35850" name="AutoShape 16">
            <a:extLst>
              <a:ext uri="{FF2B5EF4-FFF2-40B4-BE49-F238E27FC236}">
                <a16:creationId xmlns:a16="http://schemas.microsoft.com/office/drawing/2014/main" id="{25B81A0F-619C-4D05-8FC2-E23E5836E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924175"/>
            <a:ext cx="360362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sp>
        <p:nvSpPr>
          <p:cNvPr id="35851" name="AutoShape 18">
            <a:extLst>
              <a:ext uri="{FF2B5EF4-FFF2-40B4-BE49-F238E27FC236}">
                <a16:creationId xmlns:a16="http://schemas.microsoft.com/office/drawing/2014/main" id="{FA8516B2-631F-4362-A897-6DA6A7AB0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29000"/>
            <a:ext cx="360362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sp>
        <p:nvSpPr>
          <p:cNvPr id="35852" name="AutoShape 19">
            <a:extLst>
              <a:ext uri="{FF2B5EF4-FFF2-40B4-BE49-F238E27FC236}">
                <a16:creationId xmlns:a16="http://schemas.microsoft.com/office/drawing/2014/main" id="{2A9F8891-BAC0-4C12-B276-540940102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437063"/>
            <a:ext cx="360362" cy="2174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sp>
        <p:nvSpPr>
          <p:cNvPr id="35853" name="AutoShape 20">
            <a:extLst>
              <a:ext uri="{FF2B5EF4-FFF2-40B4-BE49-F238E27FC236}">
                <a16:creationId xmlns:a16="http://schemas.microsoft.com/office/drawing/2014/main" id="{EFE4FD70-F6F7-47BF-B2E3-4583D6CB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084763"/>
            <a:ext cx="360362" cy="2174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sp>
        <p:nvSpPr>
          <p:cNvPr id="35854" name="AutoShape 21">
            <a:extLst>
              <a:ext uri="{FF2B5EF4-FFF2-40B4-BE49-F238E27FC236}">
                <a16:creationId xmlns:a16="http://schemas.microsoft.com/office/drawing/2014/main" id="{6A04BFD9-466E-428A-A673-9A6E90236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021388"/>
            <a:ext cx="360362" cy="2174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sp>
        <p:nvSpPr>
          <p:cNvPr id="35855" name="AutoShape 22">
            <a:extLst>
              <a:ext uri="{FF2B5EF4-FFF2-40B4-BE49-F238E27FC236}">
                <a16:creationId xmlns:a16="http://schemas.microsoft.com/office/drawing/2014/main" id="{DE16340E-9211-4476-86A5-FFE2F2482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349500"/>
            <a:ext cx="360362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2AB1A62-1F45-3177-9001-D58D860D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59DD4F-AC96-403B-9BC2-4A80593A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Przeszczep wątroby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5A26D9-8A0D-4246-BB8C-32597C891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1. pobranie narządu do przeszczepienia od zmarłego lub fragmentu wątroby od żywego dawcy </a:t>
            </a:r>
          </a:p>
          <a:p>
            <a:endParaRPr lang="pl-PL" dirty="0"/>
          </a:p>
          <a:p>
            <a:r>
              <a:rPr lang="pl-PL" dirty="0"/>
              <a:t>2. usunięcie narządu chorego u biorcy (</a:t>
            </a:r>
            <a:r>
              <a:rPr lang="pl-PL" dirty="0" err="1"/>
              <a:t>hepatektomia</a:t>
            </a:r>
            <a:r>
              <a:rPr lang="pl-PL" dirty="0"/>
              <a:t>) </a:t>
            </a:r>
          </a:p>
          <a:p>
            <a:endParaRPr lang="pl-PL" dirty="0"/>
          </a:p>
          <a:p>
            <a:r>
              <a:rPr lang="pl-PL" dirty="0"/>
              <a:t>3. przeszczepienie wątroby u biorcy (zespolenia naczyniowe i zespolenie żółciowe). </a:t>
            </a:r>
          </a:p>
          <a:p>
            <a:endParaRPr lang="en-GB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B2D821-BCF9-D921-CA71-7D4F0B7437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33569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39863" y="1800225"/>
            <a:ext cx="6300787" cy="324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 b="1">
                <a:solidFill>
                  <a:srgbClr val="FFFF00"/>
                </a:solidFill>
                <a:cs typeface="Arial Unicode MS" charset="0"/>
              </a:rPr>
              <a:t>Wszczepienie</a:t>
            </a:r>
          </a:p>
          <a:p>
            <a:pPr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latin typeface="Arial" charset="0"/>
                <a:cs typeface="Arial Unicode MS" charset="0"/>
              </a:rPr>
              <a:t>Zespolenia:</a:t>
            </a: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latin typeface="Arial" charset="0"/>
                <a:cs typeface="Arial Unicode MS" charset="0"/>
              </a:rPr>
              <a:t> żyły głównej dolnej,</a:t>
            </a: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latin typeface="Arial" charset="0"/>
                <a:cs typeface="Arial Unicode MS" charset="0"/>
              </a:rPr>
              <a:t> żyły wrotnej,</a:t>
            </a: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latin typeface="Arial" charset="0"/>
                <a:cs typeface="Arial Unicode MS" charset="0"/>
              </a:rPr>
              <a:t> tętnicy wątrobowej,</a:t>
            </a: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latin typeface="Arial" charset="0"/>
                <a:cs typeface="Arial Unicode MS" charset="0"/>
              </a:rPr>
              <a:t> przewodu żółciowego wspólnego.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Technika przeszczepiania wątroby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0ED3F84B-1DEF-97B7-265A-D37AC9E4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09800"/>
            <a:ext cx="8305800" cy="4343400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/>
              <a:t> </a:t>
            </a:r>
            <a:r>
              <a:rPr lang="pl-PL" sz="2000">
                <a:latin typeface="Arial" pitchFamily="34" charset="0"/>
                <a:cs typeface="Arial" pitchFamily="34" charset="0"/>
              </a:rPr>
              <a:t>klasyczne przeszczepienie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ortotopowe</a:t>
            </a:r>
            <a:r>
              <a:rPr lang="pl-PL" sz="2000">
                <a:latin typeface="Arial" pitchFamily="34" charset="0"/>
                <a:cs typeface="Arial" pitchFamily="34" charset="0"/>
              </a:rPr>
              <a:t> z wycięciem żyły głównej dolnej w odcinku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zawątrobowym</a:t>
            </a:r>
            <a:r>
              <a:rPr lang="pl-PL" sz="2000">
                <a:latin typeface="Arial" pitchFamily="34" charset="0"/>
                <a:cs typeface="Arial" pitchFamily="34" charset="0"/>
              </a:rPr>
              <a:t> i czasowym zastosowaniem żylno-żylnego krążenia pozaustrojowego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przeszczepienie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ortotopowe</a:t>
            </a:r>
            <a:r>
              <a:rPr lang="pl-PL" sz="2000">
                <a:latin typeface="Arial" pitchFamily="34" charset="0"/>
                <a:cs typeface="Arial" pitchFamily="34" charset="0"/>
              </a:rPr>
              <a:t> z zachowaniem ciągłości żyły głównej dolnej biorcy –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piggy-back</a:t>
            </a: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przeszczep narządu zredukowanego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przeszczep od dawcy żywego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Technika przeszczepiania wątroby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1BF950E-821F-0DB5-6825-BD7DD30F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3DF9B7-BE70-4C8E-94C9-F4F346E2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3B4244-1756-487F-9CC7-370F49948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020409-3029-4926-A4CC-63EAC07B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9144000" cy="8206545"/>
          </a:xfrm>
          <a:prstGeom prst="rect">
            <a:avLst/>
          </a:prstGeo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2314FCA-2FE6-E3E0-CB53-2B5F2A91E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223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FF1985-5285-B0EB-FCDC-E3D98590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CF80473-2206-8511-A41A-586A84917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66155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18952A-1416-7E94-2C7C-1A09871E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285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ject 1">
            <a:extLst>
              <a:ext uri="{FF2B5EF4-FFF2-40B4-BE49-F238E27FC236}">
                <a16:creationId xmlns:a16="http://schemas.microsoft.com/office/drawing/2014/main" id="{944CF69D-CC1E-4998-B8B6-E17F21116D4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689877"/>
            <a:ext cx="9143999" cy="6359525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3C8B6C0-09A1-4122-9D47-D81F3A31605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5075" y="498475"/>
            <a:ext cx="1654175" cy="317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rPr>
              <a:t>Liver </a:t>
            </a:r>
            <a:r>
              <a:rPr kumimoji="0" sz="1800" b="1" i="0" u="none" strike="noStrike" kern="1200" cap="none" spc="-15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rPr>
              <a:t>Transplant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744039C-1055-44C7-80B3-9B2281875F9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68675" y="498475"/>
            <a:ext cx="1993900" cy="317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rPr>
              <a:t>4 main</a:t>
            </a:r>
            <a:r>
              <a:rPr kumimoji="0" sz="1800" b="1" i="0" u="none" strike="noStrike" kern="1200" cap="none" spc="-1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rPr>
              <a:t> </a:t>
            </a:r>
            <a:r>
              <a:rPr kumimoji="0" sz="1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rPr>
              <a:t>connections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57F7A78-B489-0B25-3A1B-ACCD437E5C17}"/>
              </a:ext>
            </a:extLst>
          </p:cNvPr>
          <p:cNvSpPr txBox="1"/>
          <p:nvPr/>
        </p:nvSpPr>
        <p:spPr>
          <a:xfrm>
            <a:off x="0" y="5645609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https://www.academiachilenademedicina.cl/wp-content/uploads/2019/10/02-Historia-y-realidad-de-la-donacion-de-organos.-Juan-hepp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1E3626D-E13C-F7C9-3C42-AC0195A949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5627CA-139B-4C06-B082-17C5C13E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Przeszczepienie wątroby z usunięciem fragmentu żyły głównej dolnej</a:t>
            </a:r>
            <a:endParaRPr lang="en-GB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2446CC4-6FEA-4BD6-B2DD-366E391EDF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3038" y="2246630"/>
            <a:ext cx="3125787" cy="297275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0F281A-3994-427D-8A23-772CA0706E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AE8B33D-FE0E-AF9E-441E-781A20B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170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D58F906-C352-4AF3-9674-30604D64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5181A91-E0D8-D2F4-F645-BF5C530F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491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976438" y="2016125"/>
          <a:ext cx="5505450" cy="34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14439960" imgH="9058320" progId="PictPub.Image.8">
                  <p:embed/>
                </p:oleObj>
              </mc:Choice>
              <mc:Fallback>
                <p:oleObj name="Picture Publisher Image" r:id="rId2" imgW="14439960" imgH="9058320" progId="PictPub.Image.8">
                  <p:embed/>
                  <p:pic>
                    <p:nvPicPr>
                      <p:cNvPr id="80898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2016125"/>
                        <a:ext cx="5505450" cy="344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Technika przeszczepiania wątroby </a:t>
            </a:r>
            <a:r>
              <a:rPr lang="pl-PL" sz="2400" i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pl-PL" sz="2400" i="1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piggyback</a:t>
            </a:r>
            <a:r>
              <a:rPr lang="pl-PL" sz="2400" i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1B4C31E-8E51-BBE5-FF95-1981F6F6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160588" y="950913"/>
            <a:ext cx="4679950" cy="849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solidFill>
                  <a:srgbClr val="FFFF00"/>
                </a:solidFill>
                <a:latin typeface="Arial" charset="0"/>
                <a:cs typeface="Arial Unicode MS" charset="0"/>
              </a:rPr>
              <a:t> Zespolenie tętnicze koniec do końca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1687513"/>
            <a:ext cx="6300787" cy="443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Technika przeszczepiania wątroby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A4FAE52-0CE6-8995-968A-C048F442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9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39282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2483768" y="332656"/>
            <a:ext cx="393780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>
                <a:solidFill>
                  <a:schemeClr val="accent1"/>
                </a:solidFill>
                <a:cs typeface="Arial Unicode MS" charset="0"/>
              </a:rPr>
              <a:t>Technika przeszczepiania wątroby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FC3380-E731-DF77-CC72-805D22EF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31640" y="1309688"/>
            <a:ext cx="6912768" cy="849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500"/>
              </a:spcBef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solidFill>
                  <a:srgbClr val="FFFF00"/>
                </a:solidFill>
                <a:latin typeface="Arial" charset="0"/>
                <a:cs typeface="Arial Unicode MS" charset="0"/>
              </a:rPr>
              <a:t>Zespolenie w obrębie dróg żółciowych – „koniec do końca”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Technika przeszczepiania wątroby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551238" cy="306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948" name="Picture 4" descr="http://pubs.rsna.org/na101/home/literatum/publisher/rsna/journals/content/radiographics/2012/radiographics.2012.32.issue-1/rg.321115006/production/images/medium/115006fig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942" y="2132856"/>
            <a:ext cx="3170066" cy="3096344"/>
          </a:xfrm>
          <a:prstGeom prst="rect">
            <a:avLst/>
          </a:prstGeom>
          <a:noFill/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4FFA12E1-8DFA-489C-4D60-6AC70D1A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03BC95-A7EC-D522-CA05-9279BD3E06C2}"/>
              </a:ext>
            </a:extLst>
          </p:cNvPr>
          <p:cNvSpPr txBox="1"/>
          <p:nvPr/>
        </p:nvSpPr>
        <p:spPr>
          <a:xfrm>
            <a:off x="1331640" y="6177064"/>
            <a:ext cx="7880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January 2012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sng">
                <a:solidFill>
                  <a:srgbClr val="555555"/>
                </a:solidFill>
                <a:effectLst/>
                <a:latin typeface="inherit"/>
                <a:hlinkClick r:id="rId5"/>
              </a:rPr>
              <a:t>Radiographics</a:t>
            </a:r>
            <a:r>
              <a:rPr lang="en-US" b="0" i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32(1):199-211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31640" y="1309688"/>
            <a:ext cx="6912768" cy="849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500"/>
              </a:spcBef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solidFill>
                  <a:srgbClr val="FFFF00"/>
                </a:solidFill>
                <a:latin typeface="Arial" charset="0"/>
                <a:cs typeface="Arial Unicode MS" charset="0"/>
              </a:rPr>
              <a:t>Zespolenie w obrębie dróg żółciowych – pętla </a:t>
            </a:r>
            <a:r>
              <a:rPr lang="pl-PL" sz="2000" err="1">
                <a:solidFill>
                  <a:srgbClr val="FFFF00"/>
                </a:solidFill>
                <a:latin typeface="Arial" charset="0"/>
                <a:cs typeface="Arial Unicode MS" charset="0"/>
              </a:rPr>
              <a:t>Roux-Y</a:t>
            </a:r>
            <a:r>
              <a:rPr lang="pl-PL" sz="2000">
                <a:solidFill>
                  <a:srgbClr val="FFFF00"/>
                </a:solidFill>
                <a:latin typeface="Arial" charset="0"/>
                <a:cs typeface="Arial Unicode MS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3208338" cy="306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Technika przeszczepiania wątroby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1331640" y="2132856"/>
          <a:ext cx="3384376" cy="311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4" imgW="9363240" imgH="9058320" progId="PictPub.Image.8">
                  <p:embed/>
                </p:oleObj>
              </mc:Choice>
              <mc:Fallback>
                <p:oleObj name="Picture Publisher Image" r:id="rId4" imgW="9363240" imgH="9058320" progId="PictPub.Image.8">
                  <p:embed/>
                  <p:pic>
                    <p:nvPicPr>
                      <p:cNvPr id="819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132856"/>
                        <a:ext cx="3384376" cy="3113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D92712F-DEDD-7CDD-5F26-AB722C92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458200" cy="41910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Może mieć podłoże naczyniowe lub inne. Podstawowe objawy – encefalopatia, wielonarządowe dysfunkcje, wzrost poziomu transaminaz i bilirubiny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jedyne leczenie –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retransplantacja</a:t>
            </a: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rola dializy albuminowej w okresie oczekiwania na powtórne przeszczepienie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5576" y="1124744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pl-PL" sz="2000">
                <a:cs typeface="Arial Unicode MS" charset="0"/>
              </a:rPr>
              <a:t>Pierwotne niepodjęcie czynności przez przeszczepiony narząd (ang. </a:t>
            </a:r>
            <a:r>
              <a:rPr lang="pl-PL" sz="2000" err="1">
                <a:cs typeface="Arial Unicode MS" charset="0"/>
              </a:rPr>
              <a:t>primary</a:t>
            </a:r>
            <a:r>
              <a:rPr lang="pl-PL" sz="2000">
                <a:cs typeface="Arial Unicode MS" charset="0"/>
              </a:rPr>
              <a:t> </a:t>
            </a:r>
            <a:r>
              <a:rPr lang="pl-PL" sz="2000" err="1">
                <a:cs typeface="Arial Unicode MS" charset="0"/>
              </a:rPr>
              <a:t>nonfunction</a:t>
            </a:r>
            <a:r>
              <a:rPr lang="pl-PL" sz="2000">
                <a:cs typeface="Arial Unicode MS" charset="0"/>
              </a:rPr>
              <a:t> – PNF) 1,4 – 9,6%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4FF4F7D7-EDDB-83EC-0073-F9636AA2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133600"/>
            <a:ext cx="8382000" cy="4038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Odrzucanie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nadostre</a:t>
            </a:r>
            <a:endParaRPr lang="pl-PL" sz="2000">
              <a:latin typeface="Arial" pitchFamily="34" charset="0"/>
              <a:cs typeface="Arial" pitchFamily="34" charset="0"/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Powikłanie rzadkie a przez niektórych wręcz odrzucane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Występuje raczej po przeszczepieniach bez zgodności w grupach krwi</a:t>
            </a:r>
          </a:p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Odrzucanie ostre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Dotyczy 40-70% chorych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Jest dość dobrze leczone pulsami sterydowymi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D16AB65-8E03-5B3D-C995-46780E48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Wstęp, rys historyczny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3363" y="1260475"/>
            <a:ext cx="1697037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717032"/>
            <a:ext cx="1627311" cy="2311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55576" y="764704"/>
            <a:ext cx="5400675" cy="4104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/>
              <a:t> 1963r. - pierwsza transplantacja wątroby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/>
              <a:t> 1967r. - pierwszy biorca z ponad rocznym przeżyciem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/>
              <a:t> 1983r. - wprowadzenie </a:t>
            </a:r>
            <a:r>
              <a:rPr lang="pl-PL" err="1"/>
              <a:t>cyklosporyny</a:t>
            </a:r>
            <a:r>
              <a:rPr lang="pl-PL"/>
              <a:t> do schematu leczenia immunosupresyjnego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/>
              <a:t>1983 – uznanie przez Narodowy Instytut Zdrowia USA przeszczepiania wątroby za zabieg leczniczy, a nie tylko za leczenie doświadczalne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/>
              <a:t>1989r. - pierwsza transplantacja wątroby od żywego dawcy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/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518952"/>
            <a:ext cx="1554710" cy="2108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480175" y="3419475"/>
            <a:ext cx="18002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200" i="1">
                <a:solidFill>
                  <a:srgbClr val="000000"/>
                </a:solidFill>
                <a:latin typeface="Arial" charset="0"/>
                <a:cs typeface="Arial Unicode MS" charset="0"/>
              </a:rPr>
              <a:t>Ryc. 1. Thomas Starzl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771800" y="6237312"/>
            <a:ext cx="1979613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200" i="1">
                <a:solidFill>
                  <a:srgbClr val="000000"/>
                </a:solidFill>
                <a:latin typeface="Arial" charset="0"/>
                <a:cs typeface="Arial Unicode MS" charset="0"/>
              </a:rPr>
              <a:t>Ryc. 3. Russel </a:t>
            </a:r>
            <a:r>
              <a:rPr lang="pl-PL" sz="1200" i="1" err="1">
                <a:solidFill>
                  <a:srgbClr val="000000"/>
                </a:solidFill>
                <a:latin typeface="Arial" charset="0"/>
                <a:cs typeface="Arial Unicode MS" charset="0"/>
              </a:rPr>
              <a:t>Strong</a:t>
            </a:r>
            <a:endParaRPr lang="pl-PL" sz="1200" i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660232" y="6021288"/>
            <a:ext cx="161925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200" i="1">
                <a:solidFill>
                  <a:srgbClr val="000000"/>
                </a:solidFill>
                <a:latin typeface="Arial" charset="0"/>
                <a:cs typeface="Arial Unicode MS" charset="0"/>
              </a:rPr>
              <a:t>Ryc. 2. Roy </a:t>
            </a:r>
            <a:r>
              <a:rPr lang="pl-PL" sz="1200" i="1" err="1">
                <a:solidFill>
                  <a:srgbClr val="000000"/>
                </a:solidFill>
                <a:latin typeface="Arial" charset="0"/>
                <a:cs typeface="Arial Unicode MS" charset="0"/>
              </a:rPr>
              <a:t>Calne</a:t>
            </a:r>
            <a:endParaRPr lang="pl-PL" sz="1200" i="1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C5A68C7-C725-3BB2-E4E0-792030BD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62200"/>
            <a:ext cx="6400800" cy="3657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Krwawienia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Około 10-15% chorych wymaga z tego powodu reoperacji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Nie u wszystkich chorych krwawienie ma przyczynę chirurgiczną i może być przy reoperacji zaopatrzone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A82AAFA-96CD-D376-564D-1EF0B40E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828800"/>
            <a:ext cx="8458200" cy="4800600"/>
          </a:xfrm>
        </p:spPr>
        <p:txBody>
          <a:bodyPr>
            <a:normAutofit fontScale="77500" lnSpcReduction="20000"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80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>
                <a:latin typeface="Arial" pitchFamily="34" charset="0"/>
                <a:cs typeface="Arial" pitchFamily="34" charset="0"/>
              </a:rPr>
              <a:t>wczesna zakrzepica tętnicy wątrobowej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2-8% chorych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Całkowita występuje w pierwszych dwóch tygodniach po operacji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Możliwość rewaskularyzacji bardzo rzadka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Konieczność </a:t>
            </a:r>
            <a:r>
              <a:rPr lang="pl-PL" sz="2000" b="1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retransplantacji</a:t>
            </a:r>
            <a:endParaRPr lang="pl-PL" sz="2000" b="1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Śmiertelność 20-70%</a:t>
            </a:r>
          </a:p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400" b="1">
                <a:latin typeface="Arial" pitchFamily="34" charset="0"/>
                <a:cs typeface="Arial" pitchFamily="34" charset="0"/>
              </a:rPr>
              <a:t>późna zakrzepica tętnicy wątrobowej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Może nie dotyczyć wszystkich rozgałęzień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Rozwija się w czasie od 7 dni do 2 miesięcy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Często prowadzi do nieszczelności w drogach żółciowych i innych powikłań żółciowych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W konsekwencji konieczna jest późna </a:t>
            </a:r>
            <a:r>
              <a:rPr lang="pl-PL" sz="2000" b="1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retransplantacja</a:t>
            </a:r>
            <a:endParaRPr lang="pl-PL" sz="2000" b="1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A16858EC-F1ED-E5AF-AF55-D07AD099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37338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zakrzepica żyły wrotnej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Dotyczy 1-3% chorych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W pełnej zakrzepicy konieczna jest </a:t>
            </a:r>
            <a:r>
              <a:rPr lang="pl-PL" sz="2000" b="1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retransplantacja</a:t>
            </a:r>
            <a:endParaRPr lang="pl-PL" sz="2000" b="1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Niedrożność odpływu – ostry zespół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Budd-Chiarri</a:t>
            </a:r>
            <a:endParaRPr lang="pl-PL" sz="2000">
              <a:latin typeface="Arial" pitchFamily="34" charset="0"/>
              <a:cs typeface="Arial" pitchFamily="34" charset="0"/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Przy pełnej niedrożności konieczna </a:t>
            </a:r>
            <a:r>
              <a:rPr lang="pl-PL" sz="2000" b="1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retransplantacja</a:t>
            </a:r>
            <a:endParaRPr lang="pl-PL" sz="2000" b="1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C306B387-87F6-2E5D-71D1-E222B17A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286000"/>
            <a:ext cx="6400800" cy="3886200"/>
          </a:xfrm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Powikłania żółciowe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</a:rPr>
              <a:t>Dotyczą 10-20% chorych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</a:rPr>
              <a:t>80% powikłań występuje w pierwszych 3-6 miesiącach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000" b="1">
                <a:solidFill>
                  <a:srgbClr val="FF3300"/>
                </a:solidFill>
              </a:rPr>
              <a:t>Przyczyny to najczęściej błędy techniczne lub niedokrwienie tętnicze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55978F01-570C-4A21-38BD-789B6253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905000"/>
            <a:ext cx="6934200" cy="3733800"/>
          </a:xfrm>
        </p:spPr>
        <p:txBody>
          <a:bodyPr>
            <a:normAutofit/>
          </a:bodyPr>
          <a:lstStyle/>
          <a:p>
            <a:pPr marL="812800" indent="-812800" algn="l" eaLnBrk="1" hangingPunct="1">
              <a:buFontTx/>
              <a:buAutoNum type="romanUcPeriod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Powikłania związane z wyciekiem żółci</a:t>
            </a:r>
          </a:p>
          <a:p>
            <a:pPr marL="812800" indent="-812800" algn="l" eaLnBrk="1" hangingPunct="1">
              <a:buFont typeface="Wingdings" pitchFamily="2" charset="2"/>
              <a:buChar char="n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Z zespolenia</a:t>
            </a:r>
          </a:p>
          <a:p>
            <a:pPr marL="812800" indent="-812800" algn="l" eaLnBrk="1" hangingPunct="1">
              <a:buFont typeface="Wingdings" pitchFamily="2" charset="2"/>
              <a:buChar char="n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Z miejsca wprowadzenia drenu</a:t>
            </a:r>
          </a:p>
          <a:p>
            <a:pPr marL="812800" indent="-812800" algn="l" eaLnBrk="1" hangingPunct="1">
              <a:buFont typeface="Wingdings" pitchFamily="2" charset="2"/>
              <a:buChar char="n"/>
              <a:defRPr/>
            </a:pPr>
            <a:r>
              <a:rPr lang="pl-PL" sz="20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Z kikuta przewodu pęcherzykowego</a:t>
            </a:r>
          </a:p>
          <a:p>
            <a:pPr marL="812800" indent="-812800"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Znaczny wyciek – leczenie operacyjne</a:t>
            </a:r>
          </a:p>
          <a:p>
            <a:pPr marL="812800" indent="-812800"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Wyciek umiarkowany – leczenie endoskopowe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AC13C1D9-C91B-1960-FC10-7C3DCBC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3733800"/>
          </a:xfrm>
        </p:spPr>
        <p:txBody>
          <a:bodyPr>
            <a:normAutofit lnSpcReduction="10000"/>
          </a:bodyPr>
          <a:lstStyle/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II. Powikłania związane ze zwężeniem dróg żółciowych.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w miejscu zespolenia lub z powodu niedokrwienia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podstawowe leczenie zwężeń w zespoleniu – poszerzanie endoskopowe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naprawy chirurgiczne – rzadziej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 przy długotrwałych i nawracających zwężeniach -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retransplantacja</a:t>
            </a:r>
            <a:endParaRPr lang="pl-P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BCBFFF5-9EB6-F9E2-6565-16586AEB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057400"/>
            <a:ext cx="7696200" cy="4800600"/>
          </a:xfrm>
        </p:spPr>
        <p:txBody>
          <a:bodyPr/>
          <a:lstStyle/>
          <a:p>
            <a:pPr marL="609600" indent="-609600" algn="l" eaLnBrk="1" hangingPunct="1">
              <a:buFont typeface="Wingdings" pitchFamily="2" charset="2"/>
              <a:buChar char="n"/>
              <a:defRPr/>
            </a:pPr>
            <a:r>
              <a:rPr lang="pl-PL"/>
              <a:t> powikłania medyczne: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Zakażenia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Powikłania oddechowe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Powikłania krążeniowe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Powikłania nerkowe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Powikłania neurologiczne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Zaburzenia w układzie krzepnięcia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pl-PL" sz="2400" b="1">
                <a:solidFill>
                  <a:srgbClr val="FF3300"/>
                </a:solidFill>
              </a:rPr>
              <a:t>Cukrzyca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FEB5F99-16A1-F67B-533C-A169246B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828800"/>
            <a:ext cx="7772400" cy="47244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Szczególnym problemem wczesnego okresu pooperacyjnego jest zapobieganie infekcjom bakteryjnym, grzybiczym i wirusowym. 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Są one jedną z głównych przyczyn zgonu chorego po transplantacji wątroby. </a:t>
            </a:r>
          </a:p>
          <a:p>
            <a:pPr algn="l" eaLnBrk="1" hangingPunct="1"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Z tego powodu stosuje się rutynowo przedłużoną profilaktykę (antybiotyk o szerokim spektrum, lek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przeciwgrzybiczy</a:t>
            </a:r>
            <a:r>
              <a:rPr lang="pl-PL" sz="2000">
                <a:latin typeface="Arial" pitchFamily="34" charset="0"/>
                <a:cs typeface="Arial" pitchFamily="34" charset="0"/>
              </a:rPr>
              <a:t>,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gancyklovir</a:t>
            </a:r>
            <a:r>
              <a:rPr lang="pl-PL" sz="2000">
                <a:latin typeface="Arial" pitchFamily="34" charset="0"/>
                <a:cs typeface="Arial" pitchFamily="34" charset="0"/>
              </a:rPr>
              <a:t> i ludzka immunoglobulina)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</a:rPr>
              <a:t>POWIKŁANIA PO PRZESZCZEPIENIU WĄTROBY</a:t>
            </a:r>
            <a:endParaRPr lang="pl-PL" sz="24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06CCF30-9570-D99B-5E74-12B64C73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0DA75D-309A-43B6-8710-612B732AD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6" y="191988"/>
            <a:ext cx="7764363" cy="818183"/>
          </a:xfrm>
        </p:spPr>
        <p:txBody>
          <a:bodyPr rtlCol="0">
            <a:normAutofit/>
          </a:bodyPr>
          <a:lstStyle/>
          <a:p>
            <a:pPr defTabSz="913453">
              <a:defRPr/>
            </a:pPr>
            <a:r>
              <a:rPr lang="pl-PL" sz="3197"/>
              <a:t>Wirus cytomegalii (CMV)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78D94F9-AF10-472A-AB7F-6DE4A2570F96}"/>
              </a:ext>
            </a:extLst>
          </p:cNvPr>
          <p:cNvSpPr txBox="1">
            <a:spLocks/>
          </p:cNvSpPr>
          <p:nvPr/>
        </p:nvSpPr>
        <p:spPr>
          <a:xfrm>
            <a:off x="615033" y="1458888"/>
            <a:ext cx="8129364" cy="4847704"/>
          </a:xfrm>
          <a:prstGeom prst="rect">
            <a:avLst/>
          </a:prstGeom>
        </p:spPr>
        <p:txBody>
          <a:bodyPr lIns="91351" tIns="45676" rIns="91351" bIns="45676" anchor="ctr">
            <a:normAutofit/>
          </a:bodyPr>
          <a:lstStyle/>
          <a:p>
            <a:pPr marL="513817" indent="-513817" algn="ctr" defTabSz="913453" fontAlgn="auto">
              <a:spcAft>
                <a:spcPts val="0"/>
              </a:spcAft>
              <a:buFontTx/>
              <a:buAutoNum type="arabicPeriod"/>
              <a:defRPr/>
            </a:pPr>
            <a:endParaRPr lang="pl-PL" sz="27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00" name="Tytuł 1">
            <a:extLst>
              <a:ext uri="{FF2B5EF4-FFF2-40B4-BE49-F238E27FC236}">
                <a16:creationId xmlns:a16="http://schemas.microsoft.com/office/drawing/2014/main" id="{2ACC873E-9D02-4CD6-AF66-84ECDF95F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41" y="1198810"/>
            <a:ext cx="8129365" cy="402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1" tIns="45676" rIns="91351" bIns="45676" anchor="ctr"/>
          <a:lstStyle>
            <a:lvl1pPr marL="730250" indent="-730250" defTabSz="1298575">
              <a:spcBef>
                <a:spcPct val="20000"/>
              </a:spcBef>
              <a:buFont typeface="Arial" panose="020B0604020202020204" pitchFamily="34" charset="0"/>
              <a:buChar char="•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98575">
              <a:spcBef>
                <a:spcPct val="20000"/>
              </a:spcBef>
              <a:buFont typeface="Arial" panose="020B0604020202020204" pitchFamily="34" charset="0"/>
              <a:buChar char="–"/>
              <a:defRPr sz="3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98575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98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98575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en-US" sz="2742">
                <a:solidFill>
                  <a:srgbClr val="000000"/>
                </a:solidFill>
              </a:rPr>
              <a:t>Częstość CMV IgG(+) w populacji = 80%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en-US" sz="2742">
                <a:solidFill>
                  <a:srgbClr val="000000"/>
                </a:solidFill>
              </a:rPr>
              <a:t>Choroba CMV po przeszczepieniu: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en-US" sz="2742">
                <a:solidFill>
                  <a:srgbClr val="000000"/>
                </a:solidFill>
              </a:rPr>
              <a:t>	a) reaktywacja zakażenia latentnego (B+)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en-US" sz="2742">
                <a:solidFill>
                  <a:srgbClr val="000000"/>
                </a:solidFill>
              </a:rPr>
              <a:t>	lub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en-US" sz="2742">
                <a:solidFill>
                  <a:srgbClr val="000000"/>
                </a:solidFill>
              </a:rPr>
              <a:t>	b) przeniesienie zakażenia od dawcy (D+ / B-)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l-PL" altLang="en-US" sz="2742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en-US" sz="2742">
                <a:solidFill>
                  <a:srgbClr val="000000"/>
                </a:solidFill>
              </a:rPr>
              <a:t>Objawy kliniczne: gorączka, osłabienie, leukopenia, trombocytopenia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en-US" sz="2742">
                <a:solidFill>
                  <a:srgbClr val="000000"/>
                </a:solidFill>
              </a:rPr>
              <a:t>Zajęcie narządów: zapalenie płuc, zapalenie wątroby, zapalenie jelit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C58AB8E-4608-90D3-C145-86967E87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D0CDE5E-2DBC-4316-8627-456328A8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2" t="41296" r="2917" b="26111"/>
          <a:stretch>
            <a:fillRect/>
          </a:stretch>
        </p:blipFill>
        <p:spPr bwMode="auto">
          <a:xfrm>
            <a:off x="228824" y="1414240"/>
            <a:ext cx="8659564" cy="446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ytuł 1">
            <a:extLst>
              <a:ext uri="{FF2B5EF4-FFF2-40B4-BE49-F238E27FC236}">
                <a16:creationId xmlns:a16="http://schemas.microsoft.com/office/drawing/2014/main" id="{E8671683-7209-4D98-83B5-DF03F7A2B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86" y="191988"/>
            <a:ext cx="7764363" cy="81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98575">
              <a:spcBef>
                <a:spcPct val="20000"/>
              </a:spcBef>
              <a:buFont typeface="Arial" panose="020B0604020202020204" pitchFamily="34" charset="0"/>
              <a:buChar char="•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98575">
              <a:spcBef>
                <a:spcPct val="20000"/>
              </a:spcBef>
              <a:buFont typeface="Arial" panose="020B0604020202020204" pitchFamily="34" charset="0"/>
              <a:buChar char="–"/>
              <a:defRPr sz="3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98575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98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98575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98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en-US" sz="3164">
                <a:solidFill>
                  <a:srgbClr val="000000"/>
                </a:solidFill>
              </a:rPr>
              <a:t>Częstość zakażenia CMV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en-US" sz="3164">
                <a:solidFill>
                  <a:srgbClr val="000000"/>
                </a:solidFill>
              </a:rPr>
              <a:t>(przed wprowadzeniem profilaktyki)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D22A6AD0-E87D-2300-DF91-48836940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000000"/>
              </a:solidFill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chemeClr val="accent1"/>
                </a:solidFill>
                <a:latin typeface="Arial" charset="0"/>
                <a:cs typeface="Arial Unicode MS" charset="0"/>
              </a:rPr>
              <a:t>Wstęp, rys historyczny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3528" y="1412776"/>
            <a:ext cx="5760640" cy="4474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1987r. – pierwsza w Polsce próba przeszczepienia wątroby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/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1994r. - pierwsza udana transplantacja wątroby w Polsce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/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 1999r. - pierwsza transplantacja wątroby od żywego dawcy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/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/>
              <a:t>1999r. – pierwsze w Polsce przeszczepienie części wątroby od żywego dawcy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/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0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Font typeface="Wingdings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20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826D6431-2B35-796F-70CE-05701F7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828800"/>
            <a:ext cx="7772400" cy="472440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Przeżycie 5 letnie w populacji po OLT: biorcy 74,5 i </a:t>
            </a:r>
            <a:r>
              <a:rPr lang="pl-PL" sz="2000" err="1">
                <a:latin typeface="Arial" pitchFamily="34" charset="0"/>
                <a:cs typeface="Arial" pitchFamily="34" charset="0"/>
              </a:rPr>
              <a:t>graftu</a:t>
            </a:r>
            <a:r>
              <a:rPr lang="pl-PL" sz="2000">
                <a:latin typeface="Arial" pitchFamily="34" charset="0"/>
                <a:cs typeface="Arial" pitchFamily="34" charset="0"/>
              </a:rPr>
              <a:t> 72,6 [%]</a:t>
            </a:r>
          </a:p>
          <a:p>
            <a:pPr algn="l">
              <a:buFont typeface="Arial" pitchFamily="34" charset="0"/>
              <a:buChar char="•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Przeżycie 5 letnie w grupie biorców </a:t>
            </a:r>
            <a:r>
              <a:rPr lang="pl-PL" sz="2000"/>
              <a:t>HBV+/HCV:       70,4/67,0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pl-PL" sz="2000"/>
              <a:t>                                                     HBV-/HCV+:      77,8/76,3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pl-PL" sz="2000"/>
              <a:t>                                                     HBV+/HCV+:     68,5/</a:t>
            </a:r>
            <a:r>
              <a:rPr lang="pl-PL" sz="2000" err="1"/>
              <a:t>68,5</a:t>
            </a:r>
            <a:endParaRPr lang="pl-PL" sz="2000"/>
          </a:p>
          <a:p>
            <a:pPr algn="l">
              <a:buFont typeface="Arial" pitchFamily="34" charset="0"/>
              <a:buChar char="•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Przeżycie 1 roczne HCC: 88,7%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Przeżycie 3 letnie   HCC: 74,8%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pl-PL" sz="2000">
                <a:latin typeface="Arial" pitchFamily="34" charset="0"/>
                <a:cs typeface="Arial" pitchFamily="34" charset="0"/>
              </a:rPr>
              <a:t>Przeżycie 5 letnie   HCC: 72,0%</a:t>
            </a:r>
          </a:p>
          <a:p>
            <a:pPr algn="l">
              <a:buFont typeface="Arial" pitchFamily="34" charset="0"/>
              <a:buChar char="•"/>
              <a:defRPr/>
            </a:pPr>
            <a:endParaRPr lang="pl-P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179388"/>
            <a:ext cx="738028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>
                <a:solidFill>
                  <a:schemeClr val="accent1"/>
                </a:solidFill>
                <a:cs typeface="Arial Unicode MS" charset="0"/>
              </a:rPr>
              <a:t>Wyniki</a:t>
            </a:r>
            <a:endParaRPr lang="pl-PL" sz="3200" b="1">
              <a:solidFill>
                <a:schemeClr val="accent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 b="1">
              <a:solidFill>
                <a:srgbClr val="7E0021"/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05064"/>
            <a:ext cx="3162129" cy="2418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9B21FEA-2BB6-A80F-C82A-75C877F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0ED047-1D2D-08AC-E812-BE4E6BBA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EE76E2-22E5-3F2B-77B9-4AC51CA84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4ED538-9E66-A097-7417-F2D1CF81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07368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PDWTCS+Arial-BoldMT"/>
                <a:cs typeface="PDWTCS+Arial-BoldMT"/>
              </a:rPr>
              <a:t>krążenia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7787" y="1298816"/>
            <a:ext cx="2892147" cy="1215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1" marR="0">
              <a:lnSpc>
                <a:spcPts val="4468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FFC000"/>
                </a:solidFill>
                <a:latin typeface="PDWTCS+Arial-BoldMT"/>
                <a:cs typeface="PDWTCS+Arial-BoldMT"/>
              </a:rPr>
              <a:t>Przeszczep</a:t>
            </a:r>
          </a:p>
          <a:p>
            <a:pPr marL="0" marR="0">
              <a:lnSpc>
                <a:spcPts val="4468"/>
              </a:lnSpc>
              <a:spcBef>
                <a:spcPts val="331"/>
              </a:spcBef>
              <a:spcAft>
                <a:spcPts val="0"/>
              </a:spcAft>
            </a:pPr>
            <a:r>
              <a:rPr sz="4000" dirty="0">
                <a:solidFill>
                  <a:srgbClr val="FFC000"/>
                </a:solidFill>
                <a:latin typeface="PDWTCS+Arial-BoldMT"/>
                <a:cs typeface="PDWTCS+Arial-BoldMT"/>
              </a:rPr>
              <a:t>serca</a:t>
            </a:r>
            <a:r>
              <a:rPr sz="4000" spc="112" dirty="0">
                <a:solidFill>
                  <a:srgbClr val="FFC000"/>
                </a:solidFill>
                <a:latin typeface="PDWTCS+Arial-BoldMT"/>
                <a:cs typeface="PDWTCS+Arial-BoldMT"/>
              </a:rPr>
              <a:t> </a:t>
            </a:r>
            <a:r>
              <a:rPr sz="4000" dirty="0">
                <a:solidFill>
                  <a:srgbClr val="FFC000"/>
                </a:solidFill>
                <a:latin typeface="PDWTCS+Arial-BoldMT"/>
                <a:cs typeface="PDWTCS+Arial-BoldMT"/>
              </a:rPr>
              <a:t>-</a:t>
            </a:r>
            <a:r>
              <a:rPr sz="4000" spc="118" dirty="0">
                <a:solidFill>
                  <a:srgbClr val="FFC000"/>
                </a:solidFill>
                <a:latin typeface="PDWTCS+Arial-BoldMT"/>
                <a:cs typeface="PDWTCS+Arial-BoldMT"/>
              </a:rPr>
              <a:t> </a:t>
            </a:r>
            <a:r>
              <a:rPr sz="4000" dirty="0">
                <a:solidFill>
                  <a:srgbClr val="FFC000"/>
                </a:solidFill>
                <a:latin typeface="PDWTCS+Arial-BoldMT"/>
                <a:cs typeface="PDWTCS+Arial-BoldMT"/>
              </a:rPr>
              <a:t>HTx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59800" y="3181040"/>
            <a:ext cx="2802332" cy="50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068" marR="0">
              <a:lnSpc>
                <a:spcPts val="1787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AFEF"/>
                </a:solidFill>
                <a:latin typeface="PDWTCS+Arial-BoldMT"/>
                <a:cs typeface="PDWTCS+Arial-BoldMT"/>
              </a:rPr>
              <a:t>M.D.</a:t>
            </a:r>
            <a:r>
              <a:rPr sz="1600" spc="52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600" dirty="0">
                <a:solidFill>
                  <a:srgbClr val="00AFEF"/>
                </a:solidFill>
                <a:latin typeface="PDWTCS+Arial-BoldMT"/>
                <a:cs typeface="PDWTCS+Arial-BoldMT"/>
              </a:rPr>
              <a:t>Christiaan</a:t>
            </a:r>
            <a:r>
              <a:rPr sz="1600" spc="45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600" dirty="0">
                <a:solidFill>
                  <a:srgbClr val="00AFEF"/>
                </a:solidFill>
                <a:latin typeface="PDWTCS+Arial-BoldMT"/>
                <a:cs typeface="PDWTCS+Arial-BoldMT"/>
              </a:rPr>
              <a:t>Barnard</a:t>
            </a:r>
          </a:p>
          <a:p>
            <a:pPr marL="0" marR="0">
              <a:lnSpc>
                <a:spcPts val="1787"/>
              </a:lnSpc>
              <a:spcBef>
                <a:spcPts val="108"/>
              </a:spcBef>
              <a:spcAft>
                <a:spcPts val="0"/>
              </a:spcAft>
            </a:pPr>
            <a:r>
              <a:rPr sz="1600" dirty="0">
                <a:solidFill>
                  <a:srgbClr val="00AFEF"/>
                </a:solidFill>
                <a:latin typeface="PDWTCS+Arial-BoldMT"/>
                <a:cs typeface="PDWTCS+Arial-BoldMT"/>
              </a:rPr>
              <a:t>3.12.1967</a:t>
            </a:r>
            <a:r>
              <a:rPr sz="1600" spc="46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600" dirty="0">
                <a:solidFill>
                  <a:srgbClr val="00AFEF"/>
                </a:solidFill>
                <a:latin typeface="PDWTCS+Arial-BoldMT"/>
                <a:cs typeface="PDWTCS+Arial-BoldMT"/>
              </a:rPr>
              <a:t>-</a:t>
            </a:r>
            <a:r>
              <a:rPr sz="1600" spc="504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600" dirty="0">
                <a:solidFill>
                  <a:srgbClr val="00AFEF"/>
                </a:solidFill>
                <a:latin typeface="PDWTCS+Arial-BoldMT"/>
                <a:cs typeface="PDWTCS+Arial-BoldMT"/>
              </a:rPr>
              <a:t>Kapsztad</a:t>
            </a:r>
            <a:r>
              <a:rPr sz="1600" spc="49" dirty="0">
                <a:solidFill>
                  <a:srgbClr val="00AFEF"/>
                </a:solidFill>
                <a:latin typeface="PDWTCS+Arial-BoldMT"/>
                <a:cs typeface="PDWTCS+Arial-BoldMT"/>
              </a:rPr>
              <a:t> </a:t>
            </a:r>
            <a:r>
              <a:rPr sz="1600" spc="-25" dirty="0">
                <a:solidFill>
                  <a:srgbClr val="00AFEF"/>
                </a:solidFill>
                <a:latin typeface="PDWTCS+Arial-BoldMT"/>
                <a:cs typeface="PDWTCS+Arial-BoldMT"/>
              </a:rPr>
              <a:t>(RPA)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34915" y="4085760"/>
            <a:ext cx="3657036" cy="2219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Nadal</a:t>
            </a:r>
            <a:r>
              <a:rPr sz="2400" spc="56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jest</a:t>
            </a:r>
            <a:r>
              <a:rPr sz="2400" spc="62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uznaną</a:t>
            </a:r>
            <a:r>
              <a:rPr sz="2400" spc="64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formą</a:t>
            </a:r>
          </a:p>
          <a:p>
            <a:pPr marL="47625" marR="0">
              <a:lnSpc>
                <a:spcPts val="2681"/>
              </a:lnSpc>
              <a:spcBef>
                <a:spcPts val="318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leczenia</a:t>
            </a:r>
            <a:r>
              <a:rPr sz="2400" spc="64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krańcowej</a:t>
            </a:r>
          </a:p>
          <a:p>
            <a:pPr marL="47625" marR="0">
              <a:lnSpc>
                <a:spcPts val="2681"/>
              </a:lnSpc>
              <a:spcBef>
                <a:spcPts val="222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niewydolności</a:t>
            </a:r>
            <a:r>
              <a:rPr sz="2400" spc="60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serca</a:t>
            </a:r>
            <a:r>
              <a:rPr sz="2400" spc="63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u</a:t>
            </a:r>
          </a:p>
          <a:p>
            <a:pPr marL="47625" marR="0">
              <a:lnSpc>
                <a:spcPts val="2681"/>
              </a:lnSpc>
              <a:spcBef>
                <a:spcPts val="222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chorych,</a:t>
            </a:r>
            <a:r>
              <a:rPr sz="2400" spc="59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u</a:t>
            </a:r>
            <a:r>
              <a:rPr sz="2400" spc="59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których</a:t>
            </a:r>
          </a:p>
          <a:p>
            <a:pPr marL="47625" marR="0">
              <a:lnSpc>
                <a:spcPts val="2681"/>
              </a:lnSpc>
              <a:spcBef>
                <a:spcPts val="102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wyczerpano</a:t>
            </a:r>
            <a:r>
              <a:rPr sz="2400" spc="59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już</a:t>
            </a:r>
            <a:r>
              <a:rPr sz="2400" spc="65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inne</a:t>
            </a:r>
          </a:p>
          <a:p>
            <a:pPr marL="47625" marR="0">
              <a:lnSpc>
                <a:spcPts val="2681"/>
              </a:lnSpc>
              <a:spcBef>
                <a:spcPts val="222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formy</a:t>
            </a:r>
            <a:r>
              <a:rPr sz="2400" spc="63" dirty="0">
                <a:solidFill>
                  <a:srgbClr val="FFFFFF"/>
                </a:solidFill>
                <a:latin typeface="PDWTCS+Arial-BoldMT"/>
                <a:cs typeface="PDWTCS+Arial-BoldMT"/>
              </a:rPr>
              <a:t> </a:t>
            </a:r>
            <a:r>
              <a:rPr sz="2400" dirty="0">
                <a:solidFill>
                  <a:srgbClr val="FFFFFF"/>
                </a:solidFill>
                <a:latin typeface="PDWTCS+Arial-BoldMT"/>
                <a:cs typeface="PDWTCS+Arial-BoldMT"/>
              </a:rPr>
              <a:t>leczenia.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7240" y="5788402"/>
            <a:ext cx="7832904" cy="648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9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Zmar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ł</a:t>
            </a:r>
            <a:r>
              <a:rPr sz="1400" spc="3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najd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ł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u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ż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ej 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ż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yj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ą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cy w Polsce z przeszczepionym sercem </a:t>
            </a:r>
            <a:r>
              <a:rPr sz="1400" spc="-20" dirty="0">
                <a:solidFill>
                  <a:srgbClr val="FFFFFF"/>
                </a:solidFill>
                <a:latin typeface="AGGCPI+Helvetica-Bold"/>
                <a:cs typeface="AGGCPI+Helvetica-Bold"/>
              </a:rPr>
              <a:t>Tadeusz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 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Ż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ytkiewicz. Mia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ł</a:t>
            </a:r>
            <a:r>
              <a:rPr sz="1400" spc="3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91 lat.</a:t>
            </a:r>
          </a:p>
          <a:p>
            <a:pPr marL="0" marR="0">
              <a:lnSpc>
                <a:spcPts val="1399"/>
              </a:lnSpc>
              <a:spcBef>
                <a:spcPts val="304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Nowe serce wszczepi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ł</a:t>
            </a:r>
            <a:r>
              <a:rPr sz="1400" spc="3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mu</a:t>
            </a:r>
            <a:r>
              <a:rPr sz="1400" spc="-12" dirty="0">
                <a:solidFill>
                  <a:srgbClr val="FFFFFF"/>
                </a:solidFill>
                <a:latin typeface="AGGCPI+Helvetica-Bold"/>
                <a:cs typeface="AGGCPI+Helvetica-Bold"/>
              </a:rPr>
              <a:t> 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30 lat temu prof. Zbigniew Religa. które wykonano pacjentowi i</a:t>
            </a:r>
          </a:p>
          <a:p>
            <a:pPr marL="0" marR="0">
              <a:lnSpc>
                <a:spcPts val="1399"/>
              </a:lnSpc>
              <a:spcBef>
                <a:spcPts val="304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lekarzowi tu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ż</a:t>
            </a:r>
            <a:r>
              <a:rPr sz="1400" spc="3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po operacji obieg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ł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o ca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ł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y </a:t>
            </a:r>
            <a:r>
              <a:rPr sz="1400" dirty="0">
                <a:solidFill>
                  <a:srgbClr val="FFFFFF"/>
                </a:solidFill>
                <a:latin typeface="QLDKII+Helvetica-Bold"/>
                <a:cs typeface="QLDKII+Helvetica-Bold"/>
              </a:rPr>
              <a:t>ś</a:t>
            </a:r>
            <a:r>
              <a:rPr sz="1400" dirty="0">
                <a:solidFill>
                  <a:srgbClr val="FFFFFF"/>
                </a:solidFill>
                <a:latin typeface="AGGCPI+Helvetica-Bold"/>
                <a:cs typeface="AGGCPI+Helvetica-Bold"/>
              </a:rPr>
              <a:t>wiat.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800"/>
              <a:t>STAN OBECNY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524000"/>
            <a:ext cx="8305800" cy="5105400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  <a:defRPr/>
            </a:pPr>
            <a:r>
              <a:rPr lang="pl-PL" sz="2400">
                <a:latin typeface="Arial" pitchFamily="34" charset="0"/>
                <a:cs typeface="Arial" pitchFamily="34" charset="0"/>
              </a:rPr>
              <a:t> przeszczepianie wątroby w ponad 130 państwach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  <a:defRPr/>
            </a:pPr>
            <a:r>
              <a:rPr lang="pl-PL" sz="2400">
                <a:latin typeface="Arial" pitchFamily="34" charset="0"/>
                <a:cs typeface="Arial" pitchFamily="34" charset="0"/>
              </a:rPr>
              <a:t> średnie roczne przeżycie około 90 % chorych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  <a:defRPr/>
            </a:pPr>
            <a:r>
              <a:rPr lang="pl-PL" sz="2400">
                <a:latin typeface="Arial" pitchFamily="34" charset="0"/>
                <a:cs typeface="Arial" pitchFamily="34" charset="0"/>
              </a:rPr>
              <a:t> 5-letnie przeżycie ponad 75 % chorych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b="1" u="sng" err="1">
                <a:solidFill>
                  <a:srgbClr val="FF3300"/>
                </a:solidFill>
                <a:effectLst/>
                <a:latin typeface="Arial" pitchFamily="34" charset="0"/>
                <a:cs typeface="Arial" pitchFamily="34" charset="0"/>
              </a:rPr>
              <a:t>versus</a:t>
            </a:r>
            <a:endParaRPr lang="pl-PL" sz="2400" b="1" u="sng">
              <a:solidFill>
                <a:srgbClr val="FF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  <a:defRPr/>
            </a:pPr>
            <a:r>
              <a:rPr lang="pl-PL" sz="2400">
                <a:latin typeface="Arial" pitchFamily="34" charset="0"/>
                <a:cs typeface="Arial" pitchFamily="34" charset="0"/>
              </a:rPr>
              <a:t> 10 – 20% roczne przeżycie chorych po epizodzie ostrej niewydolności wątroby w przypadku samoistnego cofnięcia się choroby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pl-PL" sz="2400">
                <a:latin typeface="Arial" pitchFamily="34" charset="0"/>
                <a:cs typeface="Arial" pitchFamily="34" charset="0"/>
              </a:rPr>
              <a:t> 50% śmiertelność roczna w grupie chorych </a:t>
            </a:r>
          </a:p>
          <a:p>
            <a:pPr algn="l" eaLnBrk="1" hangingPunct="1">
              <a:defRPr/>
            </a:pPr>
            <a:r>
              <a:rPr lang="pl-PL" sz="2400">
                <a:latin typeface="Arial" pitchFamily="34" charset="0"/>
                <a:cs typeface="Arial" pitchFamily="34" charset="0"/>
              </a:rPr>
              <a:t>z przewlekłą niewyrównaną marskością wątroby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F8F6C4E0-8164-39EA-4E80-B2E33372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945121-1F21-2337-2103-8E162731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2C68D5D-8234-E1F1-C02F-BF1CC6FEC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Multimedia online 3" title="Medical Animation: Orthotopic Heart Transplantation | Cincinnati Children's">
            <a:hlinkClick r:id="" action="ppaction://media"/>
            <a:extLst>
              <a:ext uri="{FF2B5EF4-FFF2-40B4-BE49-F238E27FC236}">
                <a16:creationId xmlns:a16="http://schemas.microsoft.com/office/drawing/2014/main" id="{E2891AF4-1AA1-1928-B238-955A778EED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47725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9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B0F0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B0F0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4739" y="329770"/>
            <a:ext cx="6399072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Transplantacja</a:t>
            </a:r>
            <a:r>
              <a:rPr sz="1400" spc="42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serca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oraz</a:t>
            </a:r>
            <a:r>
              <a:rPr sz="1400" spc="38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techniki</a:t>
            </a:r>
            <a:r>
              <a:rPr sz="1400" spc="39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mechanicznego</a:t>
            </a:r>
            <a:r>
              <a:rPr sz="1400" spc="35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wspomagania</a:t>
            </a:r>
            <a:r>
              <a:rPr sz="1400" spc="36" dirty="0">
                <a:solidFill>
                  <a:srgbClr val="00AFEF"/>
                </a:solidFill>
                <a:latin typeface="NSLJDD+Arial-BoldMT"/>
                <a:cs typeface="NSLJDD+Arial-BoldMT"/>
              </a:rPr>
              <a:t> </a:t>
            </a:r>
            <a:r>
              <a:rPr sz="1400" dirty="0">
                <a:solidFill>
                  <a:srgbClr val="00AFEF"/>
                </a:solidFill>
                <a:latin typeface="NSLJDD+Arial-BoldMT"/>
                <a:cs typeface="NSLJDD+Arial-BoldMT"/>
              </a:rPr>
              <a:t>krążenia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1123</TotalTime>
  <Words>2877</Words>
  <Application>Microsoft Office PowerPoint</Application>
  <PresentationFormat>Pokaz na ekranie (4:3)</PresentationFormat>
  <Paragraphs>609</Paragraphs>
  <Slides>111</Slides>
  <Notes>12</Notes>
  <HiddenSlides>0</HiddenSlides>
  <MMClips>1</MMClips>
  <ScaleCrop>false</ScaleCrop>
  <HeadingPairs>
    <vt:vector size="8" baseType="variant">
      <vt:variant>
        <vt:lpstr>Używane czcionki</vt:lpstr>
      </vt:variant>
      <vt:variant>
        <vt:i4>27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111</vt:i4>
      </vt:variant>
    </vt:vector>
  </HeadingPairs>
  <TitlesOfParts>
    <vt:vector size="140" baseType="lpstr">
      <vt:lpstr>AGGCPI+Helvetica-Bold</vt:lpstr>
      <vt:lpstr>Arial</vt:lpstr>
      <vt:lpstr>Arial Unicode MS</vt:lpstr>
      <vt:lpstr>Calibri</vt:lpstr>
      <vt:lpstr>DRMUMH+.SFNSText</vt:lpstr>
      <vt:lpstr>GHWVGL+Arial-BoldItalicMT</vt:lpstr>
      <vt:lpstr>Gill Sans MT</vt:lpstr>
      <vt:lpstr>inherit</vt:lpstr>
      <vt:lpstr>JBOSUJ+Wingdings-Regular</vt:lpstr>
      <vt:lpstr>JFKEDO+Helvetica-Bold</vt:lpstr>
      <vt:lpstr>LIVOUP+Arial-BoldMT</vt:lpstr>
      <vt:lpstr>NSLJDD+Arial-BoldMT</vt:lpstr>
      <vt:lpstr>OGUULE+Arial-BoldMT</vt:lpstr>
      <vt:lpstr>OTRUHC+Arial-BoldMT</vt:lpstr>
      <vt:lpstr>PCJCBJ+Arial-BoldMT</vt:lpstr>
      <vt:lpstr>PDWTCS+Arial-BoldMT</vt:lpstr>
      <vt:lpstr>QLDKII+Helvetica-Bold</vt:lpstr>
      <vt:lpstr>Roboto</vt:lpstr>
      <vt:lpstr>SKCCLQ+ArialMT</vt:lpstr>
      <vt:lpstr>SLIBGC+Helvetica-Bold</vt:lpstr>
      <vt:lpstr>SOQDLU+Arial-BoldMT</vt:lpstr>
      <vt:lpstr>Tahoma</vt:lpstr>
      <vt:lpstr>Times New Roman</vt:lpstr>
      <vt:lpstr>UPLJAT+Arial-BoldMT</vt:lpstr>
      <vt:lpstr>WBFGTE+Arial-BoldMT</vt:lpstr>
      <vt:lpstr>WBGTEI+Arial-BoldMT</vt:lpstr>
      <vt:lpstr>Wingdings</vt:lpstr>
      <vt:lpstr>Galeria</vt:lpstr>
      <vt:lpstr>Picture Publisher Image</vt:lpstr>
      <vt:lpstr>Transplantacja wątroby</vt:lpstr>
      <vt:lpstr>Prezentacja programu PowerPoint</vt:lpstr>
      <vt:lpstr>WĄTROBA – znaczenie dla organizmu</vt:lpstr>
      <vt:lpstr>WĄTROBA – znaczenie dla organizmu</vt:lpstr>
      <vt:lpstr>Prezentacja programu PowerPoint</vt:lpstr>
      <vt:lpstr>Prezentacja programu PowerPoint</vt:lpstr>
      <vt:lpstr>Prezentacja programu PowerPoint</vt:lpstr>
      <vt:lpstr>Prezentacja programu PowerPoint</vt:lpstr>
      <vt:lpstr>STAN OBECNY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WSKAZANIA DO PRZESZCZEPIENIA WĄTROBY U DOROSŁYCH</vt:lpstr>
      <vt:lpstr>Prezentacja programu PowerPoint</vt:lpstr>
      <vt:lpstr>NAJCZĘSTSZE WSKAZANIA DO PRZESZCZEPIENIA  WĄTROBY w USA</vt:lpstr>
      <vt:lpstr>PRZEWLEKŁE ZAPALENIE WĄTROBY WIRUSEM C</vt:lpstr>
      <vt:lpstr>PIERWOTNA ŻÓŁCIOWA MARSKOŚĆ WĄTROBY</vt:lpstr>
      <vt:lpstr>PIERWOTNE STWARDNIAJĄCE ZAPALENIE DRÓG ŻÓŁCIOWYCH</vt:lpstr>
      <vt:lpstr>PIERWOTNE STWARDNIAJĄCE ZAPALENIE DRÓG ŻÓŁCIOWYCH</vt:lpstr>
      <vt:lpstr>PBC, PSC</vt:lpstr>
      <vt:lpstr>WTÓRNA ŻÓŁCIOWA MARSKOŚĆ WĄTROBY</vt:lpstr>
      <vt:lpstr>POALKOHOLOWA MARSKOŚĆ WĄTROBY</vt:lpstr>
      <vt:lpstr>AUTOIMMUNOLOGICZNA MARSKOŚĆ WĄTROBY</vt:lpstr>
      <vt:lpstr>WSKAZANIA DO PRZESZCZEPIENIA WĄTROBY </vt:lpstr>
      <vt:lpstr>RAK WĄTROBOWOKOMÓRKOWY</vt:lpstr>
      <vt:lpstr>RAK WĄTROBOWOKOMÓRKOWY</vt:lpstr>
      <vt:lpstr>WYBÓR CZASU PRZESZCZEPIENIA</vt:lpstr>
      <vt:lpstr>SCHEMAT WYBORU OPTYMALNEGO CZASU DO PRZESZCEPIENIA WATROBY </vt:lpstr>
      <vt:lpstr>WSKAZANIA DO PRZESZCZEPIENIA WĄTROBY</vt:lpstr>
      <vt:lpstr>-   ZAPALENIE WIRUSOWE WĄTROBY   B, D (współistniejące), E  -   ZATRUCIA :                                - PARACETAMOLEM                               - AMANITA PHALLOIDES  -   ZESPÓŁ BUDD CHIARI’EGO  -   NAGŁE ZAŁAMANIE FUNKCJI WĄTROBY W CHOROBIE WILSONA  -   PIERWOTNA NIEWYDOLNOŚĆ PRZESZCZEPU (PNF)  -   ZAKRZEP TĘTNICY WĄTROBOWEJ W DOBIE 1-10 PO OLTX </vt:lpstr>
      <vt:lpstr>DO TRANSPLANTACJI WĄTROBY KWALIFIKUJE SIĘ CHORYCH, KTÓRZY Z POWODU CHOROBY WĄTROBY MAJĄ MNIEJ NIŻ 90% SZANS NA PRZEŻYCIE 1 ROKU  ZASADA TA MUSI UWZGLĘDNIAĆ POWIKŁANIA MARSKOŚCI WĄTROBY.  ZASADA TA MUSI UWZGLĘDNIAĆ OBJAWY TOWARZYSZĄCE ( MĘCZLIWOŚĆ, NIEDOŻYWIENIE, POJAWIENIE SIĘ OGNISK RAKA).</vt:lpstr>
      <vt:lpstr>KLASYFIKACJA CHILDA – PUGHA  KLASYFIKACJA UNOS  MODEL END STAGE LIVER DISEASE ( SYSTEM MELD)</vt:lpstr>
      <vt:lpstr> KLASYFIKACJA CHILDA – PUGHA </vt:lpstr>
      <vt:lpstr>KLASYFIKACJA UNOS – STOPIEŃ 1</vt:lpstr>
      <vt:lpstr>KLASYFIKACJA UNOS – STOPIEŃ 2A</vt:lpstr>
      <vt:lpstr>KLASYFIKACJA UNOS – STOPIEŃ 2B</vt:lpstr>
      <vt:lpstr>KLASYFIKACJA UNOS – STOPIEŃ  3</vt:lpstr>
      <vt:lpstr>SYSTEM MELD</vt:lpstr>
      <vt:lpstr>SYSTEM MELD</vt:lpstr>
      <vt:lpstr>Prezentacja programu PowerPoint</vt:lpstr>
      <vt:lpstr>OSTRA NIEWYDOLNOŚĆ WĄTROBY</vt:lpstr>
      <vt:lpstr>ŚPIĄCZKA WĄTROBOWA</vt:lpstr>
      <vt:lpstr>KRYTERIA CLICHY</vt:lpstr>
      <vt:lpstr>KRYTERIA KING’S COLLEGE HOSPITAL</vt:lpstr>
      <vt:lpstr>KRYTERIA KING’S COLLEGE HOSPITAL</vt:lpstr>
      <vt:lpstr>KRYTERIA POLTRANSPLANT</vt:lpstr>
      <vt:lpstr>PRZECIWWSKAZANIA DO PRZESZCZEPIENIA WĄTROBY</vt:lpstr>
      <vt:lpstr>Droga pacjenta do przeszczepienia wątroby</vt:lpstr>
      <vt:lpstr>Przeszczep wątroby</vt:lpstr>
      <vt:lpstr>Prezentacja programu PowerPoint</vt:lpstr>
      <vt:lpstr>Prezentacja programu PowerPoint</vt:lpstr>
      <vt:lpstr>Prezentacja programu PowerPoint</vt:lpstr>
      <vt:lpstr>Prezentacja programu PowerPoint</vt:lpstr>
      <vt:lpstr>Przeszczepienie wątroby z usunięciem fragmentu żyły głównej dolnej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Wirus cytomegalii (CMV)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Paweł Nyckowski Katedra i Klinika Chirurgii Ogólnej, Transplantacyjnej i Wątroby Warszwskaiego Uniwersytetu Medycznego</dc:title>
  <dc:creator>.</dc:creator>
  <cp:lastModifiedBy>marek masztalerz</cp:lastModifiedBy>
  <cp:revision>7</cp:revision>
  <dcterms:created xsi:type="dcterms:W3CDTF">2011-02-09T12:27:32Z</dcterms:created>
  <dcterms:modified xsi:type="dcterms:W3CDTF">2024-12-05T06:21:57Z</dcterms:modified>
</cp:coreProperties>
</file>